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4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9" r:id="rId3"/>
    <p:sldId id="258" r:id="rId4"/>
    <p:sldId id="273" r:id="rId5"/>
    <p:sldId id="261" r:id="rId6"/>
    <p:sldId id="272" r:id="rId7"/>
    <p:sldId id="267" r:id="rId8"/>
    <p:sldId id="265" r:id="rId9"/>
    <p:sldId id="268" r:id="rId10"/>
    <p:sldId id="270" r:id="rId11"/>
    <p:sldId id="271" r:id="rId12"/>
    <p:sldId id="264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828"/>
    <a:srgbClr val="EB35C8"/>
    <a:srgbClr val="79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76333E-12FD-4C0C-A10C-E35C2B6A76D4}" v="28" dt="2025-09-03T10:11: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1315" autoAdjust="0"/>
  </p:normalViewPr>
  <p:slideViewPr>
    <p:cSldViewPr snapToGrid="0">
      <p:cViewPr>
        <p:scale>
          <a:sx n="75" d="100"/>
          <a:sy n="75" d="100"/>
        </p:scale>
        <p:origin x="318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09A27-3DCD-451F-BCCB-88D0CFAA7B5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6DCCE-6B3E-49E4-B954-5925CF6EC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620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AC035-D6BF-4B07-B77B-72585FFC252D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121AF-FF85-4FCE-9DA5-086F4BBD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394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41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sessions will run from 09:30 to 12:00. </a:t>
            </a:r>
            <a:r>
              <a:rPr lang="en-GB" dirty="0" err="1"/>
              <a:t>Canonbie</a:t>
            </a:r>
            <a:r>
              <a:rPr lang="en-GB" baseline="0" dirty="0"/>
              <a:t> pupils will be collected and returned to school. Langholm</a:t>
            </a:r>
            <a:r>
              <a:rPr lang="en-GB" dirty="0"/>
              <a:t> Primary</a:t>
            </a:r>
            <a:r>
              <a:rPr lang="en-GB" baseline="0" dirty="0"/>
              <a:t> pupils will be brought through and collected by P7 teacher. On first date pupils should bring their own snack. There will be opportunity for a tour of the school .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Subsequent dates there will be opportunity to purchase from canteen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prices Range from 30p for toast to £1.69 for a roll. Meal deals (roll, cake and drink) can also be purchased for £2.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900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172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598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 our best to ensure Langholm pupils will remain in current house. Placed in</a:t>
            </a:r>
            <a:r>
              <a:rPr lang="en-GB" baseline="0" dirty="0"/>
              <a:t> houses with siblings. Allocate a pupil support teacher </a:t>
            </a:r>
            <a:r>
              <a:rPr lang="en-GB" dirty="0"/>
              <a:t>Mrs Rae </a:t>
            </a:r>
            <a:r>
              <a:rPr lang="en-GB" baseline="0" dirty="0"/>
              <a:t>Tarras and half Wauchope. Mr Ferris </a:t>
            </a:r>
            <a:r>
              <a:rPr lang="en-GB" baseline="0" dirty="0" err="1"/>
              <a:t>Esk</a:t>
            </a:r>
            <a:r>
              <a:rPr lang="en-GB" baseline="0" dirty="0"/>
              <a:t> and half Wauchope. Should remain with them throughout their time at the academy and be first point of contact.</a:t>
            </a:r>
            <a:r>
              <a:rPr lang="en-GB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380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Hope to be able to arrange blazer fittings on one of the 3 transition days in June. Uniform Shop</a:t>
            </a:r>
            <a:r>
              <a:rPr lang="en-GB" baseline="0" dirty="0"/>
              <a:t> – order online.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121AF-FF85-4FCE-9DA5-086F4BBD2DE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939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68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2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33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1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5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568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7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6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70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6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0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84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B1836F0-F9E0-4D93-9BDD-7EEC6EA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GB" sz="5600" dirty="0"/>
              <a:t>Langholm Academy 2-18 School</a:t>
            </a:r>
            <a:br>
              <a:rPr lang="en-GB" sz="5600" dirty="0"/>
            </a:br>
            <a:r>
              <a:rPr lang="en-GB" sz="4400" dirty="0"/>
              <a:t>P7 - S1 Transition 2025-26</a:t>
            </a:r>
            <a:endParaRPr lang="en-GB" sz="5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9753" y="4455621"/>
            <a:ext cx="6269347" cy="1238616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A Barker – Depute Headteacher		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49EFD3-A806-4D59-99F1-AA9AFAE4E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D2F28D1-82F9-40FE-935C-85ECF7660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70E93-2F53-48FC-AB6C-E99E22D1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28B385-209F-FB2A-F7CD-CAC1A6948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93" y="2007687"/>
            <a:ext cx="4326485" cy="284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7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1854558"/>
            <a:ext cx="3957034" cy="424144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sz="2600" dirty="0"/>
              <a:t>Ensure a smooth transition for Primary to Secondary by;</a:t>
            </a:r>
          </a:p>
          <a:p>
            <a:r>
              <a:rPr lang="en-GB" sz="2600" dirty="0"/>
              <a:t>Maintaining levels and pace of progress</a:t>
            </a:r>
          </a:p>
          <a:p>
            <a:r>
              <a:rPr lang="en-GB" sz="2600" dirty="0"/>
              <a:t>Reducing anxiety and ensuring positive wellbeing</a:t>
            </a:r>
          </a:p>
          <a:p>
            <a:r>
              <a:rPr lang="en-GB" sz="2600" dirty="0"/>
              <a:t>Maximising opportunities for success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443" y="150008"/>
            <a:ext cx="8763000" cy="645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12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63" y="153108"/>
            <a:ext cx="10637950" cy="1236157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Literacy, Numeracy, STEM and Health &amp; Wellbeing mornings – Across Term 2 and Term 3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140323" y="1479190"/>
            <a:ext cx="2688301" cy="5232930"/>
            <a:chOff x="6439928" y="1555105"/>
            <a:chExt cx="5434884" cy="4894186"/>
          </a:xfrm>
          <a:solidFill>
            <a:schemeClr val="accent1"/>
          </a:solidFill>
        </p:grpSpPr>
        <p:sp>
          <p:nvSpPr>
            <p:cNvPr id="6" name="Rectangle 5"/>
            <p:cNvSpPr/>
            <p:nvPr/>
          </p:nvSpPr>
          <p:spPr>
            <a:xfrm>
              <a:off x="6439928" y="1555105"/>
              <a:ext cx="5434884" cy="489418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68091" y="2500385"/>
              <a:ext cx="5110014" cy="14855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74710" y="3168236"/>
              <a:ext cx="4739426" cy="14005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/>
            </a:p>
            <a:p>
              <a:pPr algn="ctr"/>
              <a:endParaRPr lang="en-GB" sz="3200" dirty="0"/>
            </a:p>
            <a:p>
              <a:pPr algn="ctr"/>
              <a:r>
                <a:rPr lang="en-GB" sz="3200" dirty="0"/>
                <a:t>Team Problem Solving tasks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9244" y="1471961"/>
            <a:ext cx="2688301" cy="5232931"/>
            <a:chOff x="515155" y="1583887"/>
            <a:chExt cx="5434884" cy="4894186"/>
          </a:xfrm>
          <a:solidFill>
            <a:schemeClr val="accent1"/>
          </a:solidFill>
        </p:grpSpPr>
        <p:sp>
          <p:nvSpPr>
            <p:cNvPr id="4" name="Rectangle 3"/>
            <p:cNvSpPr/>
            <p:nvPr/>
          </p:nvSpPr>
          <p:spPr>
            <a:xfrm>
              <a:off x="515155" y="1583887"/>
              <a:ext cx="5434884" cy="489418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012984" y="5190186"/>
              <a:ext cx="4443211" cy="12878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dirty="0">
                  <a:solidFill>
                    <a:srgbClr val="FFC000"/>
                  </a:solidFill>
                </a:rPr>
                <a:t>Led by Mr Ferris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8025" y="3203778"/>
              <a:ext cx="4838009" cy="250432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GB" sz="3600" dirty="0"/>
            </a:p>
            <a:p>
              <a:pPr algn="ctr"/>
              <a:r>
                <a:rPr lang="en-GB" sz="3200" dirty="0">
                  <a:solidFill>
                    <a:schemeClr val="bg1"/>
                  </a:solidFill>
                </a:rPr>
                <a:t>SHANARRI</a:t>
              </a:r>
            </a:p>
            <a:p>
              <a:pPr algn="ctr"/>
              <a:r>
                <a:rPr lang="en-GB" sz="3200" dirty="0">
                  <a:solidFill>
                    <a:schemeClr val="bg1"/>
                  </a:solidFill>
                </a:rPr>
                <a:t>based activities</a:t>
              </a:r>
            </a:p>
            <a:p>
              <a:pPr algn="ctr"/>
              <a:endParaRPr lang="en-GB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136169" y="1479190"/>
            <a:ext cx="2788393" cy="5225702"/>
            <a:chOff x="2882916" y="1814429"/>
            <a:chExt cx="5434884" cy="4923428"/>
          </a:xfrm>
          <a:solidFill>
            <a:schemeClr val="accent1"/>
          </a:solidFill>
        </p:grpSpPr>
        <p:sp>
          <p:nvSpPr>
            <p:cNvPr id="18" name="Rectangle 17"/>
            <p:cNvSpPr/>
            <p:nvPr/>
          </p:nvSpPr>
          <p:spPr>
            <a:xfrm>
              <a:off x="2882916" y="1814429"/>
              <a:ext cx="5434884" cy="49234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37415" y="3454896"/>
              <a:ext cx="5110014" cy="14855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Science Lab activities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230645" y="5646827"/>
              <a:ext cx="4739424" cy="1090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C000"/>
                  </a:solidFill>
                </a:rPr>
                <a:t>Led by  Mr McLean</a:t>
              </a:r>
            </a:p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4545204-1C3E-4B4C-9E2E-50A4447938D2}"/>
              </a:ext>
            </a:extLst>
          </p:cNvPr>
          <p:cNvGrpSpPr/>
          <p:nvPr/>
        </p:nvGrpSpPr>
        <p:grpSpPr>
          <a:xfrm>
            <a:off x="6138246" y="1479190"/>
            <a:ext cx="2688301" cy="5232931"/>
            <a:chOff x="6439928" y="1555105"/>
            <a:chExt cx="5434884" cy="4894186"/>
          </a:xfrm>
          <a:solidFill>
            <a:schemeClr val="accent1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C8DBAF9-D3CE-8B44-95E7-8712A7569161}"/>
                </a:ext>
              </a:extLst>
            </p:cNvPr>
            <p:cNvSpPr/>
            <p:nvPr/>
          </p:nvSpPr>
          <p:spPr>
            <a:xfrm>
              <a:off x="6439928" y="1555105"/>
              <a:ext cx="5434884" cy="489418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  <a:p>
              <a:pPr algn="ctr"/>
              <a:endParaRPr lang="en-GB" dirty="0"/>
            </a:p>
            <a:p>
              <a:pPr algn="ctr"/>
              <a:endParaRPr lang="en-GB" dirty="0"/>
            </a:p>
            <a:p>
              <a:pPr algn="ctr"/>
              <a:endParaRPr lang="en-GB" dirty="0"/>
            </a:p>
            <a:p>
              <a:pPr algn="ctr"/>
              <a:endParaRPr lang="en-GB" dirty="0"/>
            </a:p>
            <a:p>
              <a:pPr algn="ctr"/>
              <a:endParaRPr lang="en-GB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419A727-DFE5-424E-ACAF-ED34C7E98878}"/>
                </a:ext>
              </a:extLst>
            </p:cNvPr>
            <p:cNvSpPr/>
            <p:nvPr/>
          </p:nvSpPr>
          <p:spPr>
            <a:xfrm>
              <a:off x="6468091" y="2500385"/>
              <a:ext cx="5110014" cy="14855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086859E-CD40-254B-AD92-5A9455C0E723}"/>
              </a:ext>
            </a:extLst>
          </p:cNvPr>
          <p:cNvSpPr txBox="1"/>
          <p:nvPr/>
        </p:nvSpPr>
        <p:spPr>
          <a:xfrm>
            <a:off x="6257342" y="3327335"/>
            <a:ext cx="239078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A range of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</a:rPr>
              <a:t> Literacy based group and individual activities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4727A-1827-D6E6-F7F8-40D48408D997}"/>
              </a:ext>
            </a:extLst>
          </p:cNvPr>
          <p:cNvSpPr txBox="1"/>
          <p:nvPr/>
        </p:nvSpPr>
        <p:spPr>
          <a:xfrm>
            <a:off x="1319222" y="5826277"/>
            <a:ext cx="613351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dirty="0">
                <a:solidFill>
                  <a:srgbClr val="FFC000"/>
                </a:solidFill>
              </a:rPr>
              <a:t>Led by Mr Atkinson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54DA7E-FD7C-4A4A-00D1-B28E222DBCA5}"/>
              </a:ext>
            </a:extLst>
          </p:cNvPr>
          <p:cNvSpPr txBox="1"/>
          <p:nvPr/>
        </p:nvSpPr>
        <p:spPr>
          <a:xfrm>
            <a:off x="4418057" y="5821800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C000"/>
                </a:solidFill>
              </a:rPr>
              <a:t>Led by Miss Carruthers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3A7672-F00C-0999-2DBA-8E94CF1665E1}"/>
              </a:ext>
            </a:extLst>
          </p:cNvPr>
          <p:cNvSpPr txBox="1"/>
          <p:nvPr/>
        </p:nvSpPr>
        <p:spPr>
          <a:xfrm>
            <a:off x="377663" y="1739900"/>
            <a:ext cx="2288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</a:rPr>
              <a:t>Health and Wellbeing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728BD0-0A1C-8BBD-FAD7-05CDF6292AF8}"/>
              </a:ext>
            </a:extLst>
          </p:cNvPr>
          <p:cNvSpPr txBox="1"/>
          <p:nvPr/>
        </p:nvSpPr>
        <p:spPr>
          <a:xfrm>
            <a:off x="3305919" y="1995216"/>
            <a:ext cx="2288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</a:rPr>
              <a:t>Numeracy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DC1338-E40F-71EE-C738-9A6708A93A54}"/>
              </a:ext>
            </a:extLst>
          </p:cNvPr>
          <p:cNvSpPr txBox="1"/>
          <p:nvPr/>
        </p:nvSpPr>
        <p:spPr>
          <a:xfrm>
            <a:off x="6359561" y="1995215"/>
            <a:ext cx="2288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</a:rPr>
              <a:t>Literacy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679D77-89A4-86AF-77AF-09612F387E89}"/>
              </a:ext>
            </a:extLst>
          </p:cNvPr>
          <p:cNvSpPr txBox="1"/>
          <p:nvPr/>
        </p:nvSpPr>
        <p:spPr>
          <a:xfrm>
            <a:off x="9433317" y="1998479"/>
            <a:ext cx="2288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C000"/>
                </a:solidFill>
              </a:rPr>
              <a:t>STEM</a:t>
            </a:r>
          </a:p>
        </p:txBody>
      </p:sp>
    </p:spTree>
    <p:extLst>
      <p:ext uri="{BB962C8B-B14F-4D97-AF65-F5344CB8AC3E}">
        <p14:creationId xmlns:p14="http://schemas.microsoft.com/office/powerpoint/2010/main" val="1441187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76C07-762C-21A0-3826-1C5DCBF8B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Enhanced Transition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F9099-BE45-AC0E-6F7E-AB5EC40A6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will offer enhanced transition experiences for pupils who have Additional Support Needs as identified by their current primary schools.</a:t>
            </a:r>
          </a:p>
          <a:p>
            <a:r>
              <a:rPr lang="en-GB" dirty="0"/>
              <a:t>This will be tailored to meet the needs of the pupils, once we know who has been allocated to Langholm academy</a:t>
            </a:r>
          </a:p>
        </p:txBody>
      </p:sp>
    </p:spTree>
    <p:extLst>
      <p:ext uri="{BB962C8B-B14F-4D97-AF65-F5344CB8AC3E}">
        <p14:creationId xmlns:p14="http://schemas.microsoft.com/office/powerpoint/2010/main" val="2627623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Meet new friends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Meet teachers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Follow a secondary timetable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Learn the layout of the building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New canteen experience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77663" y="153108"/>
            <a:ext cx="10637950" cy="1236157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June Induction Days</a:t>
            </a:r>
          </a:p>
        </p:txBody>
      </p:sp>
    </p:spTree>
    <p:extLst>
      <p:ext uri="{BB962C8B-B14F-4D97-AF65-F5344CB8AC3E}">
        <p14:creationId xmlns:p14="http://schemas.microsoft.com/office/powerpoint/2010/main" val="181056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07639D6-EEA4-42AE-4480-657EE63B2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25" y="760022"/>
            <a:ext cx="11870633" cy="51090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-93406"/>
            <a:ext cx="10058400" cy="853428"/>
          </a:xfrm>
        </p:spPr>
        <p:txBody>
          <a:bodyPr/>
          <a:lstStyle/>
          <a:p>
            <a:r>
              <a:rPr lang="en-GB" dirty="0"/>
              <a:t>Example Timetable</a:t>
            </a:r>
          </a:p>
        </p:txBody>
      </p:sp>
      <p:sp>
        <p:nvSpPr>
          <p:cNvPr id="6" name="Oval 5"/>
          <p:cNvSpPr/>
          <p:nvPr/>
        </p:nvSpPr>
        <p:spPr>
          <a:xfrm>
            <a:off x="7605020" y="1270225"/>
            <a:ext cx="380010" cy="3800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3563093" y="1313275"/>
            <a:ext cx="380010" cy="3800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7605020" y="2243403"/>
            <a:ext cx="380010" cy="38001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6177578" y="3221293"/>
            <a:ext cx="380010" cy="380010"/>
          </a:xfrm>
          <a:prstGeom prst="ellipse">
            <a:avLst/>
          </a:prstGeom>
          <a:solidFill>
            <a:srgbClr val="EB35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0E37DE-BE06-DB5D-8AE1-535E8A06A576}"/>
              </a:ext>
            </a:extLst>
          </p:cNvPr>
          <p:cNvSpPr/>
          <p:nvPr/>
        </p:nvSpPr>
        <p:spPr>
          <a:xfrm>
            <a:off x="10241280" y="2227675"/>
            <a:ext cx="380010" cy="3800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A2F8C8F-DBCF-EF1B-3EE3-06255983428A}"/>
              </a:ext>
            </a:extLst>
          </p:cNvPr>
          <p:cNvSpPr/>
          <p:nvPr/>
        </p:nvSpPr>
        <p:spPr>
          <a:xfrm>
            <a:off x="3563093" y="3179538"/>
            <a:ext cx="380010" cy="3800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4B1AD5D-BCBB-26D5-AFB9-DF0F1B889A80}"/>
              </a:ext>
            </a:extLst>
          </p:cNvPr>
          <p:cNvSpPr/>
          <p:nvPr/>
        </p:nvSpPr>
        <p:spPr>
          <a:xfrm>
            <a:off x="10241280" y="4075338"/>
            <a:ext cx="380010" cy="3800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885C6C8-7EF2-DDCD-2D10-CA70FF54EF30}"/>
              </a:ext>
            </a:extLst>
          </p:cNvPr>
          <p:cNvSpPr/>
          <p:nvPr/>
        </p:nvSpPr>
        <p:spPr>
          <a:xfrm>
            <a:off x="6235767" y="5047075"/>
            <a:ext cx="380010" cy="3800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18AD478-E53D-3B4F-F501-FC5526BA03F4}"/>
              </a:ext>
            </a:extLst>
          </p:cNvPr>
          <p:cNvSpPr/>
          <p:nvPr/>
        </p:nvSpPr>
        <p:spPr>
          <a:xfrm>
            <a:off x="3563093" y="2246275"/>
            <a:ext cx="380010" cy="3800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8624205-965D-26A2-A519-44ECF75381FD}"/>
              </a:ext>
            </a:extLst>
          </p:cNvPr>
          <p:cNvSpPr/>
          <p:nvPr/>
        </p:nvSpPr>
        <p:spPr>
          <a:xfrm>
            <a:off x="2310246" y="3179538"/>
            <a:ext cx="380010" cy="3800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9123353-9C55-1F58-2391-085CA4FF5792}"/>
              </a:ext>
            </a:extLst>
          </p:cNvPr>
          <p:cNvSpPr/>
          <p:nvPr/>
        </p:nvSpPr>
        <p:spPr>
          <a:xfrm>
            <a:off x="2310246" y="4127316"/>
            <a:ext cx="380010" cy="3800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AA7D34A-9D1D-7101-D460-FA0E3DBA8D26}"/>
              </a:ext>
            </a:extLst>
          </p:cNvPr>
          <p:cNvSpPr/>
          <p:nvPr/>
        </p:nvSpPr>
        <p:spPr>
          <a:xfrm>
            <a:off x="11517746" y="5023490"/>
            <a:ext cx="380010" cy="3800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B57CF26-3888-2336-C902-898669CE75C3}"/>
              </a:ext>
            </a:extLst>
          </p:cNvPr>
          <p:cNvSpPr/>
          <p:nvPr/>
        </p:nvSpPr>
        <p:spPr>
          <a:xfrm>
            <a:off x="7605020" y="3216581"/>
            <a:ext cx="380010" cy="38001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3BF55E8-86D5-FDBE-D54E-6FF71A461699}"/>
              </a:ext>
            </a:extLst>
          </p:cNvPr>
          <p:cNvSpPr/>
          <p:nvPr/>
        </p:nvSpPr>
        <p:spPr>
          <a:xfrm>
            <a:off x="11517746" y="3346969"/>
            <a:ext cx="380010" cy="38001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E090DDB-08ED-6D03-9B81-459B7D177115}"/>
              </a:ext>
            </a:extLst>
          </p:cNvPr>
          <p:cNvSpPr/>
          <p:nvPr/>
        </p:nvSpPr>
        <p:spPr>
          <a:xfrm>
            <a:off x="8925820" y="4455348"/>
            <a:ext cx="380010" cy="38001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0FFB812-060D-C24B-7DF3-823A49F7440E}"/>
              </a:ext>
            </a:extLst>
          </p:cNvPr>
          <p:cNvSpPr/>
          <p:nvPr/>
        </p:nvSpPr>
        <p:spPr>
          <a:xfrm>
            <a:off x="6181966" y="1303843"/>
            <a:ext cx="380010" cy="380010"/>
          </a:xfrm>
          <a:prstGeom prst="ellipse">
            <a:avLst/>
          </a:prstGeom>
          <a:solidFill>
            <a:srgbClr val="EB35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B602271-43BB-4F7D-7519-5744D6D2065E}"/>
              </a:ext>
            </a:extLst>
          </p:cNvPr>
          <p:cNvSpPr/>
          <p:nvPr/>
        </p:nvSpPr>
        <p:spPr>
          <a:xfrm>
            <a:off x="8835612" y="2231223"/>
            <a:ext cx="380010" cy="380010"/>
          </a:xfrm>
          <a:prstGeom prst="ellipse">
            <a:avLst/>
          </a:prstGeom>
          <a:solidFill>
            <a:srgbClr val="EB35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10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9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10165" cy="4195481"/>
          </a:xfrm>
        </p:spPr>
        <p:txBody>
          <a:bodyPr>
            <a:normAutofit/>
          </a:bodyPr>
          <a:lstStyle/>
          <a:p>
            <a:r>
              <a:rPr lang="en-US" sz="2800" dirty="0"/>
              <a:t>Mixed Ability and made up of pupils from both Cluster Primaries as well as out of catchment placement requests</a:t>
            </a:r>
          </a:p>
          <a:p>
            <a:endParaRPr lang="en-US" sz="2800" dirty="0"/>
          </a:p>
          <a:p>
            <a:r>
              <a:rPr lang="en-US" sz="2800" dirty="0"/>
              <a:t>Non-Practical (S1/2 -  max 33     S3 – max 30)</a:t>
            </a:r>
          </a:p>
          <a:p>
            <a:endParaRPr lang="en-US" sz="2800" dirty="0"/>
          </a:p>
          <a:p>
            <a:r>
              <a:rPr lang="en-US" sz="2800" dirty="0"/>
              <a:t>Practical – Science, HE, Design &amp; Manufacture, Art, Graphic Communication, Computing (max 20)</a:t>
            </a:r>
          </a:p>
        </p:txBody>
      </p:sp>
    </p:spTree>
    <p:extLst>
      <p:ext uri="{BB962C8B-B14F-4D97-AF65-F5344CB8AC3E}">
        <p14:creationId xmlns:p14="http://schemas.microsoft.com/office/powerpoint/2010/main" val="362932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A53A5-CE11-3C45-B8A7-2340D353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Pupil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91293-14E2-7A48-AFB1-ACAE0BA98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53248"/>
            <a:ext cx="10899778" cy="4552034"/>
          </a:xfrm>
        </p:spPr>
        <p:txBody>
          <a:bodyPr>
            <a:normAutofit/>
          </a:bodyPr>
          <a:lstStyle/>
          <a:p>
            <a:r>
              <a:rPr lang="en-US" sz="3200" dirty="0"/>
              <a:t>Pupils will be allocated to </a:t>
            </a:r>
            <a:r>
              <a:rPr lang="en-US" sz="3200" dirty="0" err="1"/>
              <a:t>Esk</a:t>
            </a:r>
            <a:r>
              <a:rPr lang="en-US" sz="3200" dirty="0"/>
              <a:t>, </a:t>
            </a:r>
            <a:r>
              <a:rPr lang="en-US" sz="3200" dirty="0" err="1"/>
              <a:t>Tarras</a:t>
            </a:r>
            <a:r>
              <a:rPr lang="en-US" sz="3200" dirty="0"/>
              <a:t> or Wauchope House</a:t>
            </a:r>
          </a:p>
          <a:p>
            <a:endParaRPr lang="en-US" sz="2800" dirty="0"/>
          </a:p>
          <a:p>
            <a:r>
              <a:rPr lang="en-US" sz="3200" dirty="0"/>
              <a:t>Pupils will have an allocated Pupil Support Teacher, </a:t>
            </a:r>
            <a:r>
              <a:rPr lang="en-US" sz="3200" dirty="0" err="1"/>
              <a:t>Mrs</a:t>
            </a:r>
            <a:r>
              <a:rPr lang="en-US" sz="3200" dirty="0"/>
              <a:t> Rae or </a:t>
            </a:r>
            <a:r>
              <a:rPr lang="en-US" sz="3200" dirty="0" err="1"/>
              <a:t>Mr</a:t>
            </a:r>
            <a:r>
              <a:rPr lang="en-US" sz="3200" dirty="0"/>
              <a:t> Ferris, who will be the first point of contact for both young people and parents/carers and any good news stories, achievements, worries or concerns should be shared with them in the first instance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0641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859" y="1976185"/>
            <a:ext cx="10899778" cy="4699574"/>
          </a:xfrm>
        </p:spPr>
        <p:txBody>
          <a:bodyPr>
            <a:normAutofit/>
          </a:bodyPr>
          <a:lstStyle/>
          <a:p>
            <a:r>
              <a:rPr lang="en-US" sz="2800" dirty="0"/>
              <a:t>Black trousers/shorts/skirt/leggings – no branding</a:t>
            </a:r>
          </a:p>
          <a:p>
            <a:r>
              <a:rPr lang="en-US" sz="2800" dirty="0"/>
              <a:t>White shirt (buttoned at the collar)</a:t>
            </a:r>
          </a:p>
          <a:p>
            <a:r>
              <a:rPr lang="en-US" sz="2800" dirty="0"/>
              <a:t>School tie (usually gifted to pupils from in-catchment Primary School)</a:t>
            </a:r>
          </a:p>
          <a:p>
            <a:r>
              <a:rPr lang="en-US" sz="2800" dirty="0"/>
              <a:t>Black Jumper (no brand names/logos)</a:t>
            </a:r>
          </a:p>
          <a:p>
            <a:r>
              <a:rPr lang="en-US" sz="2800" dirty="0">
                <a:highlight>
                  <a:srgbClr val="FFFF00"/>
                </a:highlight>
              </a:rPr>
              <a:t>School blazer (pupils measured during transition)</a:t>
            </a:r>
          </a:p>
          <a:p>
            <a:r>
              <a:rPr lang="en-US" sz="2800" dirty="0"/>
              <a:t>Black shoes/trainers (no </a:t>
            </a:r>
            <a:r>
              <a:rPr lang="en-US" sz="2800" dirty="0" err="1"/>
              <a:t>coloured</a:t>
            </a:r>
            <a:r>
              <a:rPr lang="en-US" sz="2800" dirty="0"/>
              <a:t> trims or logos)</a:t>
            </a:r>
          </a:p>
          <a:p>
            <a:r>
              <a:rPr lang="en-GB" sz="2800" b="1" dirty="0"/>
              <a:t>Border Embroideries Website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121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 Uniform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52486"/>
            <a:ext cx="8946541" cy="461654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Black and red PE shirt (or non-football sports top/t-shirt)</a:t>
            </a:r>
          </a:p>
          <a:p>
            <a:endParaRPr lang="en-US" sz="2800" dirty="0"/>
          </a:p>
          <a:p>
            <a:r>
              <a:rPr lang="en-US" sz="2800" dirty="0"/>
              <a:t>Black and red hooded sweatshirt</a:t>
            </a:r>
          </a:p>
          <a:p>
            <a:endParaRPr lang="en-US" sz="2800" dirty="0"/>
          </a:p>
          <a:p>
            <a:r>
              <a:rPr lang="en-US" sz="2800" dirty="0"/>
              <a:t>Black shorts/leggings/tracksuit bottoms</a:t>
            </a:r>
          </a:p>
          <a:p>
            <a:endParaRPr lang="en-US" sz="2800" dirty="0"/>
          </a:p>
          <a:p>
            <a:r>
              <a:rPr lang="en-US" sz="2800" dirty="0"/>
              <a:t>Appropriate sports shoes</a:t>
            </a:r>
          </a:p>
          <a:p>
            <a:endParaRPr lang="en-US" sz="2800" dirty="0"/>
          </a:p>
          <a:p>
            <a:r>
              <a:rPr lang="en-GB" sz="2800" b="1" dirty="0"/>
              <a:t>Border Embroideries Website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73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Mobile Phones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132" y="1878676"/>
            <a:ext cx="11366696" cy="5092505"/>
          </a:xfrm>
        </p:spPr>
        <p:txBody>
          <a:bodyPr>
            <a:normAutofit/>
          </a:bodyPr>
          <a:lstStyle/>
          <a:p>
            <a:r>
              <a:rPr lang="en-GB" sz="2400" dirty="0"/>
              <a:t>Should not be brought to the Academy on the transition mornings</a:t>
            </a:r>
          </a:p>
          <a:p>
            <a:endParaRPr lang="en-GB" sz="2400" dirty="0"/>
          </a:p>
          <a:p>
            <a:r>
              <a:rPr lang="en-GB" sz="2400" dirty="0"/>
              <a:t>May be brought on the 3 full induction days at parents’ discretion but will be responsibility of individual pupils and should not be used outside of break and lunch times</a:t>
            </a:r>
          </a:p>
          <a:p>
            <a:endParaRPr lang="en-GB" sz="2400" dirty="0"/>
          </a:p>
          <a:p>
            <a:r>
              <a:rPr lang="en-GB" sz="2400" dirty="0"/>
              <a:t>Can be brought to school from August at parents discretion but will be responsibility of individual pupils and should not be used outside of break and lunch times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Should not be used during the school day to ask parents to collect pupils if they feel unwell</a:t>
            </a:r>
          </a:p>
        </p:txBody>
      </p:sp>
    </p:spTree>
    <p:extLst>
      <p:ext uri="{BB962C8B-B14F-4D97-AF65-F5344CB8AC3E}">
        <p14:creationId xmlns:p14="http://schemas.microsoft.com/office/powerpoint/2010/main" val="3832662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88238"/>
            <a:ext cx="10058400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GB" sz="3600" dirty="0"/>
              <a:t>P7 teachers – still first point of contact</a:t>
            </a:r>
          </a:p>
          <a:p>
            <a:pPr>
              <a:buFont typeface="Wingdings" pitchFamily="2" charset="2"/>
              <a:buChar char="Ø"/>
            </a:pPr>
            <a:r>
              <a:rPr lang="en-GB" sz="3600" dirty="0"/>
              <a:t>Mr Barker</a:t>
            </a:r>
          </a:p>
          <a:p>
            <a:pPr>
              <a:buFont typeface="Wingdings" pitchFamily="2" charset="2"/>
              <a:buChar char="Ø"/>
            </a:pPr>
            <a:r>
              <a:rPr lang="en-GB" sz="3600" dirty="0"/>
              <a:t>Mr Ferris</a:t>
            </a:r>
          </a:p>
          <a:p>
            <a:pPr>
              <a:buFont typeface="Wingdings" pitchFamily="2" charset="2"/>
              <a:buChar char="Ø"/>
            </a:pPr>
            <a:r>
              <a:rPr lang="en-GB" sz="3600" dirty="0"/>
              <a:t>Mrs Rae</a:t>
            </a:r>
          </a:p>
          <a:p>
            <a:pPr>
              <a:buFont typeface="Wingdings" pitchFamily="2" charset="2"/>
              <a:buChar char="Ø"/>
            </a:pPr>
            <a:r>
              <a:rPr lang="en-GB" sz="3600" dirty="0"/>
              <a:t>School website</a:t>
            </a:r>
          </a:p>
          <a:p>
            <a:pPr>
              <a:buFont typeface="Wingdings" pitchFamily="2" charset="2"/>
              <a:buChar char="Ø"/>
            </a:pPr>
            <a:r>
              <a:rPr lang="en-GB" sz="3600" dirty="0"/>
              <a:t>Facebook</a:t>
            </a:r>
          </a:p>
          <a:p>
            <a:pPr>
              <a:buFont typeface="Wingdings" pitchFamily="2" charset="2"/>
              <a:buChar char="Ø"/>
            </a:pPr>
            <a:r>
              <a:rPr lang="en-GB" sz="3600" dirty="0"/>
              <a:t>Contact office 013873 80 418 </a:t>
            </a:r>
          </a:p>
          <a:p>
            <a:endParaRPr lang="en-GB" sz="36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4EC28E-3165-E679-2DC6-C1711EC6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Where to get information?</a:t>
            </a:r>
          </a:p>
        </p:txBody>
      </p:sp>
    </p:spTree>
    <p:extLst>
      <p:ext uri="{BB962C8B-B14F-4D97-AF65-F5344CB8AC3E}">
        <p14:creationId xmlns:p14="http://schemas.microsoft.com/office/powerpoint/2010/main" val="35912870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1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C00000"/>
      </a:accent1>
      <a:accent2>
        <a:srgbClr val="FFC000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3123</TotalTime>
  <Words>678</Words>
  <Application>Microsoft Office PowerPoint</Application>
  <PresentationFormat>Widescreen</PresentationFormat>
  <Paragraphs>93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Retrospect</vt:lpstr>
      <vt:lpstr>Langholm Academy 2-18 School P7 - S1 Transition 2025-26</vt:lpstr>
      <vt:lpstr>Aims</vt:lpstr>
      <vt:lpstr>Literacy, Numeracy, STEM and Health &amp; Wellbeing mornings – Across Term 2 and Term 3</vt:lpstr>
      <vt:lpstr>Enhanced Transition</vt:lpstr>
      <vt:lpstr>June Induction Days</vt:lpstr>
      <vt:lpstr>Example Timetable</vt:lpstr>
      <vt:lpstr>Classes</vt:lpstr>
      <vt:lpstr>Pupil Support</vt:lpstr>
      <vt:lpstr>Uniform</vt:lpstr>
      <vt:lpstr>PE Uniform</vt:lpstr>
      <vt:lpstr>Mobile Phones</vt:lpstr>
      <vt:lpstr>Where to get information?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Langholm Cluster Transition programme 2016/17</dc:title>
  <dc:creator>Zoe Brown</dc:creator>
  <cp:lastModifiedBy>Mr Barker</cp:lastModifiedBy>
  <cp:revision>88</cp:revision>
  <cp:lastPrinted>2017-03-21T18:12:32Z</cp:lastPrinted>
  <dcterms:created xsi:type="dcterms:W3CDTF">2017-03-21T06:32:14Z</dcterms:created>
  <dcterms:modified xsi:type="dcterms:W3CDTF">2025-09-03T10:13:00Z</dcterms:modified>
</cp:coreProperties>
</file>