
<file path=[Content_Types].xml><?xml version="1.0" encoding="utf-8"?>
<Types xmlns="http://schemas.openxmlformats.org/package/2006/content-types">
  <Default Extension="png" ContentType="image/png"/>
  <Default Extension="bin" ContentType="application/vnd.openxmlformats-officedocument.oleObject"/>
  <Default Extension="tmp"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ink/ink1.xml" ContentType="application/inkml+xml"/>
  <Override PartName="/ppt/ink/ink2.xml" ContentType="application/inkml+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41"/>
  </p:notesMasterIdLst>
  <p:handoutMasterIdLst>
    <p:handoutMasterId r:id="rId142"/>
  </p:handoutMasterIdLst>
  <p:sldIdLst>
    <p:sldId id="256" r:id="rId5"/>
    <p:sldId id="493" r:id="rId6"/>
    <p:sldId id="367" r:id="rId7"/>
    <p:sldId id="258" r:id="rId8"/>
    <p:sldId id="259" r:id="rId9"/>
    <p:sldId id="260" r:id="rId10"/>
    <p:sldId id="261" r:id="rId11"/>
    <p:sldId id="262" r:id="rId12"/>
    <p:sldId id="263" r:id="rId13"/>
    <p:sldId id="264" r:id="rId14"/>
    <p:sldId id="265" r:id="rId15"/>
    <p:sldId id="266" r:id="rId16"/>
    <p:sldId id="267" r:id="rId17"/>
    <p:sldId id="268" r:id="rId18"/>
    <p:sldId id="271" r:id="rId19"/>
    <p:sldId id="273" r:id="rId20"/>
    <p:sldId id="274" r:id="rId21"/>
    <p:sldId id="275" r:id="rId22"/>
    <p:sldId id="276" r:id="rId23"/>
    <p:sldId id="277" r:id="rId24"/>
    <p:sldId id="278" r:id="rId25"/>
    <p:sldId id="279" r:id="rId26"/>
    <p:sldId id="280" r:id="rId27"/>
    <p:sldId id="281" r:id="rId28"/>
    <p:sldId id="282" r:id="rId29"/>
    <p:sldId id="502" r:id="rId30"/>
    <p:sldId id="283" r:id="rId31"/>
    <p:sldId id="286" r:id="rId32"/>
    <p:sldId id="369" r:id="rId33"/>
    <p:sldId id="287" r:id="rId34"/>
    <p:sldId id="370" r:id="rId35"/>
    <p:sldId id="503" r:id="rId36"/>
    <p:sldId id="288" r:id="rId37"/>
    <p:sldId id="289" r:id="rId38"/>
    <p:sldId id="290" r:id="rId39"/>
    <p:sldId id="490" r:id="rId40"/>
    <p:sldId id="491" r:id="rId41"/>
    <p:sldId id="496" r:id="rId42"/>
    <p:sldId id="497" r:id="rId43"/>
    <p:sldId id="296" r:id="rId44"/>
    <p:sldId id="297" r:id="rId45"/>
    <p:sldId id="298" r:id="rId46"/>
    <p:sldId id="498" r:id="rId47"/>
    <p:sldId id="499" r:id="rId48"/>
    <p:sldId id="292" r:id="rId49"/>
    <p:sldId id="293" r:id="rId50"/>
    <p:sldId id="294" r:id="rId51"/>
    <p:sldId id="300" r:id="rId52"/>
    <p:sldId id="301" r:id="rId53"/>
    <p:sldId id="302" r:id="rId54"/>
    <p:sldId id="373" r:id="rId55"/>
    <p:sldId id="374" r:id="rId56"/>
    <p:sldId id="376" r:id="rId57"/>
    <p:sldId id="377" r:id="rId58"/>
    <p:sldId id="378" r:id="rId59"/>
    <p:sldId id="379" r:id="rId60"/>
    <p:sldId id="380" r:id="rId61"/>
    <p:sldId id="381" r:id="rId62"/>
    <p:sldId id="382" r:id="rId63"/>
    <p:sldId id="384" r:id="rId64"/>
    <p:sldId id="385" r:id="rId65"/>
    <p:sldId id="383" r:id="rId66"/>
    <p:sldId id="387" r:id="rId67"/>
    <p:sldId id="388" r:id="rId68"/>
    <p:sldId id="386" r:id="rId69"/>
    <p:sldId id="389" r:id="rId70"/>
    <p:sldId id="390" r:id="rId71"/>
    <p:sldId id="392" r:id="rId72"/>
    <p:sldId id="391" r:id="rId73"/>
    <p:sldId id="393" r:id="rId74"/>
    <p:sldId id="394" r:id="rId75"/>
    <p:sldId id="395" r:id="rId76"/>
    <p:sldId id="500" r:id="rId77"/>
    <p:sldId id="501" r:id="rId78"/>
    <p:sldId id="397" r:id="rId79"/>
    <p:sldId id="399" r:id="rId80"/>
    <p:sldId id="400" r:id="rId81"/>
    <p:sldId id="401" r:id="rId82"/>
    <p:sldId id="402" r:id="rId83"/>
    <p:sldId id="403" r:id="rId84"/>
    <p:sldId id="404" r:id="rId85"/>
    <p:sldId id="405" r:id="rId86"/>
    <p:sldId id="406" r:id="rId87"/>
    <p:sldId id="407" r:id="rId88"/>
    <p:sldId id="408" r:id="rId89"/>
    <p:sldId id="409" r:id="rId90"/>
    <p:sldId id="410" r:id="rId91"/>
    <p:sldId id="411" r:id="rId92"/>
    <p:sldId id="412" r:id="rId93"/>
    <p:sldId id="413" r:id="rId94"/>
    <p:sldId id="414" r:id="rId95"/>
    <p:sldId id="415" r:id="rId96"/>
    <p:sldId id="416" r:id="rId97"/>
    <p:sldId id="418" r:id="rId98"/>
    <p:sldId id="417" r:id="rId99"/>
    <p:sldId id="419" r:id="rId100"/>
    <p:sldId id="420" r:id="rId101"/>
    <p:sldId id="421" r:id="rId102"/>
    <p:sldId id="423" r:id="rId103"/>
    <p:sldId id="424" r:id="rId104"/>
    <p:sldId id="425" r:id="rId105"/>
    <p:sldId id="426" r:id="rId106"/>
    <p:sldId id="428" r:id="rId107"/>
    <p:sldId id="430" r:id="rId108"/>
    <p:sldId id="431" r:id="rId109"/>
    <p:sldId id="433" r:id="rId110"/>
    <p:sldId id="489" r:id="rId111"/>
    <p:sldId id="479" r:id="rId112"/>
    <p:sldId id="434" r:id="rId113"/>
    <p:sldId id="437" r:id="rId114"/>
    <p:sldId id="438" r:id="rId115"/>
    <p:sldId id="481" r:id="rId116"/>
    <p:sldId id="482" r:id="rId117"/>
    <p:sldId id="445" r:id="rId118"/>
    <p:sldId id="447" r:id="rId119"/>
    <p:sldId id="448" r:id="rId120"/>
    <p:sldId id="450" r:id="rId121"/>
    <p:sldId id="483" r:id="rId122"/>
    <p:sldId id="451" r:id="rId123"/>
    <p:sldId id="452" r:id="rId124"/>
    <p:sldId id="453" r:id="rId125"/>
    <p:sldId id="454" r:id="rId126"/>
    <p:sldId id="456" r:id="rId127"/>
    <p:sldId id="457" r:id="rId128"/>
    <p:sldId id="458" r:id="rId129"/>
    <p:sldId id="484" r:id="rId130"/>
    <p:sldId id="459" r:id="rId131"/>
    <p:sldId id="485" r:id="rId132"/>
    <p:sldId id="468" r:id="rId133"/>
    <p:sldId id="470" r:id="rId134"/>
    <p:sldId id="471" r:id="rId135"/>
    <p:sldId id="486" r:id="rId136"/>
    <p:sldId id="473" r:id="rId137"/>
    <p:sldId id="475" r:id="rId138"/>
    <p:sldId id="477" r:id="rId139"/>
    <p:sldId id="478" r:id="rId140"/>
  </p:sldIdLst>
  <p:sldSz cx="9144000" cy="6858000" type="screen4x3"/>
  <p:notesSz cx="6858000"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17" autoAdjust="0"/>
    <p:restoredTop sz="94660"/>
  </p:normalViewPr>
  <p:slideViewPr>
    <p:cSldViewPr>
      <p:cViewPr>
        <p:scale>
          <a:sx n="70" d="100"/>
          <a:sy n="70" d="100"/>
        </p:scale>
        <p:origin x="-630" y="-66"/>
      </p:cViewPr>
      <p:guideLst>
        <p:guide orient="horz" pos="2160"/>
        <p:guide pos="2880"/>
      </p:guideLst>
    </p:cSldViewPr>
  </p:slideViewPr>
  <p:notesTextViewPr>
    <p:cViewPr>
      <p:scale>
        <a:sx n="1" d="1"/>
        <a:sy n="1" d="1"/>
      </p:scale>
      <p:origin x="0" y="0"/>
    </p:cViewPr>
  </p:notesTextViewPr>
  <p:sorterViewPr>
    <p:cViewPr>
      <p:scale>
        <a:sx n="100" d="100"/>
        <a:sy n="100" d="100"/>
      </p:scale>
      <p:origin x="0" y="1302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38" Type="http://schemas.openxmlformats.org/officeDocument/2006/relationships/slide" Target="slides/slide134.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144" Type="http://schemas.openxmlformats.org/officeDocument/2006/relationships/viewProps" Target="viewProp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116" Type="http://schemas.openxmlformats.org/officeDocument/2006/relationships/slide" Target="slides/slide112.xml"/><Relationship Id="rId124" Type="http://schemas.openxmlformats.org/officeDocument/2006/relationships/slide" Target="slides/slide120.xml"/><Relationship Id="rId129" Type="http://schemas.openxmlformats.org/officeDocument/2006/relationships/slide" Target="slides/slide125.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slide" Target="slides/slide107.xml"/><Relationship Id="rId132" Type="http://schemas.openxmlformats.org/officeDocument/2006/relationships/slide" Target="slides/slide128.xml"/><Relationship Id="rId140" Type="http://schemas.openxmlformats.org/officeDocument/2006/relationships/slide" Target="slides/slide136.xml"/><Relationship Id="rId14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slide" Target="slides/slide110.xml"/><Relationship Id="rId119" Type="http://schemas.openxmlformats.org/officeDocument/2006/relationships/slide" Target="slides/slide115.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30" Type="http://schemas.openxmlformats.org/officeDocument/2006/relationships/slide" Target="slides/slide126.xml"/><Relationship Id="rId135" Type="http://schemas.openxmlformats.org/officeDocument/2006/relationships/slide" Target="slides/slide131.xml"/><Relationship Id="rId14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notesMaster" Target="notesMasters/notesMaster1.xml"/><Relationship Id="rId14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v>I mol/l Acid</c:v>
          </c:tx>
          <c:spPr>
            <a:ln w="28575">
              <a:noFill/>
            </a:ln>
          </c:spPr>
          <c:xVal>
            <c:numRef>
              <c:f>Sheet1!$A$1:$A$8</c:f>
              <c:numCache>
                <c:formatCode>General</c:formatCode>
                <c:ptCount val="8"/>
                <c:pt idx="0">
                  <c:v>0</c:v>
                </c:pt>
                <c:pt idx="1">
                  <c:v>20</c:v>
                </c:pt>
                <c:pt idx="2">
                  <c:v>40</c:v>
                </c:pt>
                <c:pt idx="3">
                  <c:v>60</c:v>
                </c:pt>
                <c:pt idx="4">
                  <c:v>80</c:v>
                </c:pt>
                <c:pt idx="5">
                  <c:v>100</c:v>
                </c:pt>
                <c:pt idx="6">
                  <c:v>120</c:v>
                </c:pt>
                <c:pt idx="7">
                  <c:v>140</c:v>
                </c:pt>
              </c:numCache>
            </c:numRef>
          </c:xVal>
          <c:yVal>
            <c:numRef>
              <c:f>Sheet1!$B$1:$B$8</c:f>
              <c:numCache>
                <c:formatCode>General</c:formatCode>
                <c:ptCount val="8"/>
                <c:pt idx="0">
                  <c:v>0</c:v>
                </c:pt>
                <c:pt idx="1">
                  <c:v>31</c:v>
                </c:pt>
                <c:pt idx="2">
                  <c:v>48</c:v>
                </c:pt>
                <c:pt idx="3">
                  <c:v>60</c:v>
                </c:pt>
                <c:pt idx="4">
                  <c:v>69</c:v>
                </c:pt>
                <c:pt idx="5">
                  <c:v>77</c:v>
                </c:pt>
                <c:pt idx="6">
                  <c:v>83</c:v>
                </c:pt>
                <c:pt idx="7">
                  <c:v>83</c:v>
                </c:pt>
              </c:numCache>
            </c:numRef>
          </c:yVal>
          <c:smooth val="0"/>
          <c:extLst xmlns:c16r2="http://schemas.microsoft.com/office/drawing/2015/06/chart">
            <c:ext xmlns:c16="http://schemas.microsoft.com/office/drawing/2014/chart" uri="{C3380CC4-5D6E-409C-BE32-E72D297353CC}">
              <c16:uniqueId val="{00000000-C814-4803-BEF4-7754C7FE8853}"/>
            </c:ext>
          </c:extLst>
        </c:ser>
        <c:ser>
          <c:idx val="1"/>
          <c:order val="1"/>
          <c:tx>
            <c:v>2 mol/l Acid</c:v>
          </c:tx>
          <c:spPr>
            <a:ln w="28575">
              <a:noFill/>
            </a:ln>
          </c:spPr>
          <c:xVal>
            <c:numRef>
              <c:f>Sheet1!$A$1:$A$8</c:f>
              <c:numCache>
                <c:formatCode>General</c:formatCode>
                <c:ptCount val="8"/>
                <c:pt idx="0">
                  <c:v>0</c:v>
                </c:pt>
                <c:pt idx="1">
                  <c:v>20</c:v>
                </c:pt>
                <c:pt idx="2">
                  <c:v>40</c:v>
                </c:pt>
                <c:pt idx="3">
                  <c:v>60</c:v>
                </c:pt>
                <c:pt idx="4">
                  <c:v>80</c:v>
                </c:pt>
                <c:pt idx="5">
                  <c:v>100</c:v>
                </c:pt>
                <c:pt idx="6">
                  <c:v>120</c:v>
                </c:pt>
                <c:pt idx="7">
                  <c:v>140</c:v>
                </c:pt>
              </c:numCache>
            </c:numRef>
          </c:xVal>
          <c:yVal>
            <c:numRef>
              <c:f>Sheet1!$C$1:$C$8</c:f>
              <c:numCache>
                <c:formatCode>General</c:formatCode>
                <c:ptCount val="8"/>
                <c:pt idx="0">
                  <c:v>0</c:v>
                </c:pt>
                <c:pt idx="1">
                  <c:v>50</c:v>
                </c:pt>
                <c:pt idx="2">
                  <c:v>60</c:v>
                </c:pt>
                <c:pt idx="3">
                  <c:v>70</c:v>
                </c:pt>
                <c:pt idx="4">
                  <c:v>78</c:v>
                </c:pt>
                <c:pt idx="5">
                  <c:v>83</c:v>
                </c:pt>
                <c:pt idx="6">
                  <c:v>83</c:v>
                </c:pt>
                <c:pt idx="7">
                  <c:v>83</c:v>
                </c:pt>
              </c:numCache>
            </c:numRef>
          </c:yVal>
          <c:smooth val="0"/>
          <c:extLst xmlns:c16r2="http://schemas.microsoft.com/office/drawing/2015/06/chart">
            <c:ext xmlns:c16="http://schemas.microsoft.com/office/drawing/2014/chart" uri="{C3380CC4-5D6E-409C-BE32-E72D297353CC}">
              <c16:uniqueId val="{00000001-C814-4803-BEF4-7754C7FE8853}"/>
            </c:ext>
          </c:extLst>
        </c:ser>
        <c:dLbls>
          <c:showLegendKey val="0"/>
          <c:showVal val="0"/>
          <c:showCatName val="0"/>
          <c:showSerName val="0"/>
          <c:showPercent val="0"/>
          <c:showBubbleSize val="0"/>
        </c:dLbls>
        <c:axId val="47366144"/>
        <c:axId val="47498368"/>
      </c:scatterChart>
      <c:valAx>
        <c:axId val="47366144"/>
        <c:scaling>
          <c:orientation val="minMax"/>
        </c:scaling>
        <c:delete val="0"/>
        <c:axPos val="b"/>
        <c:numFmt formatCode="General" sourceLinked="1"/>
        <c:majorTickMark val="out"/>
        <c:minorTickMark val="none"/>
        <c:tickLblPos val="nextTo"/>
        <c:crossAx val="47498368"/>
        <c:crosses val="autoZero"/>
        <c:crossBetween val="midCat"/>
      </c:valAx>
      <c:valAx>
        <c:axId val="47498368"/>
        <c:scaling>
          <c:orientation val="minMax"/>
        </c:scaling>
        <c:delete val="0"/>
        <c:axPos val="l"/>
        <c:majorGridlines/>
        <c:numFmt formatCode="General" sourceLinked="1"/>
        <c:majorTickMark val="out"/>
        <c:minorTickMark val="none"/>
        <c:tickLblPos val="nextTo"/>
        <c:crossAx val="47366144"/>
        <c:crosses val="autoZero"/>
        <c:crossBetween val="midCat"/>
      </c:valAx>
    </c:plotArea>
    <c:legend>
      <c:legendPos val="r"/>
      <c:layout/>
      <c:overlay val="0"/>
    </c:legend>
    <c:plotVisOnly val="1"/>
    <c:dispBlanksAs val="gap"/>
    <c:showDLblsOverMax val="0"/>
  </c:chart>
  <c:externalData r:id="rId1">
    <c:autoUpdate val="0"/>
  </c:externalData>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7.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9.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0.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1.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9.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2.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2.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2.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1.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77.png"/></Relationships>
</file>

<file path=ppt/drawings/drawing1.xml><?xml version="1.0" encoding="utf-8"?>
<c:userShapes xmlns:c="http://schemas.openxmlformats.org/drawingml/2006/chart">
  <cdr:relSizeAnchor xmlns:cdr="http://schemas.openxmlformats.org/drawingml/2006/chartDrawing">
    <cdr:from>
      <cdr:x>0.04922</cdr:x>
      <cdr:y>0.09338</cdr:y>
    </cdr:from>
    <cdr:to>
      <cdr:x>0.72524</cdr:x>
      <cdr:y>0.9419</cdr:y>
    </cdr:to>
    <cdr:sp macro="" textlink="">
      <cdr:nvSpPr>
        <cdr:cNvPr id="2" name="Freeform 1"/>
        <cdr:cNvSpPr/>
      </cdr:nvSpPr>
      <cdr:spPr>
        <a:xfrm xmlns:a="http://schemas.openxmlformats.org/drawingml/2006/main">
          <a:off x="318053" y="504309"/>
          <a:ext cx="4368800" cy="4582498"/>
        </a:xfrm>
        <a:custGeom xmlns:a="http://schemas.openxmlformats.org/drawingml/2006/main">
          <a:avLst/>
          <a:gdLst>
            <a:gd name="connsiteX0" fmla="*/ 0 w 4368800"/>
            <a:gd name="connsiteY0" fmla="*/ 4582498 h 4582498"/>
            <a:gd name="connsiteX1" fmla="*/ 638628 w 4368800"/>
            <a:gd name="connsiteY1" fmla="*/ 1839298 h 4582498"/>
            <a:gd name="connsiteX2" fmla="*/ 1262742 w 4368800"/>
            <a:gd name="connsiteY2" fmla="*/ 1273241 h 4582498"/>
            <a:gd name="connsiteX3" fmla="*/ 1886857 w 4368800"/>
            <a:gd name="connsiteY3" fmla="*/ 721698 h 4582498"/>
            <a:gd name="connsiteX4" fmla="*/ 2510971 w 4368800"/>
            <a:gd name="connsiteY4" fmla="*/ 286269 h 4582498"/>
            <a:gd name="connsiteX5" fmla="*/ 3135085 w 4368800"/>
            <a:gd name="connsiteY5" fmla="*/ 25012 h 4582498"/>
            <a:gd name="connsiteX6" fmla="*/ 3802742 w 4368800"/>
            <a:gd name="connsiteY6" fmla="*/ 10498 h 4582498"/>
            <a:gd name="connsiteX7" fmla="*/ 4368800 w 4368800"/>
            <a:gd name="connsiteY7" fmla="*/ 25012 h 4582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8800" h="4582498">
              <a:moveTo>
                <a:pt x="0" y="4582498"/>
              </a:moveTo>
              <a:cubicBezTo>
                <a:pt x="214085" y="3486669"/>
                <a:pt x="428171" y="2390841"/>
                <a:pt x="638628" y="1839298"/>
              </a:cubicBezTo>
              <a:cubicBezTo>
                <a:pt x="849085" y="1287755"/>
                <a:pt x="1054704" y="1459508"/>
                <a:pt x="1262742" y="1273241"/>
              </a:cubicBezTo>
              <a:cubicBezTo>
                <a:pt x="1470780" y="1086974"/>
                <a:pt x="1678819" y="886193"/>
                <a:pt x="1886857" y="721698"/>
              </a:cubicBezTo>
              <a:cubicBezTo>
                <a:pt x="2094895" y="557203"/>
                <a:pt x="2302933" y="402383"/>
                <a:pt x="2510971" y="286269"/>
              </a:cubicBezTo>
              <a:cubicBezTo>
                <a:pt x="2719009" y="170155"/>
                <a:pt x="2919790" y="70974"/>
                <a:pt x="3135085" y="25012"/>
              </a:cubicBezTo>
              <a:cubicBezTo>
                <a:pt x="3350380" y="-20950"/>
                <a:pt x="3597123" y="10498"/>
                <a:pt x="3802742" y="10498"/>
              </a:cubicBezTo>
              <a:cubicBezTo>
                <a:pt x="4008361" y="10498"/>
                <a:pt x="4188580" y="17755"/>
                <a:pt x="4368800" y="25012"/>
              </a:cubicBezTo>
            </a:path>
          </a:pathLst>
        </a:custGeom>
        <a:noFill xmlns:a="http://schemas.openxmlformats.org/drawingml/2006/main"/>
        <a:ln xmlns:a="http://schemas.openxmlformats.org/drawingml/2006/main">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34" tIns="45717" rIns="91434" bIns="45717"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96888"/>
          </a:xfrm>
          <a:prstGeom prst="rect">
            <a:avLst/>
          </a:prstGeom>
        </p:spPr>
        <p:txBody>
          <a:bodyPr vert="horz" lIns="91434" tIns="45717" rIns="91434" bIns="45717" rtlCol="0"/>
          <a:lstStyle>
            <a:lvl1pPr algn="r">
              <a:defRPr sz="1200"/>
            </a:lvl1pPr>
          </a:lstStyle>
          <a:p>
            <a:fld id="{7FA46CC5-E047-4F70-A0EA-3B91CB2FF50D}" type="datetimeFigureOut">
              <a:rPr lang="en-GB" smtClean="0"/>
              <a:t>10/05/2019</a:t>
            </a:fld>
            <a:endParaRPr lang="en-GB"/>
          </a:p>
        </p:txBody>
      </p:sp>
      <p:sp>
        <p:nvSpPr>
          <p:cNvPr id="4" name="Footer Placeholder 3"/>
          <p:cNvSpPr>
            <a:spLocks noGrp="1"/>
          </p:cNvSpPr>
          <p:nvPr>
            <p:ph type="ftr" sz="quarter" idx="2"/>
          </p:nvPr>
        </p:nvSpPr>
        <p:spPr>
          <a:xfrm>
            <a:off x="0" y="9448800"/>
            <a:ext cx="2971800" cy="496888"/>
          </a:xfrm>
          <a:prstGeom prst="rect">
            <a:avLst/>
          </a:prstGeom>
        </p:spPr>
        <p:txBody>
          <a:bodyPr vert="horz" lIns="91434" tIns="45717" rIns="91434" bIns="45717"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9448800"/>
            <a:ext cx="2971800" cy="496888"/>
          </a:xfrm>
          <a:prstGeom prst="rect">
            <a:avLst/>
          </a:prstGeom>
        </p:spPr>
        <p:txBody>
          <a:bodyPr vert="horz" lIns="91434" tIns="45717" rIns="91434" bIns="45717" rtlCol="0" anchor="b"/>
          <a:lstStyle>
            <a:lvl1pPr algn="r">
              <a:defRPr sz="1200"/>
            </a:lvl1pPr>
          </a:lstStyle>
          <a:p>
            <a:fld id="{C2AA8673-3EAE-44B7-A8E6-9D5CC4D1116E}" type="slidenum">
              <a:rPr lang="en-GB" smtClean="0"/>
              <a:t>‹#›</a:t>
            </a:fld>
            <a:endParaRPr lang="en-GB"/>
          </a:p>
        </p:txBody>
      </p:sp>
    </p:spTree>
    <p:extLst>
      <p:ext uri="{BB962C8B-B14F-4D97-AF65-F5344CB8AC3E}">
        <p14:creationId xmlns:p14="http://schemas.microsoft.com/office/powerpoint/2010/main" val="630149583"/>
      </p:ext>
    </p:extLst>
  </p:cSld>
  <p:clrMap bg1="lt1" tx1="dk1" bg2="lt2" tx2="dk2" accent1="accent1" accent2="accent2" accent3="accent3" accent4="accent4" accent5="accent5" accent6="accent6" hlink="hlink" folHlink="folHlink"/>
  <p:hf sldNum="0" hdr="0" dt="0"/>
</p:handoutMaster>
</file>

<file path=ppt/ink/ink1.xml><?xml version="1.0" encoding="utf-8"?>
<inkml:ink xmlns:inkml="http://www.w3.org/2003/InkML">
  <inkml:definitions>
    <inkml:context xml:id="ctx0">
      <inkml:inkSource xml:id="inkSrc0">
        <inkml:traceFormat>
          <inkml:channel name="X" type="integer" max="1280" units="cm"/>
          <inkml:channel name="Y" type="integer" max="960" units="cm"/>
        </inkml:traceFormat>
        <inkml:channelProperties>
          <inkml:channelProperty channel="X" name="resolution" value="28.31858" units="1/cm"/>
          <inkml:channelProperty channel="Y" name="resolution" value="28.31858" units="1/cm"/>
        </inkml:channelProperties>
      </inkml:inkSource>
      <inkml:timestamp xml:id="ts0" timeString="2015-09-02T08:48:56.561"/>
    </inkml:context>
    <inkml:brush xml:id="br0">
      <inkml:brushProperty name="width" value="0.05292" units="cm"/>
      <inkml:brushProperty name="height" value="0.05292" units="cm"/>
      <inkml:brushProperty name="color" value="#00B0F0"/>
    </inkml:brush>
  </inkml:definitions>
  <inkml:trace contextRef="#ctx0" brushRef="#br0">6112 12085,'0'40,"0"-21,0 21,0 0,-20-1,20 1,0 0,0-1,0-19,0 20,-20-20,20-80,0 40,20-19,-20-21,0 21,0-1,0-20,0 21,20-21,-20 40,0-19,0 19,20-20,-20 80,20-1,-1 1,1 0,0 19,0 1,0-20,0 19,19-19,1-1,0 1,-20 0,19-20,1 0,-20-20,0 0,-1-40,1-20,-20 1,20-1,-20 21,0-21,-20 1,20-1,0 20,0 1,-20-1,20 20,0 0,40 40,-20 0</inkml:trace>
  <inkml:trace contextRef="#ctx0" brushRef="#br0" timeOffset="415">6866 12164,'-40'40,"20"-20,1 0,-1 19,0 1,0 0,20-21,0 21,20 0,20-20,-1 19,1-39,0 0,19 0,1-19,-40-1,19 0,-39-20,0-19,0-21,-39 41,-21-21,0 40,-19-19,39 19,-19 20,19 0,20-20,20 20</inkml:trace>
  <inkml:trace contextRef="#ctx0" brushRef="#br0" timeOffset="1112">7263 12323,'20'79,"-20"-59,0 20,0-20,-20-60,20 20,0-20,0-19,0 19,0 1,0-1,0 0,0 20,0 1,20 19,-1 39,1 1,0 0,0-1,20 21,-20-21,19 21,-19-20,20-20,-20 19,19-19,-19-20,0-20,-20-19,20-1,-20 0,0 0,0-19,0 19,0 20,-20-19,20 19,0 0,20 40</inkml:trace>
  <inkml:trace contextRef="#ctx0" brushRef="#br0" timeOffset="1695">8136 12343,'20'59,"-20"-19,20 20,-20-21,0 1,0-20,0 0,-20-60,20-20,0 1,-20-1,20-19,0 19,-20 1,20-1,0 21,0-1,0 0,0 1,20-1,0 20,0 20,19 0,1 20,0 0,-1 19,1 1,-40 0,0 0,0-1,-20 1,-19-20,-21 0,20-1,1 1,19 0,0 0</inkml:trace>
  <inkml:trace contextRef="#ctx0" brushRef="#br0" timeOffset="2143">8533 12184,'-20'40,"0"-20,-20 19,21 1,19 19,0-19,0 0,0 0,39-21,-19 1,20 0,-1-20,1 0,0 0,0-40,-1 21,-19-41,-20 0,0 1,-20-20,0 39,-19 0,-1 20,0 20,20-19,1 19,-1 19,0 21,20-20</inkml:trace>
  <inkml:trace contextRef="#ctx0" brushRef="#br0" timeOffset="2551">8950 12184,'19'40,"-19"-1,20 1,-40 0,20-1,0 1,0 0,-19-20,19 0,19-1,21-19,0-19,-1 19,1 0,-20 0,20 0,-20 0,19 19,-19-19,0 0,20 0</inkml:trace>
  <inkml:trace contextRef="#ctx0" brushRef="#br0" timeOffset="3024">9426 12462,'0'20,"0"19,0-98,20 39,-20-20,19 1,-19-1,20-20,0 1,0 19,0 20,-20-19,40 19,-1 40,-19 0,0 19,0 1,0 19,-1 21,1-21,-20 21,20-21,-20 1,0-21,-20-19,0-20</inkml:trace>
  <inkml:trace contextRef="#ctx0" brushRef="#br0" timeOffset="3807">9406 12283,'40'0,"-1"20,1 0,20 0,-1 0,-19-20,19 19,-19-19,0 0,-21 0,1 0,20 0,-20 20,-20 20,20 0,-20-1,20 1,-20-20,0 0,0 0,0-60,0-20,0 21,0-21,0 1,19-1,-19 1,20 39,0-20,0 20,0 0,19 20,-19 0,20 20,0 0,-1 0,-19 0,0 0,-20-1,0 21,-20-20,0 0,1 0,-21-1,0-19,0 20,21 0,-21-20,20 0,0 20,20 20,40-20,-20-1,0 21,19-20,-19 0,0 19,20-19,-20-20,-1 20,1-20,0-20</inkml:trace>
  <inkml:trace contextRef="#ctx0" brushRef="#br0" timeOffset="4224">10299 11767,'40'20,"-21"20,41 19,-20 21,19-21,-19 41,0-21,-21 0,1 20,-20-19,0-1,0 1,-20-1,1 0,-1-19,-20 19,20-39,0 0,1-1,-1-19,-20-20</inkml:trace>
  <inkml:trace contextRef="#ctx0" brushRef="#br0" timeOffset="4992">6132 11430,'-40'40,"20"-1,-20 1,-19 20,-1-1,1 21,-20 19,19-20,0 40,21-20,-1 1,20-1,20-20,20 20,0 1,0-21,39-19,-19-1,0 1,19-21,-19-19,0 0,-21 0,1-20,-20-20,-20 0</inkml:trace>
  <inkml:trace contextRef="#ctx0" brushRef="#br0" timeOffset="22302">6925 9406,'-39'-20,"-1"20,20 0,-19 20,-1-20,0 20,1-20,-1 20,20-20,20 39,20-19,20 0,-1 0,21 0,-1 0,-19-1,-20 1,0 20,-20 0,-40-21,0 1,1 0,-1 0,0-20,20 0,20 0</inkml:trace>
  <inkml:trace contextRef="#ctx0" brushRef="#br0" timeOffset="22774">7064 9743,'20'-39,"0"-1,-20 20,0-20,20 1,-20-1,20 0,0 1,-1 19,1 0,0 20,0-20,20 40,-21 20,1-21,-20 41,0-20,0-1,0 1,0 0,0-20,0 19,-20-39</inkml:trace>
  <inkml:trace contextRef="#ctx0" brushRef="#br0" timeOffset="23550">7164 9604,'19'-19,"21"-1,-20-20,20 20,-21 0,21 0,0 20,0 0,-21 0,1 20,-20 0,0 20,0 0,20-21,-20 21,0-20,20 20,-20-21,20-58,-20 19,0-20,0 1,0 19,20-20,-20 20,19 20,1 20,-20 0,0 20,20-21,0-38,20-21,-40 20,20 0,-1 0,1-19,0 39,0-20,0 59,0-19,-1 0,-19 20,0 0,20-1,-20-19,0 20,0-20,20-1,-20 1,0-20</inkml:trace>
  <inkml:trace contextRef="#ctx0" brushRef="#br0" timeOffset="23862">8176 9446,'-20'0,"0"19,-20 1,20 0,-19 20,39 0,-20-21,20 21,0 0,20-20,0 19,19-19,-19-20,20 0,-20 0</inkml:trace>
  <inkml:trace contextRef="#ctx0" brushRef="#br0" timeOffset="24030">8116 9585,'20'0,"20"0,-1 19,1 1,20-20,-21 20,1-20</inkml:trace>
  <inkml:trace contextRef="#ctx0" brushRef="#br0" timeOffset="24622">6945 9981,'-20'0,"-19"20,19 0,-20 0,1 0,-21 19,20 1,-19 0,19 0,20-1,0 1,20-20,0 19,40-19,0 0,0 0,19-20,1 0,-1 0,1-20,-41 20</inkml:trace>
  <inkml:trace contextRef="#ctx0" brushRef="#br0" timeOffset="24782">6668 10319,'39'0,"1"-20,0 0,19 0</inkml:trace>
  <inkml:trace contextRef="#ctx0" brushRef="#br0" timeOffset="25094">7045 10100,'0'20,"0"20,0 0,0-20,0 19,-20 1,20-20,-20 19,40-19,0 0,-1-20,1 0,20 0,0 0,-1-20,1 20,0-20</inkml:trace>
  <inkml:trace contextRef="#ctx0" brushRef="#br0" timeOffset="25390">7521 10081,'-20'19,"-20"-19,20 20,-19 0,-1 20,20-20,0 19,20-19,0 20,20 0,0-21,20 1,-1 0,1 0,0-20,-1 0,1-20</inkml:trace>
  <inkml:trace contextRef="#ctx0" brushRef="#br0" timeOffset="25566">7382 10239,'59'20,"-19"-20,20 0,19 0,-39-20</inkml:trace>
  <inkml:trace contextRef="#ctx0" brushRef="#br0" timeOffset="25806">7759 10180,'-20'20,"-20"19,40-19,0 20,0-20,0 0,40 19,-20-39,0 0,19 0,-19 0,0-20</inkml:trace>
  <inkml:trace contextRef="#ctx0" brushRef="#br0" timeOffset="26150">7977 10180,'0'40,"20"-1,-20 1,0 0,0-1,20-19,-20 0,0 20</inkml:trace>
  <inkml:trace contextRef="#ctx0" brushRef="#br0" timeOffset="26814">7739 10081,'20'-20,"20"20,-1 0,21 20,-20-20,19 19,-19 1,-20 20,19-20,-39 20,20 19,-20-19,0-1,20-19,-40 20,20-20,0-40,0-20,0 1,0-1,0 0,20 1,0-1,0 0,-1 20,1 0,20 20,-20 0,0 0,0 20,-1 20,-19-20,-19 0,-1 19,-20-19,0 0,20 0,-19 0,19 0,0-1,40 21,20-20,-21 0,21 0,-20 0,20-20,-20 19,-1-38,1 19,20-20</inkml:trace>
  <inkml:trace contextRef="#ctx0" brushRef="#br0" timeOffset="27134">8394 10239,'-40'40,"20"-20,1 20,-1-21,20 1,20 0,19 20,-19-40,20 0,-20-20,-1 0,-19-20,0 21,-19-41,19 20,-20 1,0 19,20-20,0 20</inkml:trace>
  <inkml:trace contextRef="#ctx0" brushRef="#br0" timeOffset="27677">8572 10319,'0'20,"-19"-1,19-38,19-1,-19-20,0 0,0 1,0-1,0 20,0 0,0 60,0-20,20 20,-20-1,20 21,20-21,-20-19,0 20,19-40,-39 20,40-20,-20-20,-20-20,20 1,-20-1,-20-20,20 21,-20-1,20 20,-20 0,20 20</inkml:trace>
  <inkml:trace contextRef="#ctx0" brushRef="#br0" timeOffset="28765">8989 10458,'0'0</inkml:trace>
</inkml:ink>
</file>

<file path=ppt/ink/ink2.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28.36565" units="1/cm"/>
          <inkml:channelProperty channel="Y" name="resolution" value="28.33948" units="1/cm"/>
        </inkml:channelProperties>
      </inkml:inkSource>
      <inkml:timestamp xml:id="ts0" timeString="2016-09-02T13:09:42.324"/>
    </inkml:context>
    <inkml:brush xml:id="br0">
      <inkml:brushProperty name="width" value="0.05292" units="cm"/>
      <inkml:brushProperty name="height" value="0.05292" units="cm"/>
      <inkml:brushProperty name="color" value="#0070C0"/>
    </inkml:brush>
  </inkml:definitions>
  <inkml:trace contextRef="#ctx0" brushRef="#br0">16917 1364,'25'0,"-25"0,49 0,-24 0,0 0,0 0,-1 0,1 0,50 0,-51 0,1 0,25 0,-1 0,-24 0,25 0,24 0,75 0,-50 0,1 0,48 0,-24 0,25 0,-25 0,-25 0,50 0,-74 0,24 0,-49 0,24 0,0 0,1 0,-26 0,1 0,0 0,-26 0,26 0,-50 0,50 0,-50 0,24 0,1 0,0 0,25 0,24 0,-49 0,25 0,-1 0,1 0,-1 0,1-25,-25 25,0 0,-1 0,1 0,-25-24,25 24,0 0,-25 0,25 0,-25 0,24 0,-24 0,25 0,0 0,0 0,-25 0,49 0,-24 0,0 0,25 0,-1 0,26 0,-51 0,26 0,24 0,-24-25,-25 25,0 0,24 0,-24 0,0 0,-25 0,25 0,-25 0,25 0,-1 0,-24 0,25 0,-25 0,25 0,-25 0,25 25,0-25,-25 24,0-24,0 25,0-25,0 25,0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6888"/>
          </a:xfrm>
          <a:prstGeom prst="rect">
            <a:avLst/>
          </a:prstGeom>
        </p:spPr>
        <p:txBody>
          <a:bodyPr vert="horz" lIns="91440" tIns="45720" rIns="91440" bIns="45720" rtlCol="0"/>
          <a:lstStyle>
            <a:lvl1pPr algn="r">
              <a:defRPr sz="1200"/>
            </a:lvl1pPr>
          </a:lstStyle>
          <a:p>
            <a:fld id="{E9F1D9C5-3D81-4674-9EE5-218812D10802}" type="datetimeFigureOut">
              <a:rPr lang="en-GB" smtClean="0"/>
              <a:t>10/05/2019</a:t>
            </a:fld>
            <a:endParaRPr lang="en-GB"/>
          </a:p>
        </p:txBody>
      </p:sp>
      <p:sp>
        <p:nvSpPr>
          <p:cNvPr id="4" name="Slide Image Placeholder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24400"/>
            <a:ext cx="5486400" cy="44767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8800"/>
            <a:ext cx="29718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448800"/>
            <a:ext cx="2971800" cy="496888"/>
          </a:xfrm>
          <a:prstGeom prst="rect">
            <a:avLst/>
          </a:prstGeom>
        </p:spPr>
        <p:txBody>
          <a:bodyPr vert="horz" lIns="91440" tIns="45720" rIns="91440" bIns="45720" rtlCol="0" anchor="b"/>
          <a:lstStyle>
            <a:lvl1pPr algn="r">
              <a:defRPr sz="1200"/>
            </a:lvl1pPr>
          </a:lstStyle>
          <a:p>
            <a:fld id="{58E1A5D2-02C3-4948-9A0D-CBA6499AA459}" type="slidenum">
              <a:rPr lang="en-GB" smtClean="0"/>
              <a:t>‹#›</a:t>
            </a:fld>
            <a:endParaRPr lang="en-GB"/>
          </a:p>
        </p:txBody>
      </p:sp>
    </p:spTree>
    <p:extLst>
      <p:ext uri="{BB962C8B-B14F-4D97-AF65-F5344CB8AC3E}">
        <p14:creationId xmlns:p14="http://schemas.microsoft.com/office/powerpoint/2010/main" val="1414719502"/>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05115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504978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01DDAC8-569C-47F4-B0A8-EC47B760438E}" type="datetime1">
              <a:rPr lang="en-GB" smtClean="0"/>
              <a:t>10/05/2019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35439-CAE3-48F5-8784-A3D703450100}" type="slidenum">
              <a:rPr lang="en-GB" smtClean="0"/>
              <a:t>‹#›</a:t>
            </a:fld>
            <a:endParaRPr lang="en-GB"/>
          </a:p>
        </p:txBody>
      </p:sp>
    </p:spTree>
    <p:extLst>
      <p:ext uri="{BB962C8B-B14F-4D97-AF65-F5344CB8AC3E}">
        <p14:creationId xmlns:p14="http://schemas.microsoft.com/office/powerpoint/2010/main" val="1223452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A40E566-CBEB-4C1D-9E2A-59F9A4686853}" type="datetime1">
              <a:rPr lang="en-GB" smtClean="0"/>
              <a:t>10/05/2019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35439-CAE3-48F5-8784-A3D703450100}" type="slidenum">
              <a:rPr lang="en-GB" smtClean="0"/>
              <a:t>‹#›</a:t>
            </a:fld>
            <a:endParaRPr lang="en-GB"/>
          </a:p>
        </p:txBody>
      </p:sp>
    </p:spTree>
    <p:extLst>
      <p:ext uri="{BB962C8B-B14F-4D97-AF65-F5344CB8AC3E}">
        <p14:creationId xmlns:p14="http://schemas.microsoft.com/office/powerpoint/2010/main" val="3467955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08FED3-AB25-4BDF-BBB5-BC712CE1DACE}" type="datetime1">
              <a:rPr lang="en-GB" smtClean="0"/>
              <a:t>10/05/2019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35439-CAE3-48F5-8784-A3D703450100}" type="slidenum">
              <a:rPr lang="en-GB" smtClean="0"/>
              <a:t>‹#›</a:t>
            </a:fld>
            <a:endParaRPr lang="en-GB"/>
          </a:p>
        </p:txBody>
      </p:sp>
    </p:spTree>
    <p:extLst>
      <p:ext uri="{BB962C8B-B14F-4D97-AF65-F5344CB8AC3E}">
        <p14:creationId xmlns:p14="http://schemas.microsoft.com/office/powerpoint/2010/main" val="1806575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A0571A4-F96F-49F5-BFE8-D32A0021BD05}" type="datetime1">
              <a:rPr lang="en-GB" smtClean="0"/>
              <a:t>10/05/2019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035439-CAE3-48F5-8784-A3D703450100}" type="slidenum">
              <a:rPr lang="en-GB" smtClean="0"/>
              <a:t>‹#›</a:t>
            </a:fld>
            <a:endParaRPr lang="en-GB"/>
          </a:p>
        </p:txBody>
      </p:sp>
    </p:spTree>
    <p:extLst>
      <p:ext uri="{BB962C8B-B14F-4D97-AF65-F5344CB8AC3E}">
        <p14:creationId xmlns:p14="http://schemas.microsoft.com/office/powerpoint/2010/main" val="2802560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DF30E57-00BA-488B-91D3-A012AB176C14}" type="datetime1">
              <a:rPr lang="en-GB" smtClean="0"/>
              <a:t>10/05/2019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8035439-CAE3-48F5-8784-A3D703450100}" type="slidenum">
              <a:rPr lang="en-GB" smtClean="0"/>
              <a:t>‹#›</a:t>
            </a:fld>
            <a:endParaRPr lang="en-GB"/>
          </a:p>
        </p:txBody>
      </p:sp>
    </p:spTree>
    <p:extLst>
      <p:ext uri="{BB962C8B-B14F-4D97-AF65-F5344CB8AC3E}">
        <p14:creationId xmlns:p14="http://schemas.microsoft.com/office/powerpoint/2010/main" val="1225868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BEAFDA5-41AF-45AC-97A4-E372136258CA}" type="datetime1">
              <a:rPr lang="en-GB" smtClean="0"/>
              <a:t>10/05/2019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035439-CAE3-48F5-8784-A3D703450100}" type="slidenum">
              <a:rPr lang="en-GB" smtClean="0"/>
              <a:t>‹#›</a:t>
            </a:fld>
            <a:endParaRPr lang="en-GB"/>
          </a:p>
        </p:txBody>
      </p:sp>
    </p:spTree>
    <p:extLst>
      <p:ext uri="{BB962C8B-B14F-4D97-AF65-F5344CB8AC3E}">
        <p14:creationId xmlns:p14="http://schemas.microsoft.com/office/powerpoint/2010/main" val="2312868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89410A-A752-4C2B-8CC0-208D37148E12}" type="datetime1">
              <a:rPr lang="en-GB" smtClean="0"/>
              <a:t>10/05/2019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035439-CAE3-48F5-8784-A3D703450100}" type="slidenum">
              <a:rPr lang="en-GB" smtClean="0"/>
              <a:t>‹#›</a:t>
            </a:fld>
            <a:endParaRPr lang="en-GB"/>
          </a:p>
        </p:txBody>
      </p:sp>
    </p:spTree>
    <p:extLst>
      <p:ext uri="{BB962C8B-B14F-4D97-AF65-F5344CB8AC3E}">
        <p14:creationId xmlns:p14="http://schemas.microsoft.com/office/powerpoint/2010/main" val="2000446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6FDF5F-C15C-4411-B254-355FE425374B}" type="datetime1">
              <a:rPr lang="en-GB" smtClean="0"/>
              <a:t>10/05/2019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035439-CAE3-48F5-8784-A3D703450100}" type="slidenum">
              <a:rPr lang="en-GB" smtClean="0"/>
              <a:t>‹#›</a:t>
            </a:fld>
            <a:endParaRPr lang="en-GB"/>
          </a:p>
        </p:txBody>
      </p:sp>
    </p:spTree>
    <p:extLst>
      <p:ext uri="{BB962C8B-B14F-4D97-AF65-F5344CB8AC3E}">
        <p14:creationId xmlns:p14="http://schemas.microsoft.com/office/powerpoint/2010/main" val="3070006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B5F7DE-EC0C-496B-BE46-96CFAF814E35}" type="datetime1">
              <a:rPr lang="en-GB" smtClean="0"/>
              <a:t>10/05/2019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035439-CAE3-48F5-8784-A3D703450100}" type="slidenum">
              <a:rPr lang="en-GB" smtClean="0"/>
              <a:t>‹#›</a:t>
            </a:fld>
            <a:endParaRPr lang="en-GB"/>
          </a:p>
        </p:txBody>
      </p:sp>
    </p:spTree>
    <p:extLst>
      <p:ext uri="{BB962C8B-B14F-4D97-AF65-F5344CB8AC3E}">
        <p14:creationId xmlns:p14="http://schemas.microsoft.com/office/powerpoint/2010/main" val="158673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C62F3BF-2917-4076-8BB7-AAFBA9EC5D4C}" type="datetime1">
              <a:rPr lang="en-GB" smtClean="0"/>
              <a:t>10/05/2019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35439-CAE3-48F5-8784-A3D703450100}" type="slidenum">
              <a:rPr lang="en-GB" smtClean="0"/>
              <a:t>‹#›</a:t>
            </a:fld>
            <a:endParaRPr lang="en-GB"/>
          </a:p>
        </p:txBody>
      </p:sp>
    </p:spTree>
    <p:extLst>
      <p:ext uri="{BB962C8B-B14F-4D97-AF65-F5344CB8AC3E}">
        <p14:creationId xmlns:p14="http://schemas.microsoft.com/office/powerpoint/2010/main" val="85689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340A048-2735-4826-B002-2B2542838359}" type="datetime1">
              <a:rPr lang="en-GB" smtClean="0"/>
              <a:t>10/05/2019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35439-CAE3-48F5-8784-A3D703450100}" type="slidenum">
              <a:rPr lang="en-GB" smtClean="0"/>
              <a:t>‹#›</a:t>
            </a:fld>
            <a:endParaRPr lang="en-GB"/>
          </a:p>
        </p:txBody>
      </p:sp>
    </p:spTree>
    <p:extLst>
      <p:ext uri="{BB962C8B-B14F-4D97-AF65-F5344CB8AC3E}">
        <p14:creationId xmlns:p14="http://schemas.microsoft.com/office/powerpoint/2010/main" val="2995227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0"/>
            <a:ext cx="8229600" cy="4525963"/>
          </a:xfrm>
        </p:spPr>
        <p:txBody>
          <a:bodyPr/>
          <a:lstStyle/>
          <a:p>
            <a:pPr lvl="0"/>
            <a:endParaRPr lang="en-GB" noProof="0" smtClean="0"/>
          </a:p>
        </p:txBody>
      </p:sp>
      <p:sp>
        <p:nvSpPr>
          <p:cNvPr id="4" name="Rectangle 4"/>
          <p:cNvSpPr>
            <a:spLocks noGrp="1" noChangeArrowheads="1"/>
          </p:cNvSpPr>
          <p:nvPr>
            <p:ph type="dt" sz="half" idx="10"/>
          </p:nvPr>
        </p:nvSpPr>
        <p:spPr>
          <a:ln/>
        </p:spPr>
        <p:txBody>
          <a:bodyPr/>
          <a:lstStyle>
            <a:lvl1pPr>
              <a:defRPr/>
            </a:lvl1pPr>
          </a:lstStyle>
          <a:p>
            <a:pPr>
              <a:defRPr/>
            </a:pPr>
            <a:fld id="{D5196C12-63B1-4B4B-ADFE-BE70D5E4B95B}" type="datetime1">
              <a:rPr lang="en-GB" altLang="en-US" smtClean="0"/>
              <a:t>10/05/2019</a:t>
            </a:fld>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369FC1DA-5B44-4C1A-B9F4-61456847E7F2}" type="slidenum">
              <a:rPr lang="en-GB" altLang="en-US"/>
              <a:pPr>
                <a:defRPr/>
              </a:pPr>
              <a:t>‹#›</a:t>
            </a:fld>
            <a:endParaRPr lang="en-GB" altLang="en-US"/>
          </a:p>
        </p:txBody>
      </p:sp>
    </p:spTree>
    <p:extLst>
      <p:ext uri="{BB962C8B-B14F-4D97-AF65-F5344CB8AC3E}">
        <p14:creationId xmlns:p14="http://schemas.microsoft.com/office/powerpoint/2010/main" val="2434735307"/>
      </p:ext>
    </p:extLst>
  </p:cSld>
  <p:clrMapOvr>
    <a:masterClrMapping/>
  </p:clrMapOvr>
  <p:transition spd="slow">
    <p:wheel spokes="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587DF0-352C-409A-B343-89059EFBF28B}" type="datetime1">
              <a:rPr lang="en-GB" smtClean="0"/>
              <a:t>10/05/2019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035439-CAE3-48F5-8784-A3D703450100}" type="slidenum">
              <a:rPr lang="en-GB" smtClean="0"/>
              <a:t>‹#›</a:t>
            </a:fld>
            <a:endParaRPr lang="en-GB"/>
          </a:p>
        </p:txBody>
      </p:sp>
    </p:spTree>
    <p:extLst>
      <p:ext uri="{BB962C8B-B14F-4D97-AF65-F5344CB8AC3E}">
        <p14:creationId xmlns:p14="http://schemas.microsoft.com/office/powerpoint/2010/main" val="13897738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3.emf"/></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oleObject" Target="../embeddings/oleObject5.bin"/><Relationship Id="rId7" Type="http://schemas.openxmlformats.org/officeDocument/2006/relationships/oleObject" Target="../embeddings/oleObject8.bin"/><Relationship Id="rId12"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7.bin"/><Relationship Id="rId11" Type="http://schemas.openxmlformats.org/officeDocument/2006/relationships/oleObject" Target="../embeddings/oleObject12.bin"/><Relationship Id="rId5" Type="http://schemas.openxmlformats.org/officeDocument/2006/relationships/oleObject" Target="../embeddings/oleObject6.bin"/><Relationship Id="rId10" Type="http://schemas.openxmlformats.org/officeDocument/2006/relationships/oleObject" Target="../embeddings/oleObject11.bin"/><Relationship Id="rId4" Type="http://schemas.openxmlformats.org/officeDocument/2006/relationships/image" Target="../media/image13.emf"/><Relationship Id="rId9" Type="http://schemas.openxmlformats.org/officeDocument/2006/relationships/oleObject" Target="../embeddings/oleObject10.bin"/></Relationships>
</file>

<file path=ppt/slides/_rels/slide2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google.co.uk/url?sa=i&amp;rct=j&amp;q=&amp;esrc=s&amp;source=images&amp;cd=&amp;cad=rja&amp;uact=8&amp;ved=0ahUKEwiL9Y2Qg5jNAhUBLcAKHfUZBlAQjRwIBw&amp;url=http://chemwiki.ucdavis.edu/Core/Physical_Chemistry/Kinetics/The_Collision_Model_of_Chemical_Kinetics&amp;psig=AFQjCNEp4KWeV9YOIYYlh3P-yn--7LE-AA&amp;ust=1465461323443280"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http://www.atsb.gov.au/road/novice_driver_safety/images/kf_collision.jpg" TargetMode="External"/><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hyperlink" Target="http://www.google.co.uk/url?sa=i&amp;rct=j&amp;q=&amp;esrc=s&amp;source=images&amp;cd=&amp;cad=rja&amp;uact=8&amp;ved=0ahUKEwjWhNvE06TNAhWkHsAKHbfcApoQjRwIBw&amp;url=http://chubbyrevision.weebly.com/kinetics.html&amp;psig=AFQjCNEkmX6uOP983XJVtXzYLyWhk52iYA&amp;ust=1465895231801866"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hyperlink" Target="http://www.educationscotland.gov.uk/highersciences/chemistry/animations/collisiontheory.asp"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25.png"/></Relationships>
</file>

<file path=ppt/slides/_rels/slide5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37.png"/></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38.png"/></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oleObject" Target="../embeddings/oleObject18.bin"/><Relationship Id="rId4" Type="http://schemas.openxmlformats.org/officeDocument/2006/relationships/image" Target="../media/image39.png"/></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40.png"/></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41.png"/></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oleObject" Target="../embeddings/oleObject22.bin"/><Relationship Id="rId4" Type="http://schemas.openxmlformats.org/officeDocument/2006/relationships/image" Target="../media/image39.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image" Target="../media/image42.png"/></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oleObject" Target="../embeddings/oleObject25.bin"/><Relationship Id="rId4" Type="http://schemas.openxmlformats.org/officeDocument/2006/relationships/image" Target="../media/image42.png"/></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26.bin"/><Relationship Id="rId7" Type="http://schemas.openxmlformats.org/officeDocument/2006/relationships/oleObject" Target="../embeddings/oleObject29.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oleObject" Target="../embeddings/oleObject28.bin"/><Relationship Id="rId5" Type="http://schemas.openxmlformats.org/officeDocument/2006/relationships/oleObject" Target="../embeddings/oleObject27.bin"/><Relationship Id="rId4" Type="http://schemas.openxmlformats.org/officeDocument/2006/relationships/image" Target="../media/image42.png"/></Relationships>
</file>

<file path=ppt/slides/_rels/slide70.x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6.xml"/><Relationship Id="rId1" Type="http://schemas.openxmlformats.org/officeDocument/2006/relationships/vmlDrawing" Target="../drawings/vmlDrawing16.vml"/><Relationship Id="rId4" Type="http://schemas.openxmlformats.org/officeDocument/2006/relationships/image" Target="../media/image61.png"/></Relationships>
</file>

<file path=ppt/slides/_rels/slide108.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62.emf"/><Relationship Id="rId1" Type="http://schemas.openxmlformats.org/officeDocument/2006/relationships/slideLayout" Target="../slideLayouts/slideLayout7.xml"/><Relationship Id="rId4" Type="http://schemas.openxmlformats.org/officeDocument/2006/relationships/image" Target="../media/image610.emf"/></Relationships>
</file>

<file path=ppt/slides/_rels/slide109.xml.rels><?xml version="1.0" encoding="UTF-8" standalone="yes"?>
<Relationships xmlns="http://schemas.openxmlformats.org/package/2006/relationships"><Relationship Id="rId3" Type="http://schemas.openxmlformats.org/officeDocument/2006/relationships/image" Target="../media/image64.tmp"/><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image" Target="../media/image65.tmp"/><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image" Target="../media/image66.tmp"/><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customXml" Target="../ink/ink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hyperlink" Target="http://www.youtube.com/watch?v=ZB-XBX1S15w" TargetMode="External"/><Relationship Id="rId2" Type="http://schemas.openxmlformats.org/officeDocument/2006/relationships/image" Target="../media/image73.jpeg"/><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hyperlink" Target="http://www.educationscotland.gov.uk/highersciences/chemistry/animations/intermolecularforces.asp" TargetMode="Externa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74.tmp"/><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tmp"/><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6.xml"/><Relationship Id="rId1" Type="http://schemas.openxmlformats.org/officeDocument/2006/relationships/vmlDrawing" Target="../drawings/vmlDrawing17.vml"/><Relationship Id="rId4" Type="http://schemas.openxmlformats.org/officeDocument/2006/relationships/image" Target="../media/image77.png"/></Relationships>
</file>

<file path=ppt/slides/_rels/slide130.xml.rels><?xml version="1.0" encoding="UTF-8" standalone="yes"?>
<Relationships xmlns="http://schemas.openxmlformats.org/package/2006/relationships"><Relationship Id="rId2" Type="http://schemas.openxmlformats.org/officeDocument/2006/relationships/hyperlink" Target="http://www.educationscotland.gov.uk/highersciences/chemistry/animations/bondingstructure.asp" TargetMode="External"/><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emf"/><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2204864"/>
            <a:ext cx="7772400" cy="1470025"/>
          </a:xfrm>
        </p:spPr>
        <p:txBody>
          <a:bodyPr/>
          <a:lstStyle/>
          <a:p>
            <a:r>
              <a:rPr lang="en-GB" dirty="0" smtClean="0">
                <a:latin typeface="Times New Roman" panose="02020603050405020304" pitchFamily="18" charset="0"/>
                <a:cs typeface="Times New Roman" panose="02020603050405020304" pitchFamily="18" charset="0"/>
              </a:rPr>
              <a:t>Higher Chemistry </a:t>
            </a:r>
            <a:r>
              <a:rPr lang="en-GB" dirty="0" err="1" smtClean="0">
                <a:latin typeface="Times New Roman" panose="02020603050405020304" pitchFamily="18" charset="0"/>
                <a:cs typeface="Times New Roman" panose="02020603050405020304" pitchFamily="18" charset="0"/>
              </a:rPr>
              <a:t>CfE</a:t>
            </a:r>
            <a:endParaRPr lang="en-GB"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467544" y="3933056"/>
            <a:ext cx="8352928" cy="1752600"/>
          </a:xfrm>
        </p:spPr>
        <p:txBody>
          <a:bodyPr>
            <a:noAutofit/>
          </a:bodyPr>
          <a:lstStyle/>
          <a:p>
            <a:r>
              <a:rPr lang="en-GB" sz="4400" dirty="0" smtClean="0">
                <a:solidFill>
                  <a:schemeClr val="tx1"/>
                </a:solidFill>
                <a:latin typeface="Times New Roman" panose="02020603050405020304" pitchFamily="18" charset="0"/>
                <a:cs typeface="Times New Roman" panose="02020603050405020304" pitchFamily="18" charset="0"/>
              </a:rPr>
              <a:t>Unit 1</a:t>
            </a:r>
          </a:p>
          <a:p>
            <a:r>
              <a:rPr lang="en-GB" sz="4400" dirty="0" smtClean="0">
                <a:solidFill>
                  <a:schemeClr val="tx1"/>
                </a:solidFill>
                <a:latin typeface="Times New Roman" panose="02020603050405020304" pitchFamily="18" charset="0"/>
                <a:cs typeface="Times New Roman" panose="02020603050405020304" pitchFamily="18" charset="0"/>
              </a:rPr>
              <a:t>Chemical Changes and Structure</a:t>
            </a:r>
            <a:endParaRPr lang="en-GB" sz="4400" dirty="0">
              <a:solidFill>
                <a:schemeClr val="tx1"/>
              </a:solidFill>
              <a:latin typeface="Times New Roman" panose="02020603050405020304" pitchFamily="18" charset="0"/>
              <a:cs typeface="Times New Roman" panose="02020603050405020304" pitchFamily="18" charset="0"/>
            </a:endParaRPr>
          </a:p>
        </p:txBody>
      </p:sp>
      <p:sp>
        <p:nvSpPr>
          <p:cNvPr id="4" name="Title 1"/>
          <p:cNvSpPr txBox="1">
            <a:spLocks/>
          </p:cNvSpPr>
          <p:nvPr/>
        </p:nvSpPr>
        <p:spPr>
          <a:xfrm>
            <a:off x="901546" y="692696"/>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smtClean="0">
                <a:latin typeface="Times New Roman" panose="02020603050405020304" pitchFamily="18" charset="0"/>
                <a:cs typeface="Times New Roman" panose="02020603050405020304" pitchFamily="18" charset="0"/>
              </a:rPr>
              <a:t>Langholm Academy</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68421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102282" y="59138"/>
            <a:ext cx="3475558" cy="603250"/>
          </a:xfrm>
        </p:spPr>
        <p:txBody>
          <a:bodyPr>
            <a:normAutofit fontScale="90000"/>
          </a:bodyPr>
          <a:lstStyle/>
          <a:p>
            <a:pPr algn="l" eaLnBrk="1" hangingPunct="1"/>
            <a:r>
              <a:rPr lang="en-GB" altLang="en-US" sz="3600" u="sng" dirty="0" smtClean="0">
                <a:latin typeface="Times New Roman" pitchFamily="18" charset="0"/>
              </a:rPr>
              <a:t>Higher</a:t>
            </a:r>
            <a:r>
              <a:rPr lang="en-GB" altLang="en-US" sz="4000" u="sng" dirty="0" smtClean="0">
                <a:latin typeface="Times New Roman" pitchFamily="18" charset="0"/>
              </a:rPr>
              <a:t> Chemistry</a:t>
            </a:r>
          </a:p>
        </p:txBody>
      </p:sp>
      <p:sp>
        <p:nvSpPr>
          <p:cNvPr id="3079" name="Text Box 10"/>
          <p:cNvSpPr txBox="1">
            <a:spLocks noChangeArrowheads="1"/>
          </p:cNvSpPr>
          <p:nvPr/>
        </p:nvSpPr>
        <p:spPr bwMode="auto">
          <a:xfrm>
            <a:off x="35496" y="1916832"/>
            <a:ext cx="444544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smtClean="0">
                <a:latin typeface="Times New Roman" pitchFamily="18" charset="0"/>
              </a:rPr>
              <a:t>-Chemical Changes and Structures</a:t>
            </a:r>
            <a:endParaRPr lang="en-GB" altLang="en-US" sz="2400" dirty="0">
              <a:latin typeface="Times New Roman" pitchFamily="18" charset="0"/>
            </a:endParaRPr>
          </a:p>
          <a:p>
            <a:pPr eaLnBrk="1" hangingPunct="1">
              <a:spcBef>
                <a:spcPct val="0"/>
              </a:spcBef>
              <a:buFontTx/>
              <a:buNone/>
            </a:pPr>
            <a:r>
              <a:rPr lang="en-GB" altLang="en-US" sz="2400" dirty="0" smtClean="0">
                <a:latin typeface="Times New Roman" pitchFamily="18" charset="0"/>
              </a:rPr>
              <a:t>-Nature’s Chemistry</a:t>
            </a:r>
            <a:endParaRPr lang="en-GB" altLang="en-US" sz="2400" dirty="0">
              <a:latin typeface="Times New Roman" pitchFamily="18" charset="0"/>
            </a:endParaRPr>
          </a:p>
          <a:p>
            <a:pPr eaLnBrk="1" hangingPunct="1">
              <a:spcBef>
                <a:spcPct val="0"/>
              </a:spcBef>
              <a:buFontTx/>
              <a:buNone/>
            </a:pPr>
            <a:r>
              <a:rPr lang="en-GB" altLang="en-US" sz="2400" dirty="0" smtClean="0">
                <a:latin typeface="Times New Roman" pitchFamily="18" charset="0"/>
              </a:rPr>
              <a:t>-Chemistry in Society</a:t>
            </a:r>
            <a:endParaRPr lang="en-GB" altLang="en-US" sz="2400" dirty="0">
              <a:latin typeface="Times New Roman" pitchFamily="18" charset="0"/>
            </a:endParaRPr>
          </a:p>
        </p:txBody>
      </p:sp>
      <p:sp>
        <p:nvSpPr>
          <p:cNvPr id="2" name="Right Brace 1"/>
          <p:cNvSpPr/>
          <p:nvPr/>
        </p:nvSpPr>
        <p:spPr>
          <a:xfrm>
            <a:off x="4355976" y="2003916"/>
            <a:ext cx="162267" cy="1281068"/>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 name="Text Box 10"/>
          <p:cNvSpPr txBox="1">
            <a:spLocks noChangeArrowheads="1"/>
          </p:cNvSpPr>
          <p:nvPr/>
        </p:nvSpPr>
        <p:spPr bwMode="auto">
          <a:xfrm>
            <a:off x="4518243" y="1916832"/>
            <a:ext cx="444624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smtClean="0">
                <a:latin typeface="Times New Roman" pitchFamily="18" charset="0"/>
              </a:rPr>
              <a:t>These three units are taught individually and assessed through</a:t>
            </a:r>
          </a:p>
          <a:p>
            <a:pPr eaLnBrk="1" hangingPunct="1">
              <a:spcBef>
                <a:spcPct val="0"/>
              </a:spcBef>
              <a:buFontTx/>
              <a:buNone/>
            </a:pPr>
            <a:r>
              <a:rPr lang="en-GB" altLang="en-US" sz="2400" dirty="0" err="1" smtClean="0">
                <a:latin typeface="Times New Roman" pitchFamily="18" charset="0"/>
              </a:rPr>
              <a:t>Langhgolm</a:t>
            </a:r>
            <a:r>
              <a:rPr lang="en-GB" altLang="en-US" sz="2400" dirty="0" smtClean="0">
                <a:latin typeface="Times New Roman" pitchFamily="18" charset="0"/>
              </a:rPr>
              <a:t> Academy tests and SQA tests.  </a:t>
            </a:r>
            <a:endParaRPr lang="en-GB" altLang="en-US" sz="2400" dirty="0">
              <a:latin typeface="Times New Roman" pitchFamily="18" charset="0"/>
            </a:endParaRPr>
          </a:p>
        </p:txBody>
      </p:sp>
      <p:sp>
        <p:nvSpPr>
          <p:cNvPr id="14" name="Text Box 10"/>
          <p:cNvSpPr txBox="1">
            <a:spLocks noChangeArrowheads="1"/>
          </p:cNvSpPr>
          <p:nvPr/>
        </p:nvSpPr>
        <p:spPr bwMode="auto">
          <a:xfrm>
            <a:off x="35496" y="3645024"/>
            <a:ext cx="31646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smtClean="0">
                <a:latin typeface="Times New Roman" pitchFamily="18" charset="0"/>
              </a:rPr>
              <a:t>-Researching Chemistry</a:t>
            </a:r>
            <a:endParaRPr lang="en-GB" altLang="en-US" sz="2400" dirty="0">
              <a:latin typeface="Times New Roman" pitchFamily="18" charset="0"/>
            </a:endParaRPr>
          </a:p>
        </p:txBody>
      </p:sp>
      <p:sp>
        <p:nvSpPr>
          <p:cNvPr id="3" name="Right Brace 2"/>
          <p:cNvSpPr/>
          <p:nvPr/>
        </p:nvSpPr>
        <p:spPr>
          <a:xfrm>
            <a:off x="3059832" y="3789040"/>
            <a:ext cx="185476" cy="736923"/>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 name="Text Box 10"/>
          <p:cNvSpPr txBox="1">
            <a:spLocks noChangeArrowheads="1"/>
          </p:cNvSpPr>
          <p:nvPr/>
        </p:nvSpPr>
        <p:spPr bwMode="auto">
          <a:xfrm>
            <a:off x="3203848" y="3693228"/>
            <a:ext cx="576064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smtClean="0">
                <a:latin typeface="Times New Roman" pitchFamily="18" charset="0"/>
              </a:rPr>
              <a:t>This unit is taught throughout the whole course. It is assessed through the skills you gain carrying out practical experiments and researching projects.</a:t>
            </a:r>
            <a:endParaRPr lang="en-GB" altLang="en-US" sz="2400" dirty="0">
              <a:latin typeface="Times New Roman" pitchFamily="18" charset="0"/>
            </a:endParaRPr>
          </a:p>
        </p:txBody>
      </p:sp>
      <p:sp>
        <p:nvSpPr>
          <p:cNvPr id="17" name="Rectangle 4"/>
          <p:cNvSpPr txBox="1">
            <a:spLocks noChangeArrowheads="1"/>
          </p:cNvSpPr>
          <p:nvPr/>
        </p:nvSpPr>
        <p:spPr>
          <a:xfrm>
            <a:off x="92990" y="606174"/>
            <a:ext cx="3475558" cy="60325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altLang="en-US" sz="2800" u="sng" dirty="0" smtClean="0">
                <a:latin typeface="Times New Roman" pitchFamily="18" charset="0"/>
              </a:rPr>
              <a:t>Units</a:t>
            </a:r>
          </a:p>
        </p:txBody>
      </p:sp>
      <p:sp>
        <p:nvSpPr>
          <p:cNvPr id="18" name="Text Box 10"/>
          <p:cNvSpPr txBox="1">
            <a:spLocks noChangeArrowheads="1"/>
          </p:cNvSpPr>
          <p:nvPr/>
        </p:nvSpPr>
        <p:spPr bwMode="auto">
          <a:xfrm>
            <a:off x="35496" y="1119413"/>
            <a:ext cx="892899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smtClean="0">
                <a:latin typeface="Times New Roman" pitchFamily="18" charset="0"/>
              </a:rPr>
              <a:t>The Higher chemistry course is set out with the following units of work:</a:t>
            </a:r>
            <a:endParaRPr lang="en-GB" altLang="en-US" sz="2400" dirty="0">
              <a:latin typeface="Times New Roman" pitchFamily="18" charset="0"/>
            </a:endParaRPr>
          </a:p>
        </p:txBody>
      </p:sp>
      <p:sp>
        <p:nvSpPr>
          <p:cNvPr id="19" name="Text Box 10"/>
          <p:cNvSpPr txBox="1">
            <a:spLocks noChangeArrowheads="1"/>
          </p:cNvSpPr>
          <p:nvPr/>
        </p:nvSpPr>
        <p:spPr bwMode="auto">
          <a:xfrm>
            <a:off x="35496" y="5401682"/>
            <a:ext cx="892899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smtClean="0">
                <a:latin typeface="Times New Roman" pitchFamily="18" charset="0"/>
              </a:rPr>
              <a:t>*The final exam is out of 120 marks and you will carry out an assignment (similar to National 5) that is worth 20 marks.</a:t>
            </a:r>
            <a:endParaRPr lang="en-GB" altLang="en-US" sz="2400" dirty="0">
              <a:latin typeface="Times New Roman" pitchFamily="18" charset="0"/>
            </a:endParaRP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035439-CAE3-48F5-8784-A3D703450100}" type="slidenum">
              <a:rPr lang="en-GB" smtClean="0"/>
              <a:t>2</a:t>
            </a:fld>
            <a:endParaRPr lang="en-GB"/>
          </a:p>
        </p:txBody>
      </p:sp>
    </p:spTree>
    <p:extLst>
      <p:ext uri="{BB962C8B-B14F-4D97-AF65-F5344CB8AC3E}">
        <p14:creationId xmlns:p14="http://schemas.microsoft.com/office/powerpoint/2010/main" val="39244543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107504" y="52910"/>
            <a:ext cx="4038285"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u="sng" dirty="0" smtClean="0">
                <a:latin typeface="Times New Roman" pitchFamily="18" charset="0"/>
              </a:rPr>
              <a:t>A. Controlling the Rate</a:t>
            </a:r>
            <a:endParaRPr lang="en-US" altLang="en-US" dirty="0">
              <a:latin typeface="Times New Roman" pitchFamily="18" charset="0"/>
            </a:endParaRPr>
          </a:p>
        </p:txBody>
      </p:sp>
      <p:sp>
        <p:nvSpPr>
          <p:cNvPr id="10" name="Rectangle 9"/>
          <p:cNvSpPr/>
          <p:nvPr/>
        </p:nvSpPr>
        <p:spPr>
          <a:xfrm>
            <a:off x="130218" y="620688"/>
            <a:ext cx="8762262" cy="1200329"/>
          </a:xfrm>
          <a:prstGeom prst="rect">
            <a:avLst/>
          </a:prstGeom>
        </p:spPr>
        <p:txBody>
          <a:bodyPr wrap="square">
            <a:spAutoFit/>
          </a:bodyPr>
          <a:lstStyle/>
          <a:p>
            <a:r>
              <a:rPr lang="en-GB" dirty="0" smtClean="0">
                <a:latin typeface="Times New Roman" panose="02020603050405020304" pitchFamily="18" charset="0"/>
                <a:cs typeface="Times New Roman" panose="02020603050405020304" pitchFamily="18" charset="0"/>
              </a:rPr>
              <a:t>-Reaction </a:t>
            </a:r>
            <a:r>
              <a:rPr lang="en-GB" dirty="0">
                <a:latin typeface="Times New Roman" panose="02020603050405020304" pitchFamily="18" charset="0"/>
                <a:cs typeface="Times New Roman" panose="02020603050405020304" pitchFamily="18" charset="0"/>
              </a:rPr>
              <a:t>rates can be controlled by chemists. If they are too low a manufacturing process </a:t>
            </a:r>
            <a:r>
              <a:rPr lang="en-GB" dirty="0" smtClean="0">
                <a:latin typeface="Times New Roman" panose="02020603050405020304" pitchFamily="18" charset="0"/>
                <a:cs typeface="Times New Roman" panose="02020603050405020304" pitchFamily="18" charset="0"/>
              </a:rPr>
              <a:t> </a:t>
            </a: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will </a:t>
            </a:r>
            <a:r>
              <a:rPr lang="en-GB" dirty="0">
                <a:latin typeface="Times New Roman" panose="02020603050405020304" pitchFamily="18" charset="0"/>
                <a:cs typeface="Times New Roman" panose="02020603050405020304" pitchFamily="18" charset="0"/>
              </a:rPr>
              <a:t>not be economically viable, too high and there is a risk of thermal explosion.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Collision </a:t>
            </a:r>
            <a:r>
              <a:rPr lang="en-GB" dirty="0">
                <a:latin typeface="Times New Roman" panose="02020603050405020304" pitchFamily="18" charset="0"/>
                <a:cs typeface="Times New Roman" panose="02020603050405020304" pitchFamily="18" charset="0"/>
              </a:rPr>
              <a:t>theory can be used to explain the effects of </a:t>
            </a:r>
            <a:r>
              <a:rPr lang="en-GB" dirty="0" smtClean="0">
                <a:latin typeface="Times New Roman" panose="02020603050405020304" pitchFamily="18" charset="0"/>
                <a:cs typeface="Times New Roman" panose="02020603050405020304" pitchFamily="18" charset="0"/>
              </a:rPr>
              <a:t>c____________, p______, s_____ </a:t>
            </a:r>
            <a:r>
              <a:rPr lang="en-GB" dirty="0">
                <a:latin typeface="Times New Roman" panose="02020603050405020304" pitchFamily="18" charset="0"/>
                <a:cs typeface="Times New Roman" panose="02020603050405020304" pitchFamily="18" charset="0"/>
              </a:rPr>
              <a:t>area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t>
            </a:r>
            <a:r>
              <a:rPr lang="en-GB" dirty="0">
                <a:latin typeface="Times New Roman" panose="02020603050405020304" pitchFamily="18" charset="0"/>
                <a:cs typeface="Times New Roman" panose="02020603050405020304" pitchFamily="18" charset="0"/>
              </a:rPr>
              <a:t>particle size), </a:t>
            </a:r>
            <a:r>
              <a:rPr lang="en-GB" dirty="0" smtClean="0">
                <a:latin typeface="Times New Roman" panose="02020603050405020304" pitchFamily="18" charset="0"/>
                <a:cs typeface="Times New Roman" panose="02020603050405020304" pitchFamily="18" charset="0"/>
              </a:rPr>
              <a:t>t__________ </a:t>
            </a:r>
            <a:r>
              <a:rPr lang="en-GB" dirty="0">
                <a:latin typeface="Times New Roman" panose="02020603050405020304" pitchFamily="18" charset="0"/>
                <a:cs typeface="Times New Roman" panose="02020603050405020304" pitchFamily="18" charset="0"/>
              </a:rPr>
              <a:t>and collision geometry on reaction rates. 	</a:t>
            </a:r>
          </a:p>
        </p:txBody>
      </p:sp>
      <p:sp>
        <p:nvSpPr>
          <p:cNvPr id="11" name="Rectangle 10"/>
          <p:cNvSpPr/>
          <p:nvPr/>
        </p:nvSpPr>
        <p:spPr>
          <a:xfrm>
            <a:off x="143828" y="1772816"/>
            <a:ext cx="8517638" cy="2585323"/>
          </a:xfrm>
          <a:prstGeom prst="rect">
            <a:avLst/>
          </a:prstGeom>
        </p:spPr>
        <p:txBody>
          <a:bodyPr wrap="square">
            <a:spAutoFit/>
          </a:bodyPr>
          <a:lstStyle/>
          <a:p>
            <a:r>
              <a:rPr lang="en-GB" dirty="0" smtClean="0">
                <a:latin typeface="Times New Roman" panose="02020603050405020304" pitchFamily="18" charset="0"/>
                <a:cs typeface="Times New Roman" panose="02020603050405020304" pitchFamily="18" charset="0"/>
              </a:rPr>
              <a:t>-A </a:t>
            </a:r>
            <a:r>
              <a:rPr lang="en-GB" dirty="0" smtClean="0">
                <a:latin typeface="Times New Roman" panose="02020603050405020304" pitchFamily="18" charset="0"/>
                <a:cs typeface="Times New Roman" panose="02020603050405020304" pitchFamily="18" charset="0"/>
              </a:rPr>
              <a:t>p________ e____ </a:t>
            </a:r>
            <a:r>
              <a:rPr lang="en-GB" dirty="0">
                <a:latin typeface="Times New Roman" panose="02020603050405020304" pitchFamily="18" charset="0"/>
                <a:cs typeface="Times New Roman" panose="02020603050405020304" pitchFamily="18" charset="0"/>
              </a:rPr>
              <a:t>diagram can be used to show the energy pathway for a reaction. The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enthalpy </a:t>
            </a:r>
            <a:r>
              <a:rPr lang="en-GB" dirty="0">
                <a:latin typeface="Times New Roman" panose="02020603050405020304" pitchFamily="18" charset="0"/>
                <a:cs typeface="Times New Roman" panose="02020603050405020304" pitchFamily="18" charset="0"/>
              </a:rPr>
              <a:t>change is the energy difference between products and reactants. It can be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calculated </a:t>
            </a:r>
            <a:r>
              <a:rPr lang="en-GB" dirty="0">
                <a:latin typeface="Times New Roman" panose="02020603050405020304" pitchFamily="18" charset="0"/>
                <a:cs typeface="Times New Roman" panose="02020603050405020304" pitchFamily="18" charset="0"/>
              </a:rPr>
              <a:t>from a potential energy diagram. The enthalpy change has a </a:t>
            </a:r>
            <a:r>
              <a:rPr lang="en-GB" dirty="0" smtClean="0">
                <a:latin typeface="Times New Roman" panose="02020603050405020304" pitchFamily="18" charset="0"/>
                <a:cs typeface="Times New Roman" panose="02020603050405020304" pitchFamily="18" charset="0"/>
              </a:rPr>
              <a:t>n______ </a:t>
            </a:r>
            <a:r>
              <a:rPr lang="en-GB" dirty="0">
                <a:latin typeface="Times New Roman" panose="02020603050405020304" pitchFamily="18" charset="0"/>
                <a:cs typeface="Times New Roman" panose="02020603050405020304" pitchFamily="18" charset="0"/>
              </a:rPr>
              <a:t>value for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exothermic </a:t>
            </a:r>
            <a:r>
              <a:rPr lang="en-GB" dirty="0">
                <a:latin typeface="Times New Roman" panose="02020603050405020304" pitchFamily="18" charset="0"/>
                <a:cs typeface="Times New Roman" panose="02020603050405020304" pitchFamily="18" charset="0"/>
              </a:rPr>
              <a:t>reactions and a </a:t>
            </a:r>
            <a:r>
              <a:rPr lang="en-GB" dirty="0" smtClean="0">
                <a:latin typeface="Times New Roman" panose="02020603050405020304" pitchFamily="18" charset="0"/>
                <a:cs typeface="Times New Roman" panose="02020603050405020304" pitchFamily="18" charset="0"/>
              </a:rPr>
              <a:t>p________ </a:t>
            </a:r>
            <a:r>
              <a:rPr lang="en-GB" dirty="0">
                <a:latin typeface="Times New Roman" panose="02020603050405020304" pitchFamily="18" charset="0"/>
                <a:cs typeface="Times New Roman" panose="02020603050405020304" pitchFamily="18" charset="0"/>
              </a:rPr>
              <a:t>value for endothermic reactions. The </a:t>
            </a:r>
            <a:r>
              <a:rPr lang="en-GB" dirty="0" smtClean="0">
                <a:latin typeface="Times New Roman" panose="02020603050405020304" pitchFamily="18" charset="0"/>
                <a:cs typeface="Times New Roman" panose="02020603050405020304" pitchFamily="18" charset="0"/>
              </a:rPr>
              <a:t>a__________</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c_______ </a:t>
            </a:r>
            <a:r>
              <a:rPr lang="en-GB" dirty="0">
                <a:latin typeface="Times New Roman" panose="02020603050405020304" pitchFamily="18" charset="0"/>
                <a:cs typeface="Times New Roman" panose="02020603050405020304" pitchFamily="18" charset="0"/>
              </a:rPr>
              <a:t>is an </a:t>
            </a:r>
            <a:r>
              <a:rPr lang="en-GB" dirty="0" smtClean="0">
                <a:latin typeface="Times New Roman" panose="02020603050405020304" pitchFamily="18" charset="0"/>
                <a:cs typeface="Times New Roman" panose="02020603050405020304" pitchFamily="18" charset="0"/>
              </a:rPr>
              <a:t>u________ </a:t>
            </a:r>
            <a:r>
              <a:rPr lang="en-GB" dirty="0">
                <a:latin typeface="Times New Roman" panose="02020603050405020304" pitchFamily="18" charset="0"/>
                <a:cs typeface="Times New Roman" panose="02020603050405020304" pitchFamily="18" charset="0"/>
              </a:rPr>
              <a:t>arrangement of atoms formed at the maximum of the potential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energy </a:t>
            </a:r>
            <a:r>
              <a:rPr lang="en-GB" dirty="0">
                <a:latin typeface="Times New Roman" panose="02020603050405020304" pitchFamily="18" charset="0"/>
                <a:cs typeface="Times New Roman" panose="02020603050405020304" pitchFamily="18" charset="0"/>
              </a:rPr>
              <a:t>barrier, during a reaction. The </a:t>
            </a:r>
            <a:r>
              <a:rPr lang="en-GB" dirty="0" smtClean="0">
                <a:latin typeface="Times New Roman" panose="02020603050405020304" pitchFamily="18" charset="0"/>
                <a:cs typeface="Times New Roman" panose="02020603050405020304" pitchFamily="18" charset="0"/>
              </a:rPr>
              <a:t>a_______ </a:t>
            </a:r>
            <a:r>
              <a:rPr lang="en-GB" dirty="0">
                <a:latin typeface="Times New Roman" panose="02020603050405020304" pitchFamily="18" charset="0"/>
                <a:cs typeface="Times New Roman" panose="02020603050405020304" pitchFamily="18" charset="0"/>
              </a:rPr>
              <a:t>energy is the energy required by colliding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particles </a:t>
            </a:r>
            <a:r>
              <a:rPr lang="en-GB" dirty="0">
                <a:latin typeface="Times New Roman" panose="02020603050405020304" pitchFamily="18" charset="0"/>
                <a:cs typeface="Times New Roman" panose="02020603050405020304" pitchFamily="18" charset="0"/>
              </a:rPr>
              <a:t>to form an activated complex. It can be calculated from potential energy </a:t>
            </a:r>
            <a:r>
              <a:rPr lang="en-GB" dirty="0" smtClean="0">
                <a:latin typeface="Times New Roman" panose="02020603050405020304" pitchFamily="18" charset="0"/>
                <a:cs typeface="Times New Roman" panose="02020603050405020304" pitchFamily="18" charset="0"/>
              </a:rPr>
              <a:t> </a:t>
            </a: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diagrams</a:t>
            </a:r>
            <a:r>
              <a:rPr lang="en-GB" dirty="0">
                <a:latin typeface="Times New Roman" panose="02020603050405020304" pitchFamily="18" charset="0"/>
                <a:cs typeface="Times New Roman" panose="02020603050405020304" pitchFamily="18" charset="0"/>
              </a:rPr>
              <a:t>. 	</a:t>
            </a:r>
          </a:p>
          <a:p>
            <a:r>
              <a:rPr lang="en-GB" dirty="0">
                <a:latin typeface="Times New Roman" panose="02020603050405020304" pitchFamily="18" charset="0"/>
                <a:cs typeface="Times New Roman" panose="02020603050405020304" pitchFamily="18" charset="0"/>
              </a:rPr>
              <a:t>	</a:t>
            </a:r>
          </a:p>
        </p:txBody>
      </p:sp>
      <p:sp>
        <p:nvSpPr>
          <p:cNvPr id="12" name="Rectangle 11"/>
          <p:cNvSpPr/>
          <p:nvPr/>
        </p:nvSpPr>
        <p:spPr>
          <a:xfrm>
            <a:off x="113848" y="3993016"/>
            <a:ext cx="8922648" cy="646331"/>
          </a:xfrm>
          <a:prstGeom prst="rect">
            <a:avLst/>
          </a:prstGeom>
        </p:spPr>
        <p:txBody>
          <a:bodyPr wrap="square">
            <a:spAutoFit/>
          </a:bodyPr>
          <a:lstStyle/>
          <a:p>
            <a:r>
              <a:rPr lang="en-GB" dirty="0" smtClean="0">
                <a:latin typeface="Times New Roman" panose="02020603050405020304" pitchFamily="18" charset="0"/>
                <a:cs typeface="Times New Roman" panose="02020603050405020304" pitchFamily="18" charset="0"/>
              </a:rPr>
              <a:t>-A </a:t>
            </a:r>
            <a:r>
              <a:rPr lang="en-GB" dirty="0" smtClean="0">
                <a:latin typeface="Times New Roman" panose="02020603050405020304" pitchFamily="18" charset="0"/>
                <a:cs typeface="Times New Roman" panose="02020603050405020304" pitchFamily="18" charset="0"/>
              </a:rPr>
              <a:t>c________ </a:t>
            </a:r>
            <a:r>
              <a:rPr lang="en-GB" dirty="0">
                <a:latin typeface="Times New Roman" panose="02020603050405020304" pitchFamily="18" charset="0"/>
                <a:cs typeface="Times New Roman" panose="02020603050405020304" pitchFamily="18" charset="0"/>
              </a:rPr>
              <a:t>provides an alternative reaction pathway with a </a:t>
            </a:r>
            <a:r>
              <a:rPr lang="en-GB" dirty="0" smtClean="0">
                <a:latin typeface="Times New Roman" panose="02020603050405020304" pitchFamily="18" charset="0"/>
                <a:cs typeface="Times New Roman" panose="02020603050405020304" pitchFamily="18" charset="0"/>
              </a:rPr>
              <a:t>l_______ </a:t>
            </a:r>
            <a:r>
              <a:rPr lang="en-GB" dirty="0">
                <a:latin typeface="Times New Roman" panose="02020603050405020304" pitchFamily="18" charset="0"/>
                <a:cs typeface="Times New Roman" panose="02020603050405020304" pitchFamily="18" charset="0"/>
              </a:rPr>
              <a:t>activation energy. A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potential </a:t>
            </a:r>
            <a:r>
              <a:rPr lang="en-GB" dirty="0">
                <a:latin typeface="Times New Roman" panose="02020603050405020304" pitchFamily="18" charset="0"/>
                <a:cs typeface="Times New Roman" panose="02020603050405020304" pitchFamily="18" charset="0"/>
              </a:rPr>
              <a:t>energy diagram can be used to show the effect of a catalyst on activation </a:t>
            </a:r>
            <a:r>
              <a:rPr lang="en-GB" dirty="0" smtClean="0">
                <a:latin typeface="Times New Roman" panose="02020603050405020304" pitchFamily="18" charset="0"/>
                <a:cs typeface="Times New Roman" panose="02020603050405020304" pitchFamily="18" charset="0"/>
              </a:rPr>
              <a:t>energy.</a:t>
            </a:r>
            <a:endParaRPr lang="en-GB" dirty="0"/>
          </a:p>
        </p:txBody>
      </p:sp>
      <p:sp>
        <p:nvSpPr>
          <p:cNvPr id="13" name="Rectangle 12"/>
          <p:cNvSpPr/>
          <p:nvPr/>
        </p:nvSpPr>
        <p:spPr>
          <a:xfrm>
            <a:off x="92514" y="4623156"/>
            <a:ext cx="8784976" cy="2031325"/>
          </a:xfrm>
          <a:prstGeom prst="rect">
            <a:avLst/>
          </a:prstGeom>
        </p:spPr>
        <p:txBody>
          <a:bodyPr wrap="square">
            <a:spAutoFit/>
          </a:bodyPr>
          <a:lstStyle/>
          <a:p>
            <a:r>
              <a:rPr lang="en-GB" dirty="0" smtClean="0">
                <a:latin typeface="Times New Roman" panose="02020603050405020304" pitchFamily="18" charset="0"/>
                <a:cs typeface="Times New Roman" panose="02020603050405020304" pitchFamily="18" charset="0"/>
              </a:rPr>
              <a:t>-Temperature </a:t>
            </a:r>
            <a:r>
              <a:rPr lang="en-GB" dirty="0">
                <a:latin typeface="Times New Roman" panose="02020603050405020304" pitchFamily="18" charset="0"/>
                <a:cs typeface="Times New Roman" panose="02020603050405020304" pitchFamily="18" charset="0"/>
              </a:rPr>
              <a:t>is a measure of the average </a:t>
            </a:r>
            <a:r>
              <a:rPr lang="en-GB" dirty="0" smtClean="0">
                <a:latin typeface="Times New Roman" panose="02020603050405020304" pitchFamily="18" charset="0"/>
                <a:cs typeface="Times New Roman" panose="02020603050405020304" pitchFamily="18" charset="0"/>
              </a:rPr>
              <a:t>k______ </a:t>
            </a:r>
            <a:r>
              <a:rPr lang="en-GB" dirty="0">
                <a:latin typeface="Times New Roman" panose="02020603050405020304" pitchFamily="18" charset="0"/>
                <a:cs typeface="Times New Roman" panose="02020603050405020304" pitchFamily="18" charset="0"/>
              </a:rPr>
              <a:t>energy of the particles of a substance. The activation energy is the </a:t>
            </a:r>
            <a:r>
              <a:rPr lang="en-GB" dirty="0" smtClean="0">
                <a:latin typeface="Times New Roman" panose="02020603050405020304" pitchFamily="18" charset="0"/>
                <a:cs typeface="Times New Roman" panose="02020603050405020304" pitchFamily="18" charset="0"/>
              </a:rPr>
              <a:t>m___________ </a:t>
            </a:r>
            <a:r>
              <a:rPr lang="en-GB" dirty="0">
                <a:latin typeface="Times New Roman" panose="02020603050405020304" pitchFamily="18" charset="0"/>
                <a:cs typeface="Times New Roman" panose="02020603050405020304" pitchFamily="18" charset="0"/>
              </a:rPr>
              <a:t>kinetic energy required by colliding particles before reaction may occur.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Energy </a:t>
            </a:r>
            <a:r>
              <a:rPr lang="en-GB" dirty="0" smtClean="0">
                <a:latin typeface="Times New Roman" panose="02020603050405020304" pitchFamily="18" charset="0"/>
                <a:cs typeface="Times New Roman" panose="02020603050405020304" pitchFamily="18" charset="0"/>
              </a:rPr>
              <a:t>d__________ </a:t>
            </a:r>
            <a:r>
              <a:rPr lang="en-GB" dirty="0">
                <a:latin typeface="Times New Roman" panose="02020603050405020304" pitchFamily="18" charset="0"/>
                <a:cs typeface="Times New Roman" panose="02020603050405020304" pitchFamily="18" charset="0"/>
              </a:rPr>
              <a:t>diagrams can be used to explain the effect of changing temperature </a:t>
            </a:r>
            <a:r>
              <a:rPr lang="en-GB" dirty="0" smtClean="0">
                <a:latin typeface="Times New Roman" panose="02020603050405020304" pitchFamily="18" charset="0"/>
                <a:cs typeface="Times New Roman" panose="02020603050405020304" pitchFamily="18" charset="0"/>
              </a:rPr>
              <a:t>on </a:t>
            </a: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the </a:t>
            </a:r>
            <a:r>
              <a:rPr lang="en-GB" dirty="0">
                <a:latin typeface="Times New Roman" panose="02020603050405020304" pitchFamily="18" charset="0"/>
                <a:cs typeface="Times New Roman" panose="02020603050405020304" pitchFamily="18" charset="0"/>
              </a:rPr>
              <a:t>kinetic energy of particles. </a:t>
            </a:r>
          </a:p>
          <a:p>
            <a:r>
              <a:rPr lang="en-GB" dirty="0" smtClean="0">
                <a:latin typeface="Times New Roman" panose="02020603050405020304" pitchFamily="18" charset="0"/>
                <a:cs typeface="Times New Roman" panose="02020603050405020304" pitchFamily="18" charset="0"/>
              </a:rPr>
              <a:t>-The </a:t>
            </a:r>
            <a:r>
              <a:rPr lang="en-GB" dirty="0">
                <a:latin typeface="Times New Roman" panose="02020603050405020304" pitchFamily="18" charset="0"/>
                <a:cs typeface="Times New Roman" panose="02020603050405020304" pitchFamily="18" charset="0"/>
              </a:rPr>
              <a:t>effect of temperature on reaction rate can be explained in terms of an </a:t>
            </a:r>
            <a:r>
              <a:rPr lang="en-GB" dirty="0" err="1" smtClean="0">
                <a:latin typeface="Times New Roman" panose="02020603050405020304" pitchFamily="18" charset="0"/>
                <a:cs typeface="Times New Roman" panose="02020603050405020304" pitchFamily="18" charset="0"/>
              </a:rPr>
              <a:t>i</a:t>
            </a:r>
            <a:r>
              <a:rPr lang="en-GB" dirty="0" smtClean="0">
                <a:latin typeface="Times New Roman" panose="02020603050405020304" pitchFamily="18" charset="0"/>
                <a:cs typeface="Times New Roman" panose="02020603050405020304" pitchFamily="18" charset="0"/>
              </a:rPr>
              <a:t>_________ </a:t>
            </a:r>
            <a:r>
              <a:rPr lang="en-GB" dirty="0">
                <a:latin typeface="Times New Roman" panose="02020603050405020304" pitchFamily="18" charset="0"/>
                <a:cs typeface="Times New Roman" panose="02020603050405020304" pitchFamily="18" charset="0"/>
              </a:rPr>
              <a:t>in the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number </a:t>
            </a:r>
            <a:r>
              <a:rPr lang="en-GB" dirty="0">
                <a:latin typeface="Times New Roman" panose="02020603050405020304" pitchFamily="18" charset="0"/>
                <a:cs typeface="Times New Roman" panose="02020603050405020304" pitchFamily="18" charset="0"/>
              </a:rPr>
              <a:t>of particles with energy greater than the </a:t>
            </a:r>
            <a:r>
              <a:rPr lang="en-GB" dirty="0" smtClean="0">
                <a:latin typeface="Times New Roman" panose="02020603050405020304" pitchFamily="18" charset="0"/>
                <a:cs typeface="Times New Roman" panose="02020603050405020304" pitchFamily="18" charset="0"/>
              </a:rPr>
              <a:t>a________________ </a:t>
            </a:r>
            <a:r>
              <a:rPr lang="en-GB" dirty="0">
                <a:latin typeface="Times New Roman" panose="02020603050405020304" pitchFamily="18" charset="0"/>
                <a:cs typeface="Times New Roman" panose="02020603050405020304" pitchFamily="18" charset="0"/>
              </a:rPr>
              <a:t>energy. 	</a:t>
            </a:r>
          </a:p>
        </p:txBody>
      </p:sp>
      <p:sp>
        <p:nvSpPr>
          <p:cNvPr id="2" name="Footer Placeholder 1"/>
          <p:cNvSpPr>
            <a:spLocks noGrp="1"/>
          </p:cNvSpPr>
          <p:nvPr>
            <p:ph type="ftr" sz="quarter" idx="11"/>
          </p:nvPr>
        </p:nvSpPr>
        <p:spPr/>
        <p:txBody>
          <a:bodyPr/>
          <a:lstStyle/>
          <a:p>
            <a:endParaRPr lang="en-GB" dirty="0"/>
          </a:p>
        </p:txBody>
      </p:sp>
      <p:sp>
        <p:nvSpPr>
          <p:cNvPr id="3" name="Slide Number Placeholder 2"/>
          <p:cNvSpPr>
            <a:spLocks noGrp="1"/>
          </p:cNvSpPr>
          <p:nvPr>
            <p:ph type="sldNum" sz="quarter" idx="12"/>
          </p:nvPr>
        </p:nvSpPr>
        <p:spPr/>
        <p:txBody>
          <a:bodyPr/>
          <a:lstStyle/>
          <a:p>
            <a:fld id="{A8035439-CAE3-48F5-8784-A3D703450100}" type="slidenum">
              <a:rPr lang="en-GB" smtClean="0"/>
              <a:t>3</a:t>
            </a:fld>
            <a:endParaRPr lang="en-GB" dirty="0"/>
          </a:p>
        </p:txBody>
      </p:sp>
    </p:spTree>
    <p:extLst>
      <p:ext uri="{BB962C8B-B14F-4D97-AF65-F5344CB8AC3E}">
        <p14:creationId xmlns:p14="http://schemas.microsoft.com/office/powerpoint/2010/main" val="21238203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134542" y="101642"/>
            <a:ext cx="6522940"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u="sng" dirty="0" smtClean="0">
                <a:latin typeface="Times New Roman" pitchFamily="18" charset="0"/>
              </a:rPr>
              <a:t>(</a:t>
            </a:r>
            <a:r>
              <a:rPr lang="en-US" altLang="en-US" u="sng" dirty="0" err="1" smtClean="0">
                <a:latin typeface="Times New Roman" pitchFamily="18" charset="0"/>
              </a:rPr>
              <a:t>i</a:t>
            </a:r>
            <a:r>
              <a:rPr lang="en-US" altLang="en-US" u="sng" dirty="0" smtClean="0">
                <a:latin typeface="Times New Roman" pitchFamily="18" charset="0"/>
              </a:rPr>
              <a:t>) Following </a:t>
            </a:r>
            <a:r>
              <a:rPr lang="en-US" altLang="en-US" u="sng" dirty="0">
                <a:latin typeface="Times New Roman" pitchFamily="18" charset="0"/>
              </a:rPr>
              <a:t>the Course of a </a:t>
            </a:r>
            <a:r>
              <a:rPr lang="en-US" altLang="en-US" u="sng" dirty="0" smtClean="0">
                <a:latin typeface="Times New Roman" pitchFamily="18" charset="0"/>
              </a:rPr>
              <a:t>Reaction</a:t>
            </a:r>
            <a:endParaRPr lang="en-US" altLang="en-US" dirty="0">
              <a:latin typeface="Times New Roman" pitchFamily="18" charset="0"/>
            </a:endParaRPr>
          </a:p>
        </p:txBody>
      </p:sp>
      <p:sp>
        <p:nvSpPr>
          <p:cNvPr id="6147" name="Rectangle 3"/>
          <p:cNvSpPr>
            <a:spLocks noChangeArrowheads="1"/>
          </p:cNvSpPr>
          <p:nvPr/>
        </p:nvSpPr>
        <p:spPr bwMode="auto">
          <a:xfrm>
            <a:off x="223838" y="718340"/>
            <a:ext cx="855345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a:latin typeface="Times New Roman" pitchFamily="18" charset="0"/>
              </a:rPr>
              <a:t>Reactions can be followed by measuring changes in </a:t>
            </a:r>
            <a:r>
              <a:rPr lang="en-US" altLang="en-US" sz="2400" dirty="0" smtClean="0">
                <a:latin typeface="Times New Roman" pitchFamily="18" charset="0"/>
              </a:rPr>
              <a:t>c_________, m____ </a:t>
            </a:r>
            <a:r>
              <a:rPr lang="en-US" altLang="en-US" sz="2400" dirty="0">
                <a:latin typeface="Times New Roman" pitchFamily="18" charset="0"/>
              </a:rPr>
              <a:t>and </a:t>
            </a:r>
            <a:r>
              <a:rPr lang="en-US" altLang="en-US" sz="2400" dirty="0" smtClean="0">
                <a:latin typeface="Times New Roman" pitchFamily="18" charset="0"/>
              </a:rPr>
              <a:t>v________ </a:t>
            </a:r>
            <a:r>
              <a:rPr lang="en-US" altLang="en-US" sz="2400" dirty="0">
                <a:latin typeface="Times New Roman" pitchFamily="18" charset="0"/>
              </a:rPr>
              <a:t>of reactants and products.</a:t>
            </a:r>
          </a:p>
        </p:txBody>
      </p:sp>
      <p:pic>
        <p:nvPicPr>
          <p:cNvPr id="6149" name="Picture 5"/>
          <p:cNvPicPr>
            <a:picLocks noChangeAspect="1" noChangeArrowheads="1"/>
          </p:cNvPicPr>
          <p:nvPr/>
        </p:nvPicPr>
        <p:blipFill>
          <a:blip r:embed="rId2">
            <a:extLst>
              <a:ext uri="{28A0092B-C50C-407E-A947-70E740481C1C}">
                <a14:useLocalDpi xmlns:a14="http://schemas.microsoft.com/office/drawing/2010/main" val="0"/>
              </a:ext>
            </a:extLst>
          </a:blip>
          <a:srcRect t="58217" r="67500" b="2069"/>
          <a:stretch>
            <a:fillRect/>
          </a:stretch>
        </p:blipFill>
        <p:spPr bwMode="auto">
          <a:xfrm>
            <a:off x="304800" y="1988758"/>
            <a:ext cx="3690938"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159" name="Rectangle 15"/>
          <p:cNvSpPr>
            <a:spLocks noChangeArrowheads="1"/>
          </p:cNvSpPr>
          <p:nvPr/>
        </p:nvSpPr>
        <p:spPr bwMode="auto">
          <a:xfrm>
            <a:off x="245178" y="1541802"/>
            <a:ext cx="5494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u="sng" dirty="0">
                <a:latin typeface="Times New Roman" pitchFamily="18" charset="0"/>
              </a:rPr>
              <a:t>1. Measuring decrease in mass (of flask)</a:t>
            </a:r>
          </a:p>
        </p:txBody>
      </p:sp>
      <p:grpSp>
        <p:nvGrpSpPr>
          <p:cNvPr id="6163" name="Group 19"/>
          <p:cNvGrpSpPr>
            <a:grpSpLocks/>
          </p:cNvGrpSpPr>
          <p:nvPr/>
        </p:nvGrpSpPr>
        <p:grpSpPr bwMode="auto">
          <a:xfrm>
            <a:off x="4183063" y="2318958"/>
            <a:ext cx="4603750" cy="2824162"/>
            <a:chOff x="2784" y="2024"/>
            <a:chExt cx="2900" cy="1779"/>
          </a:xfrm>
        </p:grpSpPr>
        <p:sp>
          <p:nvSpPr>
            <p:cNvPr id="5132" name="AutoShape 7" descr="Gas-Over-Water"/>
            <p:cNvSpPr>
              <a:spLocks noChangeAspect="1" noChangeArrowheads="1"/>
            </p:cNvSpPr>
            <p:nvPr/>
          </p:nvSpPr>
          <p:spPr bwMode="auto">
            <a:xfrm>
              <a:off x="2784" y="2064"/>
              <a:ext cx="1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5133" name="AutoShape 9" descr="Gas-Over-Water"/>
            <p:cNvSpPr>
              <a:spLocks noChangeAspect="1" noChangeArrowheads="1"/>
            </p:cNvSpPr>
            <p:nvPr/>
          </p:nvSpPr>
          <p:spPr bwMode="auto">
            <a:xfrm>
              <a:off x="2784" y="2064"/>
              <a:ext cx="1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5134" name="AutoShape 11" descr="Gas-Over-Water"/>
            <p:cNvSpPr>
              <a:spLocks noChangeAspect="1" noChangeArrowheads="1"/>
            </p:cNvSpPr>
            <p:nvPr/>
          </p:nvSpPr>
          <p:spPr bwMode="auto">
            <a:xfrm>
              <a:off x="2784" y="2064"/>
              <a:ext cx="1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5135" name="AutoShape 13" descr="Gas-Over-Water"/>
            <p:cNvSpPr>
              <a:spLocks noChangeAspect="1" noChangeArrowheads="1"/>
            </p:cNvSpPr>
            <p:nvPr/>
          </p:nvSpPr>
          <p:spPr bwMode="auto">
            <a:xfrm>
              <a:off x="2784" y="2064"/>
              <a:ext cx="1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pic>
          <p:nvPicPr>
            <p:cNvPr id="5136"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1" y="2024"/>
              <a:ext cx="2623" cy="1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37" name="Rectangle 18"/>
            <p:cNvSpPr>
              <a:spLocks noChangeArrowheads="1"/>
            </p:cNvSpPr>
            <p:nvPr/>
          </p:nvSpPr>
          <p:spPr bwMode="auto">
            <a:xfrm>
              <a:off x="3016" y="2251"/>
              <a:ext cx="182" cy="771"/>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5138" name="Text Box 17"/>
            <p:cNvSpPr txBox="1">
              <a:spLocks noChangeArrowheads="1"/>
            </p:cNvSpPr>
            <p:nvPr/>
          </p:nvSpPr>
          <p:spPr bwMode="auto">
            <a:xfrm rot="-5400000">
              <a:off x="2656" y="2549"/>
              <a:ext cx="879"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400">
                  <a:latin typeface="Times New Roman" pitchFamily="18" charset="0"/>
                </a:rPr>
                <a:t>Mass of flask (g)</a:t>
              </a:r>
            </a:p>
          </p:txBody>
        </p:sp>
      </p:grpSp>
      <p:sp>
        <p:nvSpPr>
          <p:cNvPr id="6164" name="Text Box 20"/>
          <p:cNvSpPr txBox="1">
            <a:spLocks noChangeArrowheads="1"/>
          </p:cNvSpPr>
          <p:nvPr/>
        </p:nvSpPr>
        <p:spPr bwMode="auto">
          <a:xfrm>
            <a:off x="3906838" y="5111370"/>
            <a:ext cx="530786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The graph indicates a steady </a:t>
            </a:r>
            <a:r>
              <a:rPr lang="en-GB" altLang="en-US" sz="2400" dirty="0" smtClean="0">
                <a:latin typeface="Times New Roman" pitchFamily="18" charset="0"/>
              </a:rPr>
              <a:t>d______ </a:t>
            </a:r>
            <a:r>
              <a:rPr lang="en-GB" altLang="en-US" sz="2400" dirty="0">
                <a:latin typeface="Times New Roman" pitchFamily="18" charset="0"/>
              </a:rPr>
              <a:t>in</a:t>
            </a:r>
          </a:p>
          <a:p>
            <a:pPr eaLnBrk="1" hangingPunct="1">
              <a:spcBef>
                <a:spcPct val="0"/>
              </a:spcBef>
              <a:buFontTx/>
              <a:buNone/>
            </a:pPr>
            <a:r>
              <a:rPr lang="en-GB" altLang="en-US" sz="2400" dirty="0">
                <a:latin typeface="Times New Roman" pitchFamily="18" charset="0"/>
              </a:rPr>
              <a:t>the mass of the flask as the gas </a:t>
            </a:r>
            <a:r>
              <a:rPr lang="en-GB" altLang="en-US" sz="2400" dirty="0" smtClean="0">
                <a:latin typeface="Times New Roman" pitchFamily="18" charset="0"/>
              </a:rPr>
              <a:t>e_______.</a:t>
            </a:r>
            <a:endParaRPr lang="en-GB" altLang="en-US" sz="2400" dirty="0">
              <a:latin typeface="Times New Roman" pitchFamily="18" charset="0"/>
            </a:endParaRPr>
          </a:p>
          <a:p>
            <a:pPr eaLnBrk="1" hangingPunct="1">
              <a:spcBef>
                <a:spcPct val="0"/>
              </a:spcBef>
              <a:buFontTx/>
              <a:buNone/>
            </a:pPr>
            <a:r>
              <a:rPr lang="en-GB" altLang="en-US" sz="2400" dirty="0">
                <a:latin typeface="Times New Roman" pitchFamily="18" charset="0"/>
              </a:rPr>
              <a:t>*Graph slope downwards.</a:t>
            </a:r>
          </a:p>
        </p:txBody>
      </p:sp>
      <p:grpSp>
        <p:nvGrpSpPr>
          <p:cNvPr id="6168" name="Group 24"/>
          <p:cNvGrpSpPr>
            <a:grpSpLocks/>
          </p:cNvGrpSpPr>
          <p:nvPr/>
        </p:nvGrpSpPr>
        <p:grpSpPr bwMode="auto">
          <a:xfrm>
            <a:off x="87313" y="2255458"/>
            <a:ext cx="1749425" cy="641350"/>
            <a:chOff x="55" y="1657"/>
            <a:chExt cx="1102" cy="404"/>
          </a:xfrm>
        </p:grpSpPr>
        <p:sp>
          <p:nvSpPr>
            <p:cNvPr id="5130" name="Line 22"/>
            <p:cNvSpPr>
              <a:spLocks noChangeShapeType="1"/>
            </p:cNvSpPr>
            <p:nvPr/>
          </p:nvSpPr>
          <p:spPr bwMode="auto">
            <a:xfrm>
              <a:off x="930" y="1842"/>
              <a:ext cx="22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131" name="Text Box 23"/>
            <p:cNvSpPr txBox="1">
              <a:spLocks noChangeArrowheads="1"/>
            </p:cNvSpPr>
            <p:nvPr/>
          </p:nvSpPr>
          <p:spPr bwMode="auto">
            <a:xfrm>
              <a:off x="55" y="1657"/>
              <a:ext cx="952"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1800">
                  <a:latin typeface="Times New Roman" pitchFamily="18" charset="0"/>
                </a:rPr>
                <a:t>Cotton wool</a:t>
              </a:r>
            </a:p>
            <a:p>
              <a:pPr algn="ctr" eaLnBrk="1" hangingPunct="1">
                <a:spcBef>
                  <a:spcPct val="0"/>
                </a:spcBef>
                <a:buFontTx/>
                <a:buNone/>
              </a:pPr>
              <a:r>
                <a:rPr lang="en-GB" altLang="en-US" sz="1800">
                  <a:latin typeface="Times New Roman" pitchFamily="18" charset="0"/>
                </a:rPr>
                <a:t>prevents spary</a:t>
              </a:r>
            </a:p>
          </p:txBody>
        </p:sp>
      </p:gr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4</a:t>
            </a:fld>
            <a:endParaRPr lang="en-GB"/>
          </a:p>
        </p:txBody>
      </p:sp>
    </p:spTree>
    <p:extLst>
      <p:ext uri="{BB962C8B-B14F-4D97-AF65-F5344CB8AC3E}">
        <p14:creationId xmlns:p14="http://schemas.microsoft.com/office/powerpoint/2010/main" val="37590898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checkerboard(across)">
                                      <p:cBhvr>
                                        <p:cTn id="7" dur="500"/>
                                        <p:tgtEl>
                                          <p:spTgt spid="61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59"/>
                                        </p:tgtEl>
                                        <p:attrNameLst>
                                          <p:attrName>style.visibility</p:attrName>
                                        </p:attrNameLst>
                                      </p:cBhvr>
                                      <p:to>
                                        <p:strVal val="visible"/>
                                      </p:to>
                                    </p:set>
                                    <p:animEffect transition="in" filter="checkerboard(across)">
                                      <p:cBhvr>
                                        <p:cTn id="12" dur="500"/>
                                        <p:tgtEl>
                                          <p:spTgt spid="615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6149"/>
                                        </p:tgtEl>
                                        <p:attrNameLst>
                                          <p:attrName>style.visibility</p:attrName>
                                        </p:attrNameLst>
                                      </p:cBhvr>
                                      <p:to>
                                        <p:strVal val="visible"/>
                                      </p:to>
                                    </p:set>
                                    <p:animEffect transition="in" filter="checkerboard(across)">
                                      <p:cBhvr>
                                        <p:cTn id="17" dur="500"/>
                                        <p:tgtEl>
                                          <p:spTgt spid="614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nodeType="clickEffect">
                                  <p:stCondLst>
                                    <p:cond delay="0"/>
                                  </p:stCondLst>
                                  <p:childTnLst>
                                    <p:set>
                                      <p:cBhvr>
                                        <p:cTn id="21" dur="1" fill="hold">
                                          <p:stCondLst>
                                            <p:cond delay="0"/>
                                          </p:stCondLst>
                                        </p:cTn>
                                        <p:tgtEl>
                                          <p:spTgt spid="6168"/>
                                        </p:tgtEl>
                                        <p:attrNameLst>
                                          <p:attrName>style.visibility</p:attrName>
                                        </p:attrNameLst>
                                      </p:cBhvr>
                                      <p:to>
                                        <p:strVal val="visible"/>
                                      </p:to>
                                    </p:set>
                                    <p:anim calcmode="lin" valueType="num">
                                      <p:cBhvr additive="base">
                                        <p:cTn id="22" dur="500" fill="hold"/>
                                        <p:tgtEl>
                                          <p:spTgt spid="6168"/>
                                        </p:tgtEl>
                                        <p:attrNameLst>
                                          <p:attrName>ppt_x</p:attrName>
                                        </p:attrNameLst>
                                      </p:cBhvr>
                                      <p:tavLst>
                                        <p:tav tm="0">
                                          <p:val>
                                            <p:strVal val="#ppt_x"/>
                                          </p:val>
                                        </p:tav>
                                        <p:tav tm="100000">
                                          <p:val>
                                            <p:strVal val="#ppt_x"/>
                                          </p:val>
                                        </p:tav>
                                      </p:tavLst>
                                    </p:anim>
                                    <p:anim calcmode="lin" valueType="num">
                                      <p:cBhvr additive="base">
                                        <p:cTn id="23" dur="500" fill="hold"/>
                                        <p:tgtEl>
                                          <p:spTgt spid="6168"/>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nodeType="clickEffect">
                                  <p:stCondLst>
                                    <p:cond delay="0"/>
                                  </p:stCondLst>
                                  <p:childTnLst>
                                    <p:set>
                                      <p:cBhvr>
                                        <p:cTn id="27" dur="1" fill="hold">
                                          <p:stCondLst>
                                            <p:cond delay="0"/>
                                          </p:stCondLst>
                                        </p:cTn>
                                        <p:tgtEl>
                                          <p:spTgt spid="6163"/>
                                        </p:tgtEl>
                                        <p:attrNameLst>
                                          <p:attrName>style.visibility</p:attrName>
                                        </p:attrNameLst>
                                      </p:cBhvr>
                                      <p:to>
                                        <p:strVal val="visible"/>
                                      </p:to>
                                    </p:set>
                                    <p:anim calcmode="lin" valueType="num">
                                      <p:cBhvr additive="base">
                                        <p:cTn id="28" dur="500" fill="hold"/>
                                        <p:tgtEl>
                                          <p:spTgt spid="6163"/>
                                        </p:tgtEl>
                                        <p:attrNameLst>
                                          <p:attrName>ppt_x</p:attrName>
                                        </p:attrNameLst>
                                      </p:cBhvr>
                                      <p:tavLst>
                                        <p:tav tm="0">
                                          <p:val>
                                            <p:strVal val="#ppt_x"/>
                                          </p:val>
                                        </p:tav>
                                        <p:tav tm="100000">
                                          <p:val>
                                            <p:strVal val="#ppt_x"/>
                                          </p:val>
                                        </p:tav>
                                      </p:tavLst>
                                    </p:anim>
                                    <p:anim calcmode="lin" valueType="num">
                                      <p:cBhvr additive="base">
                                        <p:cTn id="29" dur="500" fill="hold"/>
                                        <p:tgtEl>
                                          <p:spTgt spid="6163"/>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6164"/>
                                        </p:tgtEl>
                                        <p:attrNameLst>
                                          <p:attrName>style.visibility</p:attrName>
                                        </p:attrNameLst>
                                      </p:cBhvr>
                                      <p:to>
                                        <p:strVal val="visible"/>
                                      </p:to>
                                    </p:set>
                                    <p:anim calcmode="lin" valueType="num">
                                      <p:cBhvr additive="base">
                                        <p:cTn id="34" dur="500" fill="hold"/>
                                        <p:tgtEl>
                                          <p:spTgt spid="6164"/>
                                        </p:tgtEl>
                                        <p:attrNameLst>
                                          <p:attrName>ppt_x</p:attrName>
                                        </p:attrNameLst>
                                      </p:cBhvr>
                                      <p:tavLst>
                                        <p:tav tm="0">
                                          <p:val>
                                            <p:strVal val="#ppt_x"/>
                                          </p:val>
                                        </p:tav>
                                        <p:tav tm="100000">
                                          <p:val>
                                            <p:strVal val="#ppt_x"/>
                                          </p:val>
                                        </p:tav>
                                      </p:tavLst>
                                    </p:anim>
                                    <p:anim calcmode="lin" valueType="num">
                                      <p:cBhvr additive="base">
                                        <p:cTn id="35" dur="500" fill="hold"/>
                                        <p:tgtEl>
                                          <p:spTgt spid="61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p:bldP spid="6159" grpId="0"/>
      <p:bldP spid="616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p:cNvPicPr>
            <a:picLocks noChangeAspect="1" noChangeArrowheads="1"/>
          </p:cNvPicPr>
          <p:nvPr/>
        </p:nvPicPr>
        <p:blipFill>
          <a:blip r:embed="rId2">
            <a:extLst>
              <a:ext uri="{28A0092B-C50C-407E-A947-70E740481C1C}">
                <a14:useLocalDpi xmlns:a14="http://schemas.microsoft.com/office/drawing/2010/main" val="0"/>
              </a:ext>
            </a:extLst>
          </a:blip>
          <a:srcRect t="58217" r="67500" b="2069"/>
          <a:stretch>
            <a:fillRect/>
          </a:stretch>
        </p:blipFill>
        <p:spPr bwMode="auto">
          <a:xfrm>
            <a:off x="323850" y="260350"/>
            <a:ext cx="2274888"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147" name="Picture 5"/>
          <p:cNvPicPr>
            <a:picLocks noChangeAspect="1" noChangeArrowheads="1"/>
          </p:cNvPicPr>
          <p:nvPr/>
        </p:nvPicPr>
        <p:blipFill>
          <a:blip r:embed="rId2">
            <a:extLst>
              <a:ext uri="{28A0092B-C50C-407E-A947-70E740481C1C}">
                <a14:useLocalDpi xmlns:a14="http://schemas.microsoft.com/office/drawing/2010/main" val="0"/>
              </a:ext>
            </a:extLst>
          </a:blip>
          <a:srcRect t="58217" r="67500" b="2069"/>
          <a:stretch>
            <a:fillRect/>
          </a:stretch>
        </p:blipFill>
        <p:spPr bwMode="auto">
          <a:xfrm>
            <a:off x="3348038" y="260350"/>
            <a:ext cx="2274887"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148" name="Picture 6"/>
          <p:cNvPicPr>
            <a:picLocks noChangeAspect="1" noChangeArrowheads="1"/>
          </p:cNvPicPr>
          <p:nvPr/>
        </p:nvPicPr>
        <p:blipFill>
          <a:blip r:embed="rId2">
            <a:extLst>
              <a:ext uri="{28A0092B-C50C-407E-A947-70E740481C1C}">
                <a14:useLocalDpi xmlns:a14="http://schemas.microsoft.com/office/drawing/2010/main" val="0"/>
              </a:ext>
            </a:extLst>
          </a:blip>
          <a:srcRect t="58217" r="67500" b="2069"/>
          <a:stretch>
            <a:fillRect/>
          </a:stretch>
        </p:blipFill>
        <p:spPr bwMode="auto">
          <a:xfrm>
            <a:off x="6257925" y="260350"/>
            <a:ext cx="2274888"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149" name="Picture 7"/>
          <p:cNvPicPr>
            <a:picLocks noChangeAspect="1" noChangeArrowheads="1"/>
          </p:cNvPicPr>
          <p:nvPr/>
        </p:nvPicPr>
        <p:blipFill>
          <a:blip r:embed="rId2">
            <a:extLst>
              <a:ext uri="{28A0092B-C50C-407E-A947-70E740481C1C}">
                <a14:useLocalDpi xmlns:a14="http://schemas.microsoft.com/office/drawing/2010/main" val="0"/>
              </a:ext>
            </a:extLst>
          </a:blip>
          <a:srcRect t="58217" r="67500" b="2069"/>
          <a:stretch>
            <a:fillRect/>
          </a:stretch>
        </p:blipFill>
        <p:spPr bwMode="auto">
          <a:xfrm>
            <a:off x="323850" y="2244725"/>
            <a:ext cx="2274888"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150" name="Picture 8"/>
          <p:cNvPicPr>
            <a:picLocks noChangeAspect="1" noChangeArrowheads="1"/>
          </p:cNvPicPr>
          <p:nvPr/>
        </p:nvPicPr>
        <p:blipFill>
          <a:blip r:embed="rId2">
            <a:extLst>
              <a:ext uri="{28A0092B-C50C-407E-A947-70E740481C1C}">
                <a14:useLocalDpi xmlns:a14="http://schemas.microsoft.com/office/drawing/2010/main" val="0"/>
              </a:ext>
            </a:extLst>
          </a:blip>
          <a:srcRect t="58217" r="67500" b="2069"/>
          <a:stretch>
            <a:fillRect/>
          </a:stretch>
        </p:blipFill>
        <p:spPr bwMode="auto">
          <a:xfrm>
            <a:off x="3348038" y="2244725"/>
            <a:ext cx="2274887"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151" name="Picture 9"/>
          <p:cNvPicPr>
            <a:picLocks noChangeAspect="1" noChangeArrowheads="1"/>
          </p:cNvPicPr>
          <p:nvPr/>
        </p:nvPicPr>
        <p:blipFill>
          <a:blip r:embed="rId2">
            <a:extLst>
              <a:ext uri="{28A0092B-C50C-407E-A947-70E740481C1C}">
                <a14:useLocalDpi xmlns:a14="http://schemas.microsoft.com/office/drawing/2010/main" val="0"/>
              </a:ext>
            </a:extLst>
          </a:blip>
          <a:srcRect t="58217" r="67500" b="2069"/>
          <a:stretch>
            <a:fillRect/>
          </a:stretch>
        </p:blipFill>
        <p:spPr bwMode="auto">
          <a:xfrm>
            <a:off x="6257925" y="2244725"/>
            <a:ext cx="2274888"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152" name="Picture 10"/>
          <p:cNvPicPr>
            <a:picLocks noChangeAspect="1" noChangeArrowheads="1"/>
          </p:cNvPicPr>
          <p:nvPr/>
        </p:nvPicPr>
        <p:blipFill>
          <a:blip r:embed="rId2">
            <a:extLst>
              <a:ext uri="{28A0092B-C50C-407E-A947-70E740481C1C}">
                <a14:useLocalDpi xmlns:a14="http://schemas.microsoft.com/office/drawing/2010/main" val="0"/>
              </a:ext>
            </a:extLst>
          </a:blip>
          <a:srcRect t="58217" r="67500" b="2069"/>
          <a:stretch>
            <a:fillRect/>
          </a:stretch>
        </p:blipFill>
        <p:spPr bwMode="auto">
          <a:xfrm>
            <a:off x="323850" y="4405313"/>
            <a:ext cx="2274888" cy="17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153" name="Picture 11"/>
          <p:cNvPicPr>
            <a:picLocks noChangeAspect="1" noChangeArrowheads="1"/>
          </p:cNvPicPr>
          <p:nvPr/>
        </p:nvPicPr>
        <p:blipFill>
          <a:blip r:embed="rId2">
            <a:extLst>
              <a:ext uri="{28A0092B-C50C-407E-A947-70E740481C1C}">
                <a14:useLocalDpi xmlns:a14="http://schemas.microsoft.com/office/drawing/2010/main" val="0"/>
              </a:ext>
            </a:extLst>
          </a:blip>
          <a:srcRect t="58217" r="67500" b="2069"/>
          <a:stretch>
            <a:fillRect/>
          </a:stretch>
        </p:blipFill>
        <p:spPr bwMode="auto">
          <a:xfrm>
            <a:off x="3348038" y="4405313"/>
            <a:ext cx="2274887" cy="17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6154" name="Picture 12"/>
          <p:cNvPicPr>
            <a:picLocks noChangeAspect="1" noChangeArrowheads="1"/>
          </p:cNvPicPr>
          <p:nvPr/>
        </p:nvPicPr>
        <p:blipFill>
          <a:blip r:embed="rId2">
            <a:extLst>
              <a:ext uri="{28A0092B-C50C-407E-A947-70E740481C1C}">
                <a14:useLocalDpi xmlns:a14="http://schemas.microsoft.com/office/drawing/2010/main" val="0"/>
              </a:ext>
            </a:extLst>
          </a:blip>
          <a:srcRect t="58217" r="67500" b="2069"/>
          <a:stretch>
            <a:fillRect/>
          </a:stretch>
        </p:blipFill>
        <p:spPr bwMode="auto">
          <a:xfrm>
            <a:off x="6257925" y="4405313"/>
            <a:ext cx="2274888" cy="17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5</a:t>
            </a:fld>
            <a:endParaRPr lang="en-GB"/>
          </a:p>
        </p:txBody>
      </p:sp>
    </p:spTree>
    <p:extLst>
      <p:ext uri="{BB962C8B-B14F-4D97-AF65-F5344CB8AC3E}">
        <p14:creationId xmlns:p14="http://schemas.microsoft.com/office/powerpoint/2010/main" val="15722608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388" y="188913"/>
            <a:ext cx="2632075" cy="161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92450" y="227013"/>
            <a:ext cx="2632075" cy="161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1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88075" y="188913"/>
            <a:ext cx="2632075" cy="161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1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388" y="2493963"/>
            <a:ext cx="2632075" cy="161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1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92450" y="2532063"/>
            <a:ext cx="2632075" cy="161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5" name="Picture 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88075" y="2493963"/>
            <a:ext cx="2632075" cy="161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6" name="Picture 1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388" y="4724400"/>
            <a:ext cx="2632075" cy="161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7" name="Picture 2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92450" y="4762500"/>
            <a:ext cx="2632075" cy="161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8" name="Picture 2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88075" y="4724400"/>
            <a:ext cx="2632075" cy="161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6</a:t>
            </a:fld>
            <a:endParaRPr lang="en-GB"/>
          </a:p>
        </p:txBody>
      </p:sp>
    </p:spTree>
    <p:extLst>
      <p:ext uri="{BB962C8B-B14F-4D97-AF65-F5344CB8AC3E}">
        <p14:creationId xmlns:p14="http://schemas.microsoft.com/office/powerpoint/2010/main" val="17224750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ChangeArrowheads="1"/>
          </p:cNvSpPr>
          <p:nvPr/>
        </p:nvSpPr>
        <p:spPr bwMode="auto">
          <a:xfrm>
            <a:off x="107950" y="131763"/>
            <a:ext cx="6696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u="sng">
                <a:latin typeface="Times New Roman" pitchFamily="18" charset="0"/>
              </a:rPr>
              <a:t>2. Measuring decrease in concentration (of acid)</a:t>
            </a:r>
          </a:p>
        </p:txBody>
      </p:sp>
      <p:pic>
        <p:nvPicPr>
          <p:cNvPr id="362526" name="Picture 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772816"/>
            <a:ext cx="5961085" cy="4104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2527" name="Rectangle 31"/>
          <p:cNvSpPr>
            <a:spLocks noChangeArrowheads="1"/>
          </p:cNvSpPr>
          <p:nvPr/>
        </p:nvSpPr>
        <p:spPr bwMode="auto">
          <a:xfrm>
            <a:off x="179388" y="764704"/>
            <a:ext cx="855345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smtClean="0">
                <a:latin typeface="Times New Roman" pitchFamily="18" charset="0"/>
              </a:rPr>
              <a:t>When marble </a:t>
            </a:r>
            <a:r>
              <a:rPr lang="en-US" altLang="en-US" sz="2400" dirty="0">
                <a:latin typeface="Times New Roman" pitchFamily="18" charset="0"/>
              </a:rPr>
              <a:t>chips react with acid, the concentration of the acid steadily decreases</a:t>
            </a:r>
            <a:r>
              <a:rPr lang="en-US" altLang="en-US" sz="2400" dirty="0" smtClean="0">
                <a:latin typeface="Times New Roman" pitchFamily="18" charset="0"/>
              </a:rPr>
              <a:t>.</a:t>
            </a:r>
            <a:endParaRPr lang="en-US" altLang="en-US" sz="2400" dirty="0">
              <a:latin typeface="Times New Roman" pitchFamily="18" charset="0"/>
            </a:endParaRPr>
          </a:p>
        </p:txBody>
      </p:sp>
      <p:sp>
        <p:nvSpPr>
          <p:cNvPr id="2" name="Rectangle 1"/>
          <p:cNvSpPr/>
          <p:nvPr/>
        </p:nvSpPr>
        <p:spPr>
          <a:xfrm>
            <a:off x="6213083" y="4542219"/>
            <a:ext cx="2031325" cy="830997"/>
          </a:xfrm>
          <a:prstGeom prst="rect">
            <a:avLst/>
          </a:prstGeom>
        </p:spPr>
        <p:txBody>
          <a:bodyPr wrap="none">
            <a:spAutoFit/>
          </a:bodyPr>
          <a:lstStyle/>
          <a:p>
            <a:pPr>
              <a:spcBef>
                <a:spcPct val="0"/>
              </a:spcBef>
            </a:pPr>
            <a:r>
              <a:rPr lang="en-US" altLang="en-US" sz="2400" dirty="0">
                <a:latin typeface="Times New Roman" pitchFamily="18" charset="0"/>
              </a:rPr>
              <a:t>*Graph slopes </a:t>
            </a:r>
            <a:endParaRPr lang="en-US" altLang="en-US" sz="2400" dirty="0" smtClean="0">
              <a:latin typeface="Times New Roman" pitchFamily="18" charset="0"/>
            </a:endParaRPr>
          </a:p>
          <a:p>
            <a:pPr>
              <a:spcBef>
                <a:spcPct val="0"/>
              </a:spcBef>
            </a:pPr>
            <a:r>
              <a:rPr lang="en-US" altLang="en-US" sz="2400" dirty="0">
                <a:latin typeface="Times New Roman" pitchFamily="18" charset="0"/>
              </a:rPr>
              <a:t> </a:t>
            </a:r>
            <a:r>
              <a:rPr lang="en-US" altLang="en-US" sz="2400" dirty="0" smtClean="0">
                <a:latin typeface="Times New Roman" pitchFamily="18" charset="0"/>
              </a:rPr>
              <a:t> downwards</a:t>
            </a:r>
            <a:r>
              <a:rPr lang="en-US" altLang="en-US" dirty="0">
                <a:latin typeface="Times New Roman" pitchFamily="18" charset="0"/>
              </a:rPr>
              <a:t>.</a:t>
            </a: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035439-CAE3-48F5-8784-A3D703450100}" type="slidenum">
              <a:rPr lang="en-GB" smtClean="0"/>
              <a:t>7</a:t>
            </a:fld>
            <a:endParaRPr lang="en-GB"/>
          </a:p>
        </p:txBody>
      </p:sp>
    </p:spTree>
    <p:extLst>
      <p:ext uri="{BB962C8B-B14F-4D97-AF65-F5344CB8AC3E}">
        <p14:creationId xmlns:p14="http://schemas.microsoft.com/office/powerpoint/2010/main" val="686690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62526"/>
                                        </p:tgtEl>
                                        <p:attrNameLst>
                                          <p:attrName>style.visibility</p:attrName>
                                        </p:attrNameLst>
                                      </p:cBhvr>
                                      <p:to>
                                        <p:strVal val="visible"/>
                                      </p:to>
                                    </p:set>
                                    <p:anim calcmode="lin" valueType="num">
                                      <p:cBhvr additive="base">
                                        <p:cTn id="7" dur="500" fill="hold"/>
                                        <p:tgtEl>
                                          <p:spTgt spid="362526"/>
                                        </p:tgtEl>
                                        <p:attrNameLst>
                                          <p:attrName>ppt_x</p:attrName>
                                        </p:attrNameLst>
                                      </p:cBhvr>
                                      <p:tavLst>
                                        <p:tav tm="0">
                                          <p:val>
                                            <p:strVal val="#ppt_x"/>
                                          </p:val>
                                        </p:tav>
                                        <p:tav tm="100000">
                                          <p:val>
                                            <p:strVal val="#ppt_x"/>
                                          </p:val>
                                        </p:tav>
                                      </p:tavLst>
                                    </p:anim>
                                    <p:anim calcmode="lin" valueType="num">
                                      <p:cBhvr additive="base">
                                        <p:cTn id="8" dur="500" fill="hold"/>
                                        <p:tgtEl>
                                          <p:spTgt spid="36252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362527"/>
                                        </p:tgtEl>
                                        <p:attrNameLst>
                                          <p:attrName>style.visibility</p:attrName>
                                        </p:attrNameLst>
                                      </p:cBhvr>
                                      <p:to>
                                        <p:strVal val="visible"/>
                                      </p:to>
                                    </p:set>
                                    <p:animEffect transition="in" filter="checkerboard(across)">
                                      <p:cBhvr>
                                        <p:cTn id="13" dur="500"/>
                                        <p:tgtEl>
                                          <p:spTgt spid="3625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527"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526" name="Picture 3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825" y="260350"/>
            <a:ext cx="262890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3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67063" y="276225"/>
            <a:ext cx="262890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00788" y="314325"/>
            <a:ext cx="262890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875" y="2501900"/>
            <a:ext cx="262890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86113" y="2517775"/>
            <a:ext cx="262890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19838" y="2555875"/>
            <a:ext cx="262890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00" y="4718050"/>
            <a:ext cx="262890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82938" y="4733925"/>
            <a:ext cx="262890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16663" y="4772025"/>
            <a:ext cx="262890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nvPr>
        </p:nvSpPr>
        <p:spPr/>
        <p:txBody>
          <a:bodyPr/>
          <a:lstStyle/>
          <a:p>
            <a:fld id="{A8035439-CAE3-48F5-8784-A3D703450100}" type="slidenum">
              <a:rPr lang="en-GB" smtClean="0"/>
              <a:t>8</a:t>
            </a:fld>
            <a:endParaRPr lang="en-GB"/>
          </a:p>
        </p:txBody>
      </p:sp>
    </p:spTree>
    <p:extLst>
      <p:ext uri="{BB962C8B-B14F-4D97-AF65-F5344CB8AC3E}">
        <p14:creationId xmlns:p14="http://schemas.microsoft.com/office/powerpoint/2010/main" val="3893379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62526"/>
                                        </p:tgtEl>
                                        <p:attrNameLst>
                                          <p:attrName>style.visibility</p:attrName>
                                        </p:attrNameLst>
                                      </p:cBhvr>
                                      <p:to>
                                        <p:strVal val="visible"/>
                                      </p:to>
                                    </p:set>
                                    <p:anim calcmode="lin" valueType="num">
                                      <p:cBhvr additive="base">
                                        <p:cTn id="7" dur="500" fill="hold"/>
                                        <p:tgtEl>
                                          <p:spTgt spid="362526"/>
                                        </p:tgtEl>
                                        <p:attrNameLst>
                                          <p:attrName>ppt_x</p:attrName>
                                        </p:attrNameLst>
                                      </p:cBhvr>
                                      <p:tavLst>
                                        <p:tav tm="0">
                                          <p:val>
                                            <p:strVal val="#ppt_x"/>
                                          </p:val>
                                        </p:tav>
                                        <p:tav tm="100000">
                                          <p:val>
                                            <p:strVal val="#ppt_x"/>
                                          </p:val>
                                        </p:tav>
                                      </p:tavLst>
                                    </p:anim>
                                    <p:anim calcmode="lin" valueType="num">
                                      <p:cBhvr additive="base">
                                        <p:cTn id="8" dur="500" fill="hold"/>
                                        <p:tgtEl>
                                          <p:spTgt spid="36252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53"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3" y="1423988"/>
            <a:ext cx="4175125" cy="315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4"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9150" y="1774825"/>
            <a:ext cx="4321175" cy="260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55" name="Text Box 11"/>
          <p:cNvSpPr txBox="1">
            <a:spLocks noChangeArrowheads="1"/>
          </p:cNvSpPr>
          <p:nvPr/>
        </p:nvSpPr>
        <p:spPr bwMode="auto">
          <a:xfrm>
            <a:off x="4140200" y="981075"/>
            <a:ext cx="641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b="1" u="sng">
                <a:latin typeface="Times New Roman" pitchFamily="18" charset="0"/>
              </a:rPr>
              <a:t>OR</a:t>
            </a:r>
          </a:p>
        </p:txBody>
      </p:sp>
      <p:sp>
        <p:nvSpPr>
          <p:cNvPr id="10245" name="Rectangle 15"/>
          <p:cNvSpPr>
            <a:spLocks noChangeArrowheads="1"/>
          </p:cNvSpPr>
          <p:nvPr/>
        </p:nvSpPr>
        <p:spPr bwMode="auto">
          <a:xfrm>
            <a:off x="107950" y="131763"/>
            <a:ext cx="6696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u="sng">
                <a:latin typeface="Times New Roman" pitchFamily="18" charset="0"/>
              </a:rPr>
              <a:t>3. Measuring volume of gas produced</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9</a:t>
            </a:fld>
            <a:endParaRPr lang="en-GB"/>
          </a:p>
        </p:txBody>
      </p:sp>
    </p:spTree>
    <p:extLst>
      <p:ext uri="{BB962C8B-B14F-4D97-AF65-F5344CB8AC3E}">
        <p14:creationId xmlns:p14="http://schemas.microsoft.com/office/powerpoint/2010/main" val="9825456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2953"/>
                                        </p:tgtEl>
                                        <p:attrNameLst>
                                          <p:attrName>style.visibility</p:attrName>
                                        </p:attrNameLst>
                                      </p:cBhvr>
                                      <p:to>
                                        <p:strVal val="visible"/>
                                      </p:to>
                                    </p:set>
                                    <p:anim calcmode="lin" valueType="num">
                                      <p:cBhvr additive="base">
                                        <p:cTn id="7" dur="500" fill="hold"/>
                                        <p:tgtEl>
                                          <p:spTgt spid="82953"/>
                                        </p:tgtEl>
                                        <p:attrNameLst>
                                          <p:attrName>ppt_x</p:attrName>
                                        </p:attrNameLst>
                                      </p:cBhvr>
                                      <p:tavLst>
                                        <p:tav tm="0">
                                          <p:val>
                                            <p:strVal val="#ppt_x"/>
                                          </p:val>
                                        </p:tav>
                                        <p:tav tm="100000">
                                          <p:val>
                                            <p:strVal val="#ppt_x"/>
                                          </p:val>
                                        </p:tav>
                                      </p:tavLst>
                                    </p:anim>
                                    <p:anim calcmode="lin" valueType="num">
                                      <p:cBhvr additive="base">
                                        <p:cTn id="8" dur="500" fill="hold"/>
                                        <p:tgtEl>
                                          <p:spTgt spid="8295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2955"/>
                                        </p:tgtEl>
                                        <p:attrNameLst>
                                          <p:attrName>style.visibility</p:attrName>
                                        </p:attrNameLst>
                                      </p:cBhvr>
                                      <p:to>
                                        <p:strVal val="visible"/>
                                      </p:to>
                                    </p:set>
                                    <p:anim calcmode="lin" valueType="num">
                                      <p:cBhvr additive="base">
                                        <p:cTn id="13" dur="500" fill="hold"/>
                                        <p:tgtEl>
                                          <p:spTgt spid="82955"/>
                                        </p:tgtEl>
                                        <p:attrNameLst>
                                          <p:attrName>ppt_x</p:attrName>
                                        </p:attrNameLst>
                                      </p:cBhvr>
                                      <p:tavLst>
                                        <p:tav tm="0">
                                          <p:val>
                                            <p:strVal val="#ppt_x"/>
                                          </p:val>
                                        </p:tav>
                                        <p:tav tm="100000">
                                          <p:val>
                                            <p:strVal val="#ppt_x"/>
                                          </p:val>
                                        </p:tav>
                                      </p:tavLst>
                                    </p:anim>
                                    <p:anim calcmode="lin" valueType="num">
                                      <p:cBhvr additive="base">
                                        <p:cTn id="14" dur="500" fill="hold"/>
                                        <p:tgtEl>
                                          <p:spTgt spid="8295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82954"/>
                                        </p:tgtEl>
                                        <p:attrNameLst>
                                          <p:attrName>style.visibility</p:attrName>
                                        </p:attrNameLst>
                                      </p:cBhvr>
                                      <p:to>
                                        <p:strVal val="visible"/>
                                      </p:to>
                                    </p:set>
                                    <p:anim calcmode="lin" valueType="num">
                                      <p:cBhvr additive="base">
                                        <p:cTn id="19" dur="500" fill="hold"/>
                                        <p:tgtEl>
                                          <p:spTgt spid="82954"/>
                                        </p:tgtEl>
                                        <p:attrNameLst>
                                          <p:attrName>ppt_x</p:attrName>
                                        </p:attrNameLst>
                                      </p:cBhvr>
                                      <p:tavLst>
                                        <p:tav tm="0">
                                          <p:val>
                                            <p:strVal val="#ppt_x"/>
                                          </p:val>
                                        </p:tav>
                                        <p:tav tm="100000">
                                          <p:val>
                                            <p:strVal val="#ppt_x"/>
                                          </p:val>
                                        </p:tav>
                                      </p:tavLst>
                                    </p:anim>
                                    <p:anim calcmode="lin" valueType="num">
                                      <p:cBhvr additive="base">
                                        <p:cTn id="20" dur="500" fill="hold"/>
                                        <p:tgtEl>
                                          <p:spTgt spid="829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5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825" y="260350"/>
            <a:ext cx="25193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0700" y="260350"/>
            <a:ext cx="25193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3450" y="260350"/>
            <a:ext cx="25193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825" y="2420938"/>
            <a:ext cx="25193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0700" y="2420938"/>
            <a:ext cx="25193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3450" y="2420938"/>
            <a:ext cx="25193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Picture 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825" y="4548188"/>
            <a:ext cx="25193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0700" y="4548188"/>
            <a:ext cx="25193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4" name="Picture 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3450" y="4548188"/>
            <a:ext cx="25193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10</a:t>
            </a:fld>
            <a:endParaRPr lang="en-GB"/>
          </a:p>
        </p:txBody>
      </p:sp>
    </p:spTree>
    <p:extLst>
      <p:ext uri="{BB962C8B-B14F-4D97-AF65-F5344CB8AC3E}">
        <p14:creationId xmlns:p14="http://schemas.microsoft.com/office/powerpoint/2010/main" val="3554897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260350"/>
            <a:ext cx="244792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0700" y="260350"/>
            <a:ext cx="244792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888" y="260350"/>
            <a:ext cx="244792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2420938"/>
            <a:ext cx="244792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0700" y="2420938"/>
            <a:ext cx="244792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888" y="2420938"/>
            <a:ext cx="244792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4508500"/>
            <a:ext cx="244792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7"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0700" y="4508500"/>
            <a:ext cx="244792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888" y="4508500"/>
            <a:ext cx="244792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11</a:t>
            </a:fld>
            <a:endParaRPr lang="en-GB"/>
          </a:p>
        </p:txBody>
      </p:sp>
    </p:spTree>
    <p:extLst>
      <p:ext uri="{BB962C8B-B14F-4D97-AF65-F5344CB8AC3E}">
        <p14:creationId xmlns:p14="http://schemas.microsoft.com/office/powerpoint/2010/main" val="29300356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1052513"/>
            <a:ext cx="5759450" cy="3865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6021" name="Text Box 5"/>
          <p:cNvSpPr txBox="1">
            <a:spLocks noChangeArrowheads="1"/>
          </p:cNvSpPr>
          <p:nvPr/>
        </p:nvSpPr>
        <p:spPr bwMode="auto">
          <a:xfrm>
            <a:off x="107950" y="5084763"/>
            <a:ext cx="885666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The graph indicates a steady increase in the volume of gas produced as the reaction proceeds. Eventually </a:t>
            </a:r>
            <a:r>
              <a:rPr lang="en-GB" altLang="en-US" sz="2400" dirty="0" smtClean="0">
                <a:latin typeface="Times New Roman" pitchFamily="18" charset="0"/>
              </a:rPr>
              <a:t>__</a:t>
            </a:r>
            <a:r>
              <a:rPr lang="en-GB" altLang="en-US" sz="2400" dirty="0" smtClean="0">
                <a:latin typeface="Times New Roman" pitchFamily="18" charset="0"/>
              </a:rPr>
              <a:t>  _____ </a:t>
            </a:r>
            <a:r>
              <a:rPr lang="en-GB" altLang="en-US" sz="2400" dirty="0">
                <a:latin typeface="Times New Roman" pitchFamily="18" charset="0"/>
              </a:rPr>
              <a:t>gas is produced and the reaction </a:t>
            </a:r>
            <a:r>
              <a:rPr lang="en-GB" altLang="en-US" sz="2400" dirty="0" smtClean="0">
                <a:latin typeface="Times New Roman" pitchFamily="18" charset="0"/>
              </a:rPr>
              <a:t>s_______.</a:t>
            </a:r>
            <a:endParaRPr lang="en-GB" altLang="en-US" sz="2400" dirty="0">
              <a:latin typeface="Times New Roman" pitchFamily="18" charset="0"/>
            </a:endParaRPr>
          </a:p>
        </p:txBody>
      </p:sp>
      <p:sp>
        <p:nvSpPr>
          <p:cNvPr id="86022" name="Text Box 6"/>
          <p:cNvSpPr txBox="1">
            <a:spLocks noChangeArrowheads="1"/>
          </p:cNvSpPr>
          <p:nvPr/>
        </p:nvSpPr>
        <p:spPr bwMode="auto">
          <a:xfrm>
            <a:off x="107950" y="153988"/>
            <a:ext cx="84248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rPr>
              <a:t>When a gas is collected, the graph below is a typical representation of what is obtained:</a:t>
            </a:r>
          </a:p>
        </p:txBody>
      </p:sp>
      <p:sp>
        <p:nvSpPr>
          <p:cNvPr id="86023" name="Line 7"/>
          <p:cNvSpPr>
            <a:spLocks noChangeShapeType="1"/>
          </p:cNvSpPr>
          <p:nvPr/>
        </p:nvSpPr>
        <p:spPr bwMode="auto">
          <a:xfrm flipV="1">
            <a:off x="5883275" y="1455738"/>
            <a:ext cx="0" cy="1944687"/>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6024" name="Text Box 8"/>
          <p:cNvSpPr txBox="1">
            <a:spLocks noChangeArrowheads="1"/>
          </p:cNvSpPr>
          <p:nvPr/>
        </p:nvSpPr>
        <p:spPr bwMode="auto">
          <a:xfrm>
            <a:off x="5713413" y="3355975"/>
            <a:ext cx="340830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b="1" dirty="0">
                <a:latin typeface="Times New Roman" pitchFamily="18" charset="0"/>
              </a:rPr>
              <a:t>Reaction has </a:t>
            </a:r>
            <a:r>
              <a:rPr lang="en-GB" altLang="en-US" sz="2400" b="1" dirty="0" smtClean="0">
                <a:latin typeface="Times New Roman" pitchFamily="18" charset="0"/>
              </a:rPr>
              <a:t>_________</a:t>
            </a:r>
            <a:r>
              <a:rPr lang="en-GB" altLang="en-US" sz="2400" b="1" dirty="0" smtClean="0">
                <a:latin typeface="Times New Roman" pitchFamily="18" charset="0"/>
              </a:rPr>
              <a:t> </a:t>
            </a:r>
            <a:endParaRPr lang="en-GB" altLang="en-US" sz="2400" b="1" dirty="0">
              <a:latin typeface="Times New Roman" pitchFamily="18" charset="0"/>
            </a:endParaRPr>
          </a:p>
          <a:p>
            <a:pPr eaLnBrk="1" hangingPunct="1">
              <a:spcBef>
                <a:spcPct val="0"/>
              </a:spcBef>
              <a:buFontTx/>
              <a:buNone/>
            </a:pPr>
            <a:r>
              <a:rPr lang="en-GB" altLang="en-US" sz="2400" b="1" dirty="0">
                <a:latin typeface="Times New Roman" pitchFamily="18" charset="0"/>
              </a:rPr>
              <a:t>at this point.</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12</a:t>
            </a:fld>
            <a:endParaRPr lang="en-GB"/>
          </a:p>
        </p:txBody>
      </p:sp>
    </p:spTree>
    <p:extLst>
      <p:ext uri="{BB962C8B-B14F-4D97-AF65-F5344CB8AC3E}">
        <p14:creationId xmlns:p14="http://schemas.microsoft.com/office/powerpoint/2010/main" val="26696431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6022"/>
                                        </p:tgtEl>
                                        <p:attrNameLst>
                                          <p:attrName>style.visibility</p:attrName>
                                        </p:attrNameLst>
                                      </p:cBhvr>
                                      <p:to>
                                        <p:strVal val="visible"/>
                                      </p:to>
                                    </p:set>
                                    <p:anim calcmode="lin" valueType="num">
                                      <p:cBhvr additive="base">
                                        <p:cTn id="7" dur="500" fill="hold"/>
                                        <p:tgtEl>
                                          <p:spTgt spid="86022"/>
                                        </p:tgtEl>
                                        <p:attrNameLst>
                                          <p:attrName>ppt_x</p:attrName>
                                        </p:attrNameLst>
                                      </p:cBhvr>
                                      <p:tavLst>
                                        <p:tav tm="0">
                                          <p:val>
                                            <p:strVal val="#ppt_x"/>
                                          </p:val>
                                        </p:tav>
                                        <p:tav tm="100000">
                                          <p:val>
                                            <p:strVal val="#ppt_x"/>
                                          </p:val>
                                        </p:tav>
                                      </p:tavLst>
                                    </p:anim>
                                    <p:anim calcmode="lin" valueType="num">
                                      <p:cBhvr additive="base">
                                        <p:cTn id="8" dur="500" fill="hold"/>
                                        <p:tgtEl>
                                          <p:spTgt spid="8602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86020"/>
                                        </p:tgtEl>
                                        <p:attrNameLst>
                                          <p:attrName>style.visibility</p:attrName>
                                        </p:attrNameLst>
                                      </p:cBhvr>
                                      <p:to>
                                        <p:strVal val="visible"/>
                                      </p:to>
                                    </p:set>
                                    <p:anim calcmode="lin" valueType="num">
                                      <p:cBhvr additive="base">
                                        <p:cTn id="13" dur="500" fill="hold"/>
                                        <p:tgtEl>
                                          <p:spTgt spid="86020"/>
                                        </p:tgtEl>
                                        <p:attrNameLst>
                                          <p:attrName>ppt_x</p:attrName>
                                        </p:attrNameLst>
                                      </p:cBhvr>
                                      <p:tavLst>
                                        <p:tav tm="0">
                                          <p:val>
                                            <p:strVal val="#ppt_x"/>
                                          </p:val>
                                        </p:tav>
                                        <p:tav tm="100000">
                                          <p:val>
                                            <p:strVal val="#ppt_x"/>
                                          </p:val>
                                        </p:tav>
                                      </p:tavLst>
                                    </p:anim>
                                    <p:anim calcmode="lin" valueType="num">
                                      <p:cBhvr additive="base">
                                        <p:cTn id="14" dur="500" fill="hold"/>
                                        <p:tgtEl>
                                          <p:spTgt spid="8602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6023"/>
                                        </p:tgtEl>
                                        <p:attrNameLst>
                                          <p:attrName>style.visibility</p:attrName>
                                        </p:attrNameLst>
                                      </p:cBhvr>
                                      <p:to>
                                        <p:strVal val="visible"/>
                                      </p:to>
                                    </p:set>
                                    <p:anim calcmode="lin" valueType="num">
                                      <p:cBhvr additive="base">
                                        <p:cTn id="19" dur="500" fill="hold"/>
                                        <p:tgtEl>
                                          <p:spTgt spid="86023"/>
                                        </p:tgtEl>
                                        <p:attrNameLst>
                                          <p:attrName>ppt_x</p:attrName>
                                        </p:attrNameLst>
                                      </p:cBhvr>
                                      <p:tavLst>
                                        <p:tav tm="0">
                                          <p:val>
                                            <p:strVal val="#ppt_x"/>
                                          </p:val>
                                        </p:tav>
                                        <p:tav tm="100000">
                                          <p:val>
                                            <p:strVal val="#ppt_x"/>
                                          </p:val>
                                        </p:tav>
                                      </p:tavLst>
                                    </p:anim>
                                    <p:anim calcmode="lin" valueType="num">
                                      <p:cBhvr additive="base">
                                        <p:cTn id="20" dur="500" fill="hold"/>
                                        <p:tgtEl>
                                          <p:spTgt spid="8602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6024"/>
                                        </p:tgtEl>
                                        <p:attrNameLst>
                                          <p:attrName>style.visibility</p:attrName>
                                        </p:attrNameLst>
                                      </p:cBhvr>
                                      <p:to>
                                        <p:strVal val="visible"/>
                                      </p:to>
                                    </p:set>
                                    <p:anim calcmode="lin" valueType="num">
                                      <p:cBhvr additive="base">
                                        <p:cTn id="23" dur="500" fill="hold"/>
                                        <p:tgtEl>
                                          <p:spTgt spid="86024"/>
                                        </p:tgtEl>
                                        <p:attrNameLst>
                                          <p:attrName>ppt_x</p:attrName>
                                        </p:attrNameLst>
                                      </p:cBhvr>
                                      <p:tavLst>
                                        <p:tav tm="0">
                                          <p:val>
                                            <p:strVal val="#ppt_x"/>
                                          </p:val>
                                        </p:tav>
                                        <p:tav tm="100000">
                                          <p:val>
                                            <p:strVal val="#ppt_x"/>
                                          </p:val>
                                        </p:tav>
                                      </p:tavLst>
                                    </p:anim>
                                    <p:anim calcmode="lin" valueType="num">
                                      <p:cBhvr additive="base">
                                        <p:cTn id="24" dur="500" fill="hold"/>
                                        <p:tgtEl>
                                          <p:spTgt spid="86024"/>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6021"/>
                                        </p:tgtEl>
                                        <p:attrNameLst>
                                          <p:attrName>style.visibility</p:attrName>
                                        </p:attrNameLst>
                                      </p:cBhvr>
                                      <p:to>
                                        <p:strVal val="visible"/>
                                      </p:to>
                                    </p:set>
                                    <p:anim calcmode="lin" valueType="num">
                                      <p:cBhvr additive="base">
                                        <p:cTn id="29" dur="500" fill="hold"/>
                                        <p:tgtEl>
                                          <p:spTgt spid="86021"/>
                                        </p:tgtEl>
                                        <p:attrNameLst>
                                          <p:attrName>ppt_x</p:attrName>
                                        </p:attrNameLst>
                                      </p:cBhvr>
                                      <p:tavLst>
                                        <p:tav tm="0">
                                          <p:val>
                                            <p:strVal val="#ppt_x"/>
                                          </p:val>
                                        </p:tav>
                                        <p:tav tm="100000">
                                          <p:val>
                                            <p:strVal val="#ppt_x"/>
                                          </p:val>
                                        </p:tav>
                                      </p:tavLst>
                                    </p:anim>
                                    <p:anim calcmode="lin" valueType="num">
                                      <p:cBhvr additive="base">
                                        <p:cTn id="30" dur="500" fill="hold"/>
                                        <p:tgtEl>
                                          <p:spTgt spid="860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1" grpId="0"/>
      <p:bldP spid="86022" grpId="0"/>
      <p:bldP spid="86023" grpId="0" animBg="1"/>
      <p:bldP spid="860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850" y="260350"/>
            <a:ext cx="2517775" cy="168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2138" y="260350"/>
            <a:ext cx="2517775" cy="168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30938" y="260350"/>
            <a:ext cx="2517775" cy="168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1"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850" y="2460625"/>
            <a:ext cx="2517775" cy="168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2"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2138" y="2460625"/>
            <a:ext cx="2517775" cy="168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3"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30938" y="2460625"/>
            <a:ext cx="2517775" cy="168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4" name="Picture 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850" y="4835525"/>
            <a:ext cx="2517775" cy="168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5"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2138" y="4835525"/>
            <a:ext cx="2517775" cy="168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6" name="Picture 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30938" y="4835525"/>
            <a:ext cx="2517775" cy="168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13</a:t>
            </a:fld>
            <a:endParaRPr lang="en-GB"/>
          </a:p>
        </p:txBody>
      </p:sp>
    </p:spTree>
    <p:extLst>
      <p:ext uri="{BB962C8B-B14F-4D97-AF65-F5344CB8AC3E}">
        <p14:creationId xmlns:p14="http://schemas.microsoft.com/office/powerpoint/2010/main" val="2614396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107504" y="692696"/>
            <a:ext cx="82296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a:latin typeface="Times New Roman" pitchFamily="18" charset="0"/>
              </a:rPr>
              <a:t>The average rate of a reaction can be calculated from measuring the change in variable and the time taken for the change to happen:</a:t>
            </a:r>
          </a:p>
        </p:txBody>
      </p:sp>
      <p:sp>
        <p:nvSpPr>
          <p:cNvPr id="7171" name="Rectangle 3"/>
          <p:cNvSpPr>
            <a:spLocks noChangeArrowheads="1"/>
          </p:cNvSpPr>
          <p:nvPr/>
        </p:nvSpPr>
        <p:spPr bwMode="auto">
          <a:xfrm>
            <a:off x="1935163" y="1916832"/>
            <a:ext cx="5445125" cy="1979613"/>
          </a:xfrm>
          <a:prstGeom prst="rect">
            <a:avLst/>
          </a:prstGeom>
          <a:solidFill>
            <a:srgbClr val="FFFF66"/>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tabLst>
                <a:tab pos="457200" algn="l"/>
              </a:tabLst>
              <a:defRPr sz="3200">
                <a:solidFill>
                  <a:schemeClr val="tx1"/>
                </a:solidFill>
                <a:latin typeface="Arial" pitchFamily="34" charset="0"/>
              </a:defRPr>
            </a:lvl1pPr>
            <a:lvl2pPr marL="742950" indent="-285750" eaLnBrk="0" hangingPunct="0">
              <a:spcBef>
                <a:spcPct val="20000"/>
              </a:spcBef>
              <a:buChar char="–"/>
              <a:tabLst>
                <a:tab pos="457200" algn="l"/>
              </a:tabLst>
              <a:defRPr sz="2800">
                <a:solidFill>
                  <a:schemeClr val="tx1"/>
                </a:solidFill>
                <a:latin typeface="Arial" pitchFamily="34" charset="0"/>
              </a:defRPr>
            </a:lvl2pPr>
            <a:lvl3pPr marL="1143000" indent="-228600" eaLnBrk="0" hangingPunct="0">
              <a:spcBef>
                <a:spcPct val="20000"/>
              </a:spcBef>
              <a:buChar char="•"/>
              <a:tabLst>
                <a:tab pos="457200" algn="l"/>
              </a:tabLst>
              <a:defRPr sz="2400">
                <a:solidFill>
                  <a:schemeClr val="tx1"/>
                </a:solidFill>
                <a:latin typeface="Arial" pitchFamily="34" charset="0"/>
              </a:defRPr>
            </a:lvl3pPr>
            <a:lvl4pPr marL="1600200" indent="-228600" eaLnBrk="0" hangingPunct="0">
              <a:spcBef>
                <a:spcPct val="20000"/>
              </a:spcBef>
              <a:buChar char="–"/>
              <a:tabLst>
                <a:tab pos="457200" algn="l"/>
              </a:tabLst>
              <a:defRPr sz="2000">
                <a:solidFill>
                  <a:schemeClr val="tx1"/>
                </a:solidFill>
                <a:latin typeface="Arial" pitchFamily="34" charset="0"/>
              </a:defRPr>
            </a:lvl4pPr>
            <a:lvl5pPr marL="2057400" indent="-228600" eaLnBrk="0" hangingPunct="0">
              <a:spcBef>
                <a:spcPct val="20000"/>
              </a:spcBef>
              <a:buChar char="»"/>
              <a:tabLst>
                <a:tab pos="457200" algn="l"/>
              </a:tabLst>
              <a:defRPr sz="2000">
                <a:solidFill>
                  <a:schemeClr val="tx1"/>
                </a:solidFill>
                <a:latin typeface="Arial" pitchFamily="34" charset="0"/>
              </a:defRPr>
            </a:lvl5pPr>
            <a:lvl6pPr marL="2514600" indent="-228600" eaLnBrk="0" fontAlgn="base" hangingPunct="0">
              <a:spcBef>
                <a:spcPct val="20000"/>
              </a:spcBef>
              <a:spcAft>
                <a:spcPct val="0"/>
              </a:spcAft>
              <a:buChar char="»"/>
              <a:tabLst>
                <a:tab pos="457200" algn="l"/>
              </a:tabLst>
              <a:defRPr sz="2000">
                <a:solidFill>
                  <a:schemeClr val="tx1"/>
                </a:solidFill>
                <a:latin typeface="Arial" pitchFamily="34" charset="0"/>
              </a:defRPr>
            </a:lvl6pPr>
            <a:lvl7pPr marL="2971800" indent="-228600" eaLnBrk="0" fontAlgn="base" hangingPunct="0">
              <a:spcBef>
                <a:spcPct val="20000"/>
              </a:spcBef>
              <a:spcAft>
                <a:spcPct val="0"/>
              </a:spcAft>
              <a:buChar char="»"/>
              <a:tabLst>
                <a:tab pos="457200" algn="l"/>
              </a:tabLst>
              <a:defRPr sz="2000">
                <a:solidFill>
                  <a:schemeClr val="tx1"/>
                </a:solidFill>
                <a:latin typeface="Arial" pitchFamily="34" charset="0"/>
              </a:defRPr>
            </a:lvl7pPr>
            <a:lvl8pPr marL="3429000" indent="-228600" eaLnBrk="0" fontAlgn="base" hangingPunct="0">
              <a:spcBef>
                <a:spcPct val="20000"/>
              </a:spcBef>
              <a:spcAft>
                <a:spcPct val="0"/>
              </a:spcAft>
              <a:buChar char="»"/>
              <a:tabLst>
                <a:tab pos="457200" algn="l"/>
              </a:tabLst>
              <a:defRPr sz="2000">
                <a:solidFill>
                  <a:schemeClr val="tx1"/>
                </a:solidFill>
                <a:latin typeface="Arial" pitchFamily="34" charset="0"/>
              </a:defRPr>
            </a:lvl8pPr>
            <a:lvl9pPr marL="3886200" indent="-228600" eaLnBrk="0" fontAlgn="base" hangingPunct="0">
              <a:spcBef>
                <a:spcPct val="20000"/>
              </a:spcBef>
              <a:spcAft>
                <a:spcPct val="0"/>
              </a:spcAft>
              <a:buChar char="»"/>
              <a:tabLst>
                <a:tab pos="457200" algn="l"/>
              </a:tabLst>
              <a:defRPr sz="2000">
                <a:solidFill>
                  <a:schemeClr val="tx1"/>
                </a:solidFill>
                <a:latin typeface="Arial" pitchFamily="34" charset="0"/>
              </a:defRPr>
            </a:lvl9pPr>
          </a:lstStyle>
          <a:p>
            <a:pPr algn="ctr" eaLnBrk="1" hangingPunct="1">
              <a:spcBef>
                <a:spcPct val="0"/>
              </a:spcBef>
              <a:buFontTx/>
              <a:buNone/>
            </a:pPr>
            <a:endParaRPr lang="en-US" altLang="en-US" sz="2600" dirty="0">
              <a:solidFill>
                <a:srgbClr val="FF0000"/>
              </a:solidFill>
            </a:endParaRPr>
          </a:p>
          <a:p>
            <a:pPr algn="ctr" eaLnBrk="1" hangingPunct="1">
              <a:spcBef>
                <a:spcPct val="0"/>
              </a:spcBef>
              <a:buFontTx/>
              <a:buNone/>
            </a:pPr>
            <a:r>
              <a:rPr lang="en-US" altLang="en-US" dirty="0" smtClean="0">
                <a:latin typeface="Times New Roman" pitchFamily="18" charset="0"/>
              </a:rPr>
              <a:t>Rate </a:t>
            </a:r>
            <a:r>
              <a:rPr lang="en-US" altLang="en-US" dirty="0">
                <a:latin typeface="Times New Roman" pitchFamily="18" charset="0"/>
              </a:rPr>
              <a:t>= </a:t>
            </a:r>
            <a:r>
              <a:rPr lang="en-US" altLang="en-US" u="sng" dirty="0">
                <a:latin typeface="Times New Roman" pitchFamily="18" charset="0"/>
              </a:rPr>
              <a:t>Change (in variable)</a:t>
            </a:r>
            <a:r>
              <a:rPr lang="en-US" altLang="en-US" dirty="0">
                <a:latin typeface="Times New Roman" pitchFamily="18" charset="0"/>
              </a:rPr>
              <a:t>     	         Time taken for change</a:t>
            </a:r>
          </a:p>
          <a:p>
            <a:pPr algn="ctr" eaLnBrk="1" hangingPunct="1">
              <a:spcBef>
                <a:spcPct val="0"/>
              </a:spcBef>
              <a:buFontTx/>
              <a:buNone/>
            </a:pPr>
            <a:endParaRPr lang="en-GB" altLang="en-US" dirty="0">
              <a:latin typeface="Times New Roman" pitchFamily="18" charset="0"/>
            </a:endParaRPr>
          </a:p>
        </p:txBody>
      </p:sp>
      <p:sp>
        <p:nvSpPr>
          <p:cNvPr id="7172" name="Rectangle 4"/>
          <p:cNvSpPr>
            <a:spLocks noChangeArrowheads="1"/>
          </p:cNvSpPr>
          <p:nvPr/>
        </p:nvSpPr>
        <p:spPr bwMode="auto">
          <a:xfrm>
            <a:off x="107504" y="114872"/>
            <a:ext cx="3547766"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u="sng" dirty="0" smtClean="0">
                <a:latin typeface="Times New Roman" pitchFamily="18" charset="0"/>
              </a:rPr>
              <a:t>(ii) Rate </a:t>
            </a:r>
            <a:r>
              <a:rPr lang="en-US" altLang="en-US" u="sng" dirty="0">
                <a:latin typeface="Times New Roman" pitchFamily="18" charset="0"/>
              </a:rPr>
              <a:t>of Reaction</a:t>
            </a:r>
            <a:endParaRPr lang="en-US" altLang="en-US" dirty="0">
              <a:latin typeface="Times New Roman" pitchFamily="18" charset="0"/>
            </a:endParaRPr>
          </a:p>
        </p:txBody>
      </p:sp>
      <p:sp>
        <p:nvSpPr>
          <p:cNvPr id="7175" name="Rectangle 7"/>
          <p:cNvSpPr>
            <a:spLocks noChangeArrowheads="1"/>
          </p:cNvSpPr>
          <p:nvPr/>
        </p:nvSpPr>
        <p:spPr bwMode="auto">
          <a:xfrm>
            <a:off x="179512" y="4293096"/>
            <a:ext cx="71628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25000"/>
              </a:spcBef>
              <a:buFontTx/>
              <a:buNone/>
            </a:pPr>
            <a:r>
              <a:rPr lang="en-US" altLang="en-US" sz="2400" dirty="0">
                <a:latin typeface="Times New Roman" pitchFamily="18" charset="0"/>
              </a:rPr>
              <a:t>The unit of rate depends on the variable used, </a:t>
            </a:r>
            <a:r>
              <a:rPr lang="en-US" altLang="en-US" sz="2400" dirty="0" err="1">
                <a:latin typeface="Times New Roman" pitchFamily="18" charset="0"/>
              </a:rPr>
              <a:t>eg</a:t>
            </a:r>
            <a:r>
              <a:rPr lang="en-US" altLang="en-US" sz="2400" dirty="0">
                <a:latin typeface="Times New Roman" pitchFamily="18" charset="0"/>
              </a:rPr>
              <a:t>:</a:t>
            </a:r>
          </a:p>
          <a:p>
            <a:pPr eaLnBrk="1" hangingPunct="1">
              <a:spcBef>
                <a:spcPct val="25000"/>
              </a:spcBef>
            </a:pPr>
            <a:r>
              <a:rPr lang="en-US" altLang="en-US" sz="2400" dirty="0">
                <a:latin typeface="Times New Roman" pitchFamily="18" charset="0"/>
              </a:rPr>
              <a:t> rate of change of </a:t>
            </a:r>
            <a:r>
              <a:rPr lang="en-US" altLang="en-US" sz="2400" dirty="0" smtClean="0">
                <a:latin typeface="Times New Roman" pitchFamily="18" charset="0"/>
              </a:rPr>
              <a:t>c___________ </a:t>
            </a:r>
            <a:r>
              <a:rPr lang="en-US" altLang="en-US" sz="2400" dirty="0">
                <a:latin typeface="Times New Roman" pitchFamily="18" charset="0"/>
              </a:rPr>
              <a:t>(</a:t>
            </a:r>
            <a:r>
              <a:rPr lang="en-US" altLang="en-US" sz="2400" dirty="0" err="1">
                <a:latin typeface="Times New Roman" pitchFamily="18" charset="0"/>
              </a:rPr>
              <a:t>mol</a:t>
            </a:r>
            <a:r>
              <a:rPr lang="en-US" altLang="en-US" sz="2400" dirty="0">
                <a:latin typeface="Times New Roman" pitchFamily="18" charset="0"/>
              </a:rPr>
              <a:t> l</a:t>
            </a:r>
            <a:r>
              <a:rPr lang="en-US" altLang="en-US" sz="2400" baseline="30000" dirty="0">
                <a:latin typeface="Times New Roman" pitchFamily="18" charset="0"/>
              </a:rPr>
              <a:t>-1</a:t>
            </a:r>
            <a:r>
              <a:rPr lang="en-US" altLang="en-US" sz="2400" dirty="0">
                <a:latin typeface="Times New Roman" pitchFamily="18" charset="0"/>
              </a:rPr>
              <a:t> s</a:t>
            </a:r>
            <a:r>
              <a:rPr lang="en-US" altLang="en-US" sz="2400" baseline="30000" dirty="0">
                <a:latin typeface="Times New Roman" pitchFamily="18" charset="0"/>
              </a:rPr>
              <a:t>-1</a:t>
            </a:r>
            <a:r>
              <a:rPr lang="en-US" altLang="en-US" sz="2400" dirty="0">
                <a:latin typeface="Times New Roman" pitchFamily="18" charset="0"/>
              </a:rPr>
              <a:t>), </a:t>
            </a:r>
          </a:p>
          <a:p>
            <a:pPr eaLnBrk="1" hangingPunct="1">
              <a:spcBef>
                <a:spcPct val="25000"/>
              </a:spcBef>
            </a:pPr>
            <a:r>
              <a:rPr lang="en-US" altLang="en-US" sz="2400" dirty="0">
                <a:latin typeface="Times New Roman" pitchFamily="18" charset="0"/>
              </a:rPr>
              <a:t> </a:t>
            </a:r>
            <a:r>
              <a:rPr lang="en-US" altLang="en-US" sz="2400" dirty="0" smtClean="0">
                <a:latin typeface="Times New Roman" pitchFamily="18" charset="0"/>
              </a:rPr>
              <a:t>rate of change of </a:t>
            </a:r>
            <a:r>
              <a:rPr lang="en-US" altLang="en-US" sz="2400" dirty="0" smtClean="0">
                <a:latin typeface="Times New Roman" pitchFamily="18" charset="0"/>
              </a:rPr>
              <a:t>m____ </a:t>
            </a:r>
            <a:r>
              <a:rPr lang="en-US" altLang="en-US" sz="2400" dirty="0">
                <a:latin typeface="Times New Roman" pitchFamily="18" charset="0"/>
              </a:rPr>
              <a:t>(gs</a:t>
            </a:r>
            <a:r>
              <a:rPr lang="en-US" altLang="en-US" sz="2400" baseline="30000" dirty="0">
                <a:latin typeface="Times New Roman" pitchFamily="18" charset="0"/>
              </a:rPr>
              <a:t>-1</a:t>
            </a:r>
            <a:r>
              <a:rPr lang="en-US" altLang="en-US" sz="2400" dirty="0">
                <a:latin typeface="Times New Roman" pitchFamily="18" charset="0"/>
              </a:rPr>
              <a:t>) </a:t>
            </a:r>
          </a:p>
          <a:p>
            <a:pPr eaLnBrk="1" hangingPunct="1">
              <a:spcBef>
                <a:spcPct val="25000"/>
              </a:spcBef>
            </a:pPr>
            <a:r>
              <a:rPr lang="en-US" altLang="en-US" sz="2400" dirty="0">
                <a:latin typeface="Times New Roman" pitchFamily="18" charset="0"/>
              </a:rPr>
              <a:t> </a:t>
            </a:r>
            <a:r>
              <a:rPr lang="en-US" altLang="en-US" sz="2400" dirty="0" smtClean="0">
                <a:latin typeface="Times New Roman" pitchFamily="18" charset="0"/>
              </a:rPr>
              <a:t>rate of change of </a:t>
            </a:r>
            <a:r>
              <a:rPr lang="en-US" altLang="en-US" sz="2400" dirty="0" smtClean="0">
                <a:latin typeface="Times New Roman" pitchFamily="18" charset="0"/>
              </a:rPr>
              <a:t>v_______ </a:t>
            </a:r>
            <a:r>
              <a:rPr lang="en-US" altLang="en-US" sz="2400" dirty="0">
                <a:latin typeface="Times New Roman" pitchFamily="18" charset="0"/>
              </a:rPr>
              <a:t>(cm</a:t>
            </a:r>
            <a:r>
              <a:rPr lang="en-US" altLang="en-US" sz="2400" baseline="30000" dirty="0">
                <a:latin typeface="Times New Roman" pitchFamily="18" charset="0"/>
              </a:rPr>
              <a:t>3</a:t>
            </a:r>
            <a:r>
              <a:rPr lang="en-US" altLang="en-US" sz="2400" dirty="0">
                <a:latin typeface="Times New Roman" pitchFamily="18" charset="0"/>
              </a:rPr>
              <a:t> s</a:t>
            </a:r>
            <a:r>
              <a:rPr lang="en-US" altLang="en-US" sz="2400" baseline="30000" dirty="0">
                <a:latin typeface="Times New Roman" pitchFamily="18" charset="0"/>
              </a:rPr>
              <a:t>-1</a:t>
            </a:r>
            <a:r>
              <a:rPr lang="en-US" altLang="en-US" sz="2400" dirty="0">
                <a:latin typeface="Times New Roman" pitchFamily="18" charset="0"/>
              </a:rPr>
              <a:t>)</a:t>
            </a:r>
            <a:endParaRPr lang="en-GB" altLang="en-US" sz="2400" dirty="0">
              <a:latin typeface="Times New Roman" pitchFamily="18" charset="0"/>
            </a:endParaRPr>
          </a:p>
        </p:txBody>
      </p:sp>
      <p:sp>
        <p:nvSpPr>
          <p:cNvPr id="6" name="TextBox 5"/>
          <p:cNvSpPr txBox="1"/>
          <p:nvPr/>
        </p:nvSpPr>
        <p:spPr>
          <a:xfrm>
            <a:off x="7552625" y="6342404"/>
            <a:ext cx="1441420" cy="400110"/>
          </a:xfrm>
          <a:prstGeom prst="rect">
            <a:avLst/>
          </a:prstGeom>
          <a:noFill/>
        </p:spPr>
        <p:txBody>
          <a:bodyPr wrap="none" rtlCol="0">
            <a:spAutoFit/>
          </a:bodyPr>
          <a:lstStyle/>
          <a:p>
            <a:r>
              <a:rPr lang="en-GB" sz="2000" dirty="0" smtClean="0">
                <a:solidFill>
                  <a:srgbClr val="FF0000"/>
                </a:solidFill>
                <a:latin typeface="Times New Roman" panose="02020603050405020304" pitchFamily="18" charset="0"/>
                <a:cs typeface="Times New Roman" panose="02020603050405020304" pitchFamily="18" charset="0"/>
              </a:rPr>
              <a:t>(Kit list 1.1)</a:t>
            </a:r>
            <a:endParaRPr lang="en-GB" sz="2000" dirty="0">
              <a:solidFill>
                <a:srgbClr val="FF0000"/>
              </a:solidFill>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14</a:t>
            </a:fld>
            <a:endParaRPr lang="en-GB"/>
          </a:p>
        </p:txBody>
      </p:sp>
    </p:spTree>
    <p:extLst>
      <p:ext uri="{BB962C8B-B14F-4D97-AF65-F5344CB8AC3E}">
        <p14:creationId xmlns:p14="http://schemas.microsoft.com/office/powerpoint/2010/main" val="17760334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additive="base">
                                        <p:cTn id="7" dur="500" fill="hold"/>
                                        <p:tgtEl>
                                          <p:spTgt spid="7170"/>
                                        </p:tgtEl>
                                        <p:attrNameLst>
                                          <p:attrName>ppt_x</p:attrName>
                                        </p:attrNameLst>
                                      </p:cBhvr>
                                      <p:tavLst>
                                        <p:tav tm="0">
                                          <p:val>
                                            <p:strVal val="0-#ppt_w/2"/>
                                          </p:val>
                                        </p:tav>
                                        <p:tav tm="100000">
                                          <p:val>
                                            <p:strVal val="#ppt_x"/>
                                          </p:val>
                                        </p:tav>
                                      </p:tavLst>
                                    </p:anim>
                                    <p:anim calcmode="lin" valueType="num">
                                      <p:cBhvr additive="base">
                                        <p:cTn id="8" dur="500" fill="hold"/>
                                        <p:tgtEl>
                                          <p:spTgt spid="717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171"/>
                                        </p:tgtEl>
                                        <p:attrNameLst>
                                          <p:attrName>style.visibility</p:attrName>
                                        </p:attrNameLst>
                                      </p:cBhvr>
                                      <p:to>
                                        <p:strVal val="visible"/>
                                      </p:to>
                                    </p:set>
                                    <p:anim calcmode="lin" valueType="num">
                                      <p:cBhvr additive="base">
                                        <p:cTn id="13" dur="500" fill="hold"/>
                                        <p:tgtEl>
                                          <p:spTgt spid="7171"/>
                                        </p:tgtEl>
                                        <p:attrNameLst>
                                          <p:attrName>ppt_x</p:attrName>
                                        </p:attrNameLst>
                                      </p:cBhvr>
                                      <p:tavLst>
                                        <p:tav tm="0">
                                          <p:val>
                                            <p:strVal val="0-#ppt_w/2"/>
                                          </p:val>
                                        </p:tav>
                                        <p:tav tm="100000">
                                          <p:val>
                                            <p:strVal val="#ppt_x"/>
                                          </p:val>
                                        </p:tav>
                                      </p:tavLst>
                                    </p:anim>
                                    <p:anim calcmode="lin" valueType="num">
                                      <p:cBhvr additive="base">
                                        <p:cTn id="14" dur="500" fill="hold"/>
                                        <p:tgtEl>
                                          <p:spTgt spid="717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175"/>
                                        </p:tgtEl>
                                        <p:attrNameLst>
                                          <p:attrName>style.visibility</p:attrName>
                                        </p:attrNameLst>
                                      </p:cBhvr>
                                      <p:to>
                                        <p:strVal val="visible"/>
                                      </p:to>
                                    </p:set>
                                    <p:anim calcmode="lin" valueType="num">
                                      <p:cBhvr additive="base">
                                        <p:cTn id="19" dur="500" fill="hold"/>
                                        <p:tgtEl>
                                          <p:spTgt spid="7175"/>
                                        </p:tgtEl>
                                        <p:attrNameLst>
                                          <p:attrName>ppt_x</p:attrName>
                                        </p:attrNameLst>
                                      </p:cBhvr>
                                      <p:tavLst>
                                        <p:tav tm="0">
                                          <p:val>
                                            <p:strVal val="0-#ppt_w/2"/>
                                          </p:val>
                                        </p:tav>
                                        <p:tav tm="100000">
                                          <p:val>
                                            <p:strVal val="#ppt_x"/>
                                          </p:val>
                                        </p:tav>
                                      </p:tavLst>
                                    </p:anim>
                                    <p:anim calcmode="lin" valueType="num">
                                      <p:cBhvr additive="base">
                                        <p:cTn id="20" dur="500" fill="hold"/>
                                        <p:tgtEl>
                                          <p:spTgt spid="71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animBg="1"/>
      <p:bldP spid="717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152400" y="152400"/>
            <a:ext cx="41148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a:latin typeface="Times New Roman" pitchFamily="18" charset="0"/>
              </a:rPr>
              <a:t>Example 1</a:t>
            </a:r>
            <a:endParaRPr lang="en-GB" altLang="en-US" sz="2400">
              <a:latin typeface="Times New Roman" pitchFamily="18" charset="0"/>
            </a:endParaRPr>
          </a:p>
          <a:p>
            <a:pPr eaLnBrk="1" hangingPunct="1">
              <a:spcBef>
                <a:spcPct val="0"/>
              </a:spcBef>
              <a:buFontTx/>
              <a:buNone/>
            </a:pPr>
            <a:r>
              <a:rPr lang="en-GB" altLang="en-US" sz="2400">
                <a:latin typeface="Times New Roman" pitchFamily="18" charset="0"/>
              </a:rPr>
              <a:t>Use the graph to calculate the rate of reaction for the first 10 seconds.</a:t>
            </a:r>
          </a:p>
        </p:txBody>
      </p:sp>
      <p:graphicFrame>
        <p:nvGraphicFramePr>
          <p:cNvPr id="10243" name="Object 3"/>
          <p:cNvGraphicFramePr>
            <a:graphicFrameLocks noChangeAspect="1"/>
          </p:cNvGraphicFramePr>
          <p:nvPr/>
        </p:nvGraphicFramePr>
        <p:xfrm>
          <a:off x="3962400" y="0"/>
          <a:ext cx="5181600" cy="3482975"/>
        </p:xfrm>
        <a:graphic>
          <a:graphicData uri="http://schemas.openxmlformats.org/presentationml/2006/ole">
            <mc:AlternateContent xmlns:mc="http://schemas.openxmlformats.org/markup-compatibility/2006">
              <mc:Choice xmlns:v="urn:schemas-microsoft-com:vml" Requires="v">
                <p:oleObj spid="_x0000_s1180" name="Bitmap Image" r:id="rId3" imgW="8554644" imgH="5742857" progId="Paint.Picture">
                  <p:embed/>
                </p:oleObj>
              </mc:Choice>
              <mc:Fallback>
                <p:oleObj name="Bitmap Image" r:id="rId3" imgW="8554644" imgH="5742857"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0"/>
                        <a:ext cx="5181600"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4" name="Rectangle 4"/>
          <p:cNvSpPr>
            <a:spLocks noChangeArrowheads="1"/>
          </p:cNvSpPr>
          <p:nvPr/>
        </p:nvSpPr>
        <p:spPr bwMode="auto">
          <a:xfrm>
            <a:off x="152400" y="2286000"/>
            <a:ext cx="3962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i="1">
                <a:latin typeface="Times New Roman" pitchFamily="18" charset="0"/>
              </a:rPr>
              <a:t>Use a ruler to mark on the graph</a:t>
            </a:r>
            <a:endParaRPr lang="en-GB" altLang="en-US" sz="2000">
              <a:latin typeface="Times New Roman" pitchFamily="18" charset="0"/>
            </a:endParaRPr>
          </a:p>
        </p:txBody>
      </p:sp>
      <p:sp>
        <p:nvSpPr>
          <p:cNvPr id="10245" name="Line 5"/>
          <p:cNvSpPr>
            <a:spLocks noChangeShapeType="1"/>
          </p:cNvSpPr>
          <p:nvPr/>
        </p:nvSpPr>
        <p:spPr bwMode="auto">
          <a:xfrm flipV="1">
            <a:off x="5105400" y="1295400"/>
            <a:ext cx="0" cy="22098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6" name="Line 6"/>
          <p:cNvSpPr>
            <a:spLocks noChangeShapeType="1"/>
          </p:cNvSpPr>
          <p:nvPr/>
        </p:nvSpPr>
        <p:spPr bwMode="auto">
          <a:xfrm flipV="1">
            <a:off x="3962400" y="1295400"/>
            <a:ext cx="11430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7" name="Rectangle 7"/>
          <p:cNvSpPr>
            <a:spLocks noChangeArrowheads="1"/>
          </p:cNvSpPr>
          <p:nvPr/>
        </p:nvSpPr>
        <p:spPr bwMode="auto">
          <a:xfrm>
            <a:off x="244475" y="3490913"/>
            <a:ext cx="29273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2400"/>
              <a:t>Rate 	= </a:t>
            </a:r>
            <a:r>
              <a:rPr lang="en-GB" altLang="en-US" sz="2400" u="sng"/>
              <a:t>change</a:t>
            </a:r>
            <a:endParaRPr lang="en-GB" altLang="en-US" sz="2400"/>
          </a:p>
          <a:p>
            <a:pPr algn="ctr" eaLnBrk="1" hangingPunct="1">
              <a:spcBef>
                <a:spcPct val="0"/>
              </a:spcBef>
              <a:buFontTx/>
              <a:buNone/>
            </a:pPr>
            <a:r>
              <a:rPr lang="en-GB" altLang="en-US" sz="2400"/>
              <a:t>	       time   	</a:t>
            </a:r>
          </a:p>
        </p:txBody>
      </p:sp>
      <p:sp>
        <p:nvSpPr>
          <p:cNvPr id="10248" name="Rectangle 8"/>
          <p:cNvSpPr>
            <a:spLocks noChangeArrowheads="1"/>
          </p:cNvSpPr>
          <p:nvPr/>
        </p:nvSpPr>
        <p:spPr bwMode="auto">
          <a:xfrm>
            <a:off x="4800600" y="3733800"/>
            <a:ext cx="264001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2400"/>
              <a:t>change = 0 – 15</a:t>
            </a:r>
          </a:p>
          <a:p>
            <a:pPr algn="ctr" eaLnBrk="1" hangingPunct="1">
              <a:spcBef>
                <a:spcPct val="0"/>
              </a:spcBef>
              <a:buFontTx/>
              <a:buNone/>
            </a:pPr>
            <a:r>
              <a:rPr lang="en-GB" altLang="en-US" sz="2400"/>
              <a:t>	    = 15 cm</a:t>
            </a:r>
            <a:r>
              <a:rPr lang="en-GB" altLang="en-US" sz="2400" baseline="30000"/>
              <a:t>3</a:t>
            </a:r>
          </a:p>
        </p:txBody>
      </p:sp>
      <p:sp>
        <p:nvSpPr>
          <p:cNvPr id="10249" name="Rectangle 9"/>
          <p:cNvSpPr>
            <a:spLocks noChangeArrowheads="1"/>
          </p:cNvSpPr>
          <p:nvPr/>
        </p:nvSpPr>
        <p:spPr bwMode="auto">
          <a:xfrm>
            <a:off x="4114800" y="4572000"/>
            <a:ext cx="3749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2400"/>
              <a:t>	time   = 10 seconds</a:t>
            </a:r>
          </a:p>
        </p:txBody>
      </p:sp>
      <p:sp>
        <p:nvSpPr>
          <p:cNvPr id="10250" name="Rectangle 10"/>
          <p:cNvSpPr>
            <a:spLocks noChangeArrowheads="1"/>
          </p:cNvSpPr>
          <p:nvPr/>
        </p:nvSpPr>
        <p:spPr bwMode="auto">
          <a:xfrm>
            <a:off x="1479414" y="4416237"/>
            <a:ext cx="1308371"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2600" dirty="0"/>
              <a:t>= </a:t>
            </a:r>
            <a:r>
              <a:rPr lang="en-GB" altLang="en-US" sz="2600" u="sng" dirty="0"/>
              <a:t> </a:t>
            </a:r>
            <a:r>
              <a:rPr lang="en-GB" altLang="en-US" sz="2600" u="sng" dirty="0" smtClean="0"/>
              <a:t>   __ </a:t>
            </a:r>
            <a:endParaRPr lang="en-GB" altLang="en-US" sz="2600" u="sng" dirty="0"/>
          </a:p>
          <a:p>
            <a:pPr algn="ctr" eaLnBrk="1" hangingPunct="1">
              <a:spcBef>
                <a:spcPct val="0"/>
              </a:spcBef>
              <a:buFontTx/>
              <a:buNone/>
            </a:pPr>
            <a:r>
              <a:rPr lang="en-GB" altLang="en-US" sz="2600" dirty="0"/>
              <a:t>   </a:t>
            </a:r>
          </a:p>
        </p:txBody>
      </p:sp>
      <p:sp>
        <p:nvSpPr>
          <p:cNvPr id="10251" name="Rectangle 11"/>
          <p:cNvSpPr>
            <a:spLocks noChangeArrowheads="1"/>
          </p:cNvSpPr>
          <p:nvPr/>
        </p:nvSpPr>
        <p:spPr bwMode="auto">
          <a:xfrm>
            <a:off x="1524000" y="5484654"/>
            <a:ext cx="233269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600" u="sng" dirty="0"/>
              <a:t>= </a:t>
            </a:r>
            <a:r>
              <a:rPr lang="en-GB" altLang="en-US" sz="2600" u="sng" dirty="0"/>
              <a:t> </a:t>
            </a:r>
            <a:r>
              <a:rPr lang="en-GB" altLang="en-US" sz="2600" u="sng" dirty="0" smtClean="0"/>
              <a:t> </a:t>
            </a:r>
            <a:r>
              <a:rPr lang="en-GB" altLang="en-US" sz="2600" u="sng" dirty="0" smtClean="0"/>
              <a:t>       cm</a:t>
            </a:r>
            <a:r>
              <a:rPr lang="en-GB" altLang="en-US" sz="2600" u="sng" baseline="30000" dirty="0" smtClean="0"/>
              <a:t>3</a:t>
            </a:r>
            <a:r>
              <a:rPr lang="en-GB" altLang="en-US" sz="2600" u="sng" dirty="0" smtClean="0"/>
              <a:t> </a:t>
            </a:r>
            <a:r>
              <a:rPr lang="en-GB" altLang="en-US" sz="2600" u="sng" dirty="0"/>
              <a:t>s</a:t>
            </a:r>
            <a:r>
              <a:rPr lang="en-GB" altLang="en-US" sz="2600" u="sng" baseline="30000" dirty="0"/>
              <a:t>-1</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15</a:t>
            </a:fld>
            <a:endParaRPr lang="en-GB"/>
          </a:p>
        </p:txBody>
      </p:sp>
    </p:spTree>
    <p:extLst>
      <p:ext uri="{BB962C8B-B14F-4D97-AF65-F5344CB8AC3E}">
        <p14:creationId xmlns:p14="http://schemas.microsoft.com/office/powerpoint/2010/main" val="3659599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additive="base">
                                        <p:cTn id="7" dur="500" fill="hold"/>
                                        <p:tgtEl>
                                          <p:spTgt spid="10242"/>
                                        </p:tgtEl>
                                        <p:attrNameLst>
                                          <p:attrName>ppt_x</p:attrName>
                                        </p:attrNameLst>
                                      </p:cBhvr>
                                      <p:tavLst>
                                        <p:tav tm="0">
                                          <p:val>
                                            <p:strVal val="#ppt_x"/>
                                          </p:val>
                                        </p:tav>
                                        <p:tav tm="100000">
                                          <p:val>
                                            <p:strVal val="#ppt_x"/>
                                          </p:val>
                                        </p:tav>
                                      </p:tavLst>
                                    </p:anim>
                                    <p:anim calcmode="lin" valueType="num">
                                      <p:cBhvr additive="base">
                                        <p:cTn id="8" dur="500" fill="hold"/>
                                        <p:tgtEl>
                                          <p:spTgt spid="1024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0243"/>
                                        </p:tgtEl>
                                        <p:attrNameLst>
                                          <p:attrName>style.visibility</p:attrName>
                                        </p:attrNameLst>
                                      </p:cBhvr>
                                      <p:to>
                                        <p:strVal val="visible"/>
                                      </p:to>
                                    </p:set>
                                    <p:anim calcmode="lin" valueType="num">
                                      <p:cBhvr additive="base">
                                        <p:cTn id="13" dur="500" fill="hold"/>
                                        <p:tgtEl>
                                          <p:spTgt spid="10243"/>
                                        </p:tgtEl>
                                        <p:attrNameLst>
                                          <p:attrName>ppt_x</p:attrName>
                                        </p:attrNameLst>
                                      </p:cBhvr>
                                      <p:tavLst>
                                        <p:tav tm="0">
                                          <p:val>
                                            <p:strVal val="#ppt_x"/>
                                          </p:val>
                                        </p:tav>
                                        <p:tav tm="100000">
                                          <p:val>
                                            <p:strVal val="#ppt_x"/>
                                          </p:val>
                                        </p:tav>
                                      </p:tavLst>
                                    </p:anim>
                                    <p:anim calcmode="lin" valueType="num">
                                      <p:cBhvr additive="base">
                                        <p:cTn id="14" dur="500" fill="hold"/>
                                        <p:tgtEl>
                                          <p:spTgt spid="1024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244"/>
                                        </p:tgtEl>
                                        <p:attrNameLst>
                                          <p:attrName>style.visibility</p:attrName>
                                        </p:attrNameLst>
                                      </p:cBhvr>
                                      <p:to>
                                        <p:strVal val="visible"/>
                                      </p:to>
                                    </p:set>
                                    <p:anim calcmode="lin" valueType="num">
                                      <p:cBhvr additive="base">
                                        <p:cTn id="19" dur="500" fill="hold"/>
                                        <p:tgtEl>
                                          <p:spTgt spid="10244"/>
                                        </p:tgtEl>
                                        <p:attrNameLst>
                                          <p:attrName>ppt_x</p:attrName>
                                        </p:attrNameLst>
                                      </p:cBhvr>
                                      <p:tavLst>
                                        <p:tav tm="0">
                                          <p:val>
                                            <p:strVal val="#ppt_x"/>
                                          </p:val>
                                        </p:tav>
                                        <p:tav tm="100000">
                                          <p:val>
                                            <p:strVal val="#ppt_x"/>
                                          </p:val>
                                        </p:tav>
                                      </p:tavLst>
                                    </p:anim>
                                    <p:anim calcmode="lin" valueType="num">
                                      <p:cBhvr additive="base">
                                        <p:cTn id="20" dur="500" fill="hold"/>
                                        <p:tgtEl>
                                          <p:spTgt spid="10244"/>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245"/>
                                        </p:tgtEl>
                                        <p:attrNameLst>
                                          <p:attrName>style.visibility</p:attrName>
                                        </p:attrNameLst>
                                      </p:cBhvr>
                                      <p:to>
                                        <p:strVal val="visible"/>
                                      </p:to>
                                    </p:set>
                                    <p:anim calcmode="lin" valueType="num">
                                      <p:cBhvr additive="base">
                                        <p:cTn id="25" dur="500" fill="hold"/>
                                        <p:tgtEl>
                                          <p:spTgt spid="10245"/>
                                        </p:tgtEl>
                                        <p:attrNameLst>
                                          <p:attrName>ppt_x</p:attrName>
                                        </p:attrNameLst>
                                      </p:cBhvr>
                                      <p:tavLst>
                                        <p:tav tm="0">
                                          <p:val>
                                            <p:strVal val="#ppt_x"/>
                                          </p:val>
                                        </p:tav>
                                        <p:tav tm="100000">
                                          <p:val>
                                            <p:strVal val="#ppt_x"/>
                                          </p:val>
                                        </p:tav>
                                      </p:tavLst>
                                    </p:anim>
                                    <p:anim calcmode="lin" valueType="num">
                                      <p:cBhvr additive="base">
                                        <p:cTn id="26" dur="500" fill="hold"/>
                                        <p:tgtEl>
                                          <p:spTgt spid="10245"/>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246"/>
                                        </p:tgtEl>
                                        <p:attrNameLst>
                                          <p:attrName>style.visibility</p:attrName>
                                        </p:attrNameLst>
                                      </p:cBhvr>
                                      <p:to>
                                        <p:strVal val="visible"/>
                                      </p:to>
                                    </p:set>
                                    <p:anim calcmode="lin" valueType="num">
                                      <p:cBhvr additive="base">
                                        <p:cTn id="31" dur="500" fill="hold"/>
                                        <p:tgtEl>
                                          <p:spTgt spid="10246"/>
                                        </p:tgtEl>
                                        <p:attrNameLst>
                                          <p:attrName>ppt_x</p:attrName>
                                        </p:attrNameLst>
                                      </p:cBhvr>
                                      <p:tavLst>
                                        <p:tav tm="0">
                                          <p:val>
                                            <p:strVal val="0-#ppt_w/2"/>
                                          </p:val>
                                        </p:tav>
                                        <p:tav tm="100000">
                                          <p:val>
                                            <p:strVal val="#ppt_x"/>
                                          </p:val>
                                        </p:tav>
                                      </p:tavLst>
                                    </p:anim>
                                    <p:anim calcmode="lin" valueType="num">
                                      <p:cBhvr additive="base">
                                        <p:cTn id="32" dur="500" fill="hold"/>
                                        <p:tgtEl>
                                          <p:spTgt spid="10246"/>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247"/>
                                        </p:tgtEl>
                                        <p:attrNameLst>
                                          <p:attrName>style.visibility</p:attrName>
                                        </p:attrNameLst>
                                      </p:cBhvr>
                                      <p:to>
                                        <p:strVal val="visible"/>
                                      </p:to>
                                    </p:set>
                                    <p:anim calcmode="lin" valueType="num">
                                      <p:cBhvr additive="base">
                                        <p:cTn id="37" dur="500" fill="hold"/>
                                        <p:tgtEl>
                                          <p:spTgt spid="10247"/>
                                        </p:tgtEl>
                                        <p:attrNameLst>
                                          <p:attrName>ppt_x</p:attrName>
                                        </p:attrNameLst>
                                      </p:cBhvr>
                                      <p:tavLst>
                                        <p:tav tm="0">
                                          <p:val>
                                            <p:strVal val="#ppt_x"/>
                                          </p:val>
                                        </p:tav>
                                        <p:tav tm="100000">
                                          <p:val>
                                            <p:strVal val="#ppt_x"/>
                                          </p:val>
                                        </p:tav>
                                      </p:tavLst>
                                    </p:anim>
                                    <p:anim calcmode="lin" valueType="num">
                                      <p:cBhvr additive="base">
                                        <p:cTn id="38" dur="500" fill="hold"/>
                                        <p:tgtEl>
                                          <p:spTgt spid="10247"/>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248"/>
                                        </p:tgtEl>
                                        <p:attrNameLst>
                                          <p:attrName>style.visibility</p:attrName>
                                        </p:attrNameLst>
                                      </p:cBhvr>
                                      <p:to>
                                        <p:strVal val="visible"/>
                                      </p:to>
                                    </p:set>
                                    <p:anim calcmode="lin" valueType="num">
                                      <p:cBhvr additive="base">
                                        <p:cTn id="43" dur="500" fill="hold"/>
                                        <p:tgtEl>
                                          <p:spTgt spid="10248"/>
                                        </p:tgtEl>
                                        <p:attrNameLst>
                                          <p:attrName>ppt_x</p:attrName>
                                        </p:attrNameLst>
                                      </p:cBhvr>
                                      <p:tavLst>
                                        <p:tav tm="0">
                                          <p:val>
                                            <p:strVal val="#ppt_x"/>
                                          </p:val>
                                        </p:tav>
                                        <p:tav tm="100000">
                                          <p:val>
                                            <p:strVal val="#ppt_x"/>
                                          </p:val>
                                        </p:tav>
                                      </p:tavLst>
                                    </p:anim>
                                    <p:anim calcmode="lin" valueType="num">
                                      <p:cBhvr additive="base">
                                        <p:cTn id="44" dur="500" fill="hold"/>
                                        <p:tgtEl>
                                          <p:spTgt spid="10248"/>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249"/>
                                        </p:tgtEl>
                                        <p:attrNameLst>
                                          <p:attrName>style.visibility</p:attrName>
                                        </p:attrNameLst>
                                      </p:cBhvr>
                                      <p:to>
                                        <p:strVal val="visible"/>
                                      </p:to>
                                    </p:set>
                                    <p:anim calcmode="lin" valueType="num">
                                      <p:cBhvr additive="base">
                                        <p:cTn id="49" dur="500" fill="hold"/>
                                        <p:tgtEl>
                                          <p:spTgt spid="10249"/>
                                        </p:tgtEl>
                                        <p:attrNameLst>
                                          <p:attrName>ppt_x</p:attrName>
                                        </p:attrNameLst>
                                      </p:cBhvr>
                                      <p:tavLst>
                                        <p:tav tm="0">
                                          <p:val>
                                            <p:strVal val="#ppt_x"/>
                                          </p:val>
                                        </p:tav>
                                        <p:tav tm="100000">
                                          <p:val>
                                            <p:strVal val="#ppt_x"/>
                                          </p:val>
                                        </p:tav>
                                      </p:tavLst>
                                    </p:anim>
                                    <p:anim calcmode="lin" valueType="num">
                                      <p:cBhvr additive="base">
                                        <p:cTn id="50" dur="500" fill="hold"/>
                                        <p:tgtEl>
                                          <p:spTgt spid="10249"/>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0250"/>
                                        </p:tgtEl>
                                        <p:attrNameLst>
                                          <p:attrName>style.visibility</p:attrName>
                                        </p:attrNameLst>
                                      </p:cBhvr>
                                      <p:to>
                                        <p:strVal val="visible"/>
                                      </p:to>
                                    </p:set>
                                    <p:anim calcmode="lin" valueType="num">
                                      <p:cBhvr additive="base">
                                        <p:cTn id="55" dur="500" fill="hold"/>
                                        <p:tgtEl>
                                          <p:spTgt spid="10250"/>
                                        </p:tgtEl>
                                        <p:attrNameLst>
                                          <p:attrName>ppt_x</p:attrName>
                                        </p:attrNameLst>
                                      </p:cBhvr>
                                      <p:tavLst>
                                        <p:tav tm="0">
                                          <p:val>
                                            <p:strVal val="#ppt_x"/>
                                          </p:val>
                                        </p:tav>
                                        <p:tav tm="100000">
                                          <p:val>
                                            <p:strVal val="#ppt_x"/>
                                          </p:val>
                                        </p:tav>
                                      </p:tavLst>
                                    </p:anim>
                                    <p:anim calcmode="lin" valueType="num">
                                      <p:cBhvr additive="base">
                                        <p:cTn id="56" dur="500" fill="hold"/>
                                        <p:tgtEl>
                                          <p:spTgt spid="10250"/>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0251"/>
                                        </p:tgtEl>
                                        <p:attrNameLst>
                                          <p:attrName>style.visibility</p:attrName>
                                        </p:attrNameLst>
                                      </p:cBhvr>
                                      <p:to>
                                        <p:strVal val="visible"/>
                                      </p:to>
                                    </p:set>
                                    <p:anim calcmode="lin" valueType="num">
                                      <p:cBhvr additive="base">
                                        <p:cTn id="61" dur="500" fill="hold"/>
                                        <p:tgtEl>
                                          <p:spTgt spid="10251"/>
                                        </p:tgtEl>
                                        <p:attrNameLst>
                                          <p:attrName>ppt_x</p:attrName>
                                        </p:attrNameLst>
                                      </p:cBhvr>
                                      <p:tavLst>
                                        <p:tav tm="0">
                                          <p:val>
                                            <p:strVal val="#ppt_x"/>
                                          </p:val>
                                        </p:tav>
                                        <p:tav tm="100000">
                                          <p:val>
                                            <p:strVal val="#ppt_x"/>
                                          </p:val>
                                        </p:tav>
                                      </p:tavLst>
                                    </p:anim>
                                    <p:anim calcmode="lin" valueType="num">
                                      <p:cBhvr additive="base">
                                        <p:cTn id="62" dur="500" fill="hold"/>
                                        <p:tgtEl>
                                          <p:spTgt spid="102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4" grpId="0"/>
      <p:bldP spid="10245" grpId="0" animBg="1"/>
      <p:bldP spid="10246" grpId="0" animBg="1"/>
      <p:bldP spid="10247" grpId="0"/>
      <p:bldP spid="10248" grpId="0"/>
      <p:bldP spid="10249" grpId="0"/>
      <p:bldP spid="10250" grpId="0"/>
      <p:bldP spid="102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61913" y="152400"/>
            <a:ext cx="4219575"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a:latin typeface="Times New Roman" pitchFamily="18" charset="0"/>
              </a:rPr>
              <a:t>Example 2</a:t>
            </a:r>
            <a:endParaRPr lang="en-GB" altLang="en-US" sz="2400">
              <a:latin typeface="Times New Roman" pitchFamily="18" charset="0"/>
            </a:endParaRPr>
          </a:p>
          <a:p>
            <a:pPr eaLnBrk="1" hangingPunct="1">
              <a:spcBef>
                <a:spcPct val="0"/>
              </a:spcBef>
              <a:buFontTx/>
              <a:buNone/>
            </a:pPr>
            <a:r>
              <a:rPr lang="en-GB" altLang="en-US" sz="2400">
                <a:latin typeface="Times New Roman" pitchFamily="18" charset="0"/>
              </a:rPr>
              <a:t>Use the graph to calculate the average rate of reaction for the first 26 seconds.</a:t>
            </a:r>
          </a:p>
        </p:txBody>
      </p:sp>
      <p:graphicFrame>
        <p:nvGraphicFramePr>
          <p:cNvPr id="11267" name="Object 3"/>
          <p:cNvGraphicFramePr>
            <a:graphicFrameLocks noChangeAspect="1"/>
          </p:cNvGraphicFramePr>
          <p:nvPr/>
        </p:nvGraphicFramePr>
        <p:xfrm>
          <a:off x="3886200" y="36513"/>
          <a:ext cx="5257800" cy="3621087"/>
        </p:xfrm>
        <a:graphic>
          <a:graphicData uri="http://schemas.openxmlformats.org/presentationml/2006/ole">
            <mc:AlternateContent xmlns:mc="http://schemas.openxmlformats.org/markup-compatibility/2006">
              <mc:Choice xmlns:v="urn:schemas-microsoft-com:vml" Requires="v">
                <p:oleObj spid="_x0000_s2204" name="Bitmap Image" r:id="rId3" imgW="8066667" imgH="5466667" progId="Paint.Picture">
                  <p:embed/>
                </p:oleObj>
              </mc:Choice>
              <mc:Fallback>
                <p:oleObj name="Bitmap Image" r:id="rId3" imgW="8066667" imgH="5466667"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t="3847" r="5220"/>
                      <a:stretch>
                        <a:fillRect/>
                      </a:stretch>
                    </p:blipFill>
                    <p:spPr bwMode="auto">
                      <a:xfrm>
                        <a:off x="3886200" y="36513"/>
                        <a:ext cx="5257800" cy="362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8" name="Line 4"/>
          <p:cNvSpPr>
            <a:spLocks noChangeShapeType="1"/>
          </p:cNvSpPr>
          <p:nvPr/>
        </p:nvSpPr>
        <p:spPr bwMode="auto">
          <a:xfrm flipV="1">
            <a:off x="5867400" y="2057400"/>
            <a:ext cx="0" cy="13716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269" name="Line 5"/>
          <p:cNvSpPr>
            <a:spLocks noChangeShapeType="1"/>
          </p:cNvSpPr>
          <p:nvPr/>
        </p:nvSpPr>
        <p:spPr bwMode="auto">
          <a:xfrm flipV="1">
            <a:off x="4419600" y="2057400"/>
            <a:ext cx="14478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270" name="Rectangle 6"/>
          <p:cNvSpPr>
            <a:spLocks noChangeArrowheads="1"/>
          </p:cNvSpPr>
          <p:nvPr/>
        </p:nvSpPr>
        <p:spPr bwMode="auto">
          <a:xfrm>
            <a:off x="244475" y="3490913"/>
            <a:ext cx="29273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2400"/>
              <a:t>Rate 	= </a:t>
            </a:r>
            <a:r>
              <a:rPr lang="en-GB" altLang="en-US" sz="2400" u="sng"/>
              <a:t>change</a:t>
            </a:r>
            <a:endParaRPr lang="en-GB" altLang="en-US" sz="2400"/>
          </a:p>
          <a:p>
            <a:pPr algn="ctr" eaLnBrk="1" hangingPunct="1">
              <a:spcBef>
                <a:spcPct val="0"/>
              </a:spcBef>
              <a:buFontTx/>
              <a:buNone/>
            </a:pPr>
            <a:r>
              <a:rPr lang="en-GB" altLang="en-US" sz="2400"/>
              <a:t>	       time   	</a:t>
            </a:r>
          </a:p>
        </p:txBody>
      </p:sp>
      <p:sp>
        <p:nvSpPr>
          <p:cNvPr id="11271" name="Rectangle 7"/>
          <p:cNvSpPr>
            <a:spLocks noChangeArrowheads="1"/>
          </p:cNvSpPr>
          <p:nvPr/>
        </p:nvSpPr>
        <p:spPr bwMode="auto">
          <a:xfrm>
            <a:off x="4606925" y="3733800"/>
            <a:ext cx="303053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2400"/>
              <a:t>change = 1.0 - 0.4</a:t>
            </a:r>
          </a:p>
          <a:p>
            <a:pPr algn="ctr" eaLnBrk="1" hangingPunct="1">
              <a:spcBef>
                <a:spcPct val="0"/>
              </a:spcBef>
              <a:buFontTx/>
              <a:buNone/>
            </a:pPr>
            <a:r>
              <a:rPr lang="en-GB" altLang="en-US" sz="2400"/>
              <a:t>	    = 0.6 mol l</a:t>
            </a:r>
            <a:r>
              <a:rPr lang="en-GB" altLang="en-US" sz="2400" baseline="30000"/>
              <a:t>-1</a:t>
            </a:r>
          </a:p>
        </p:txBody>
      </p:sp>
      <p:sp>
        <p:nvSpPr>
          <p:cNvPr id="11272" name="Rectangle 8"/>
          <p:cNvSpPr>
            <a:spLocks noChangeArrowheads="1"/>
          </p:cNvSpPr>
          <p:nvPr/>
        </p:nvSpPr>
        <p:spPr bwMode="auto">
          <a:xfrm>
            <a:off x="4850050" y="4663807"/>
            <a:ext cx="254428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2400" dirty="0"/>
              <a:t>time   </a:t>
            </a:r>
            <a:r>
              <a:rPr lang="en-GB" altLang="en-US" sz="2400" dirty="0" smtClean="0"/>
              <a:t>= </a:t>
            </a:r>
            <a:r>
              <a:rPr lang="en-GB" altLang="en-US" sz="2400" dirty="0" smtClean="0"/>
              <a:t>            </a:t>
            </a:r>
            <a:r>
              <a:rPr lang="en-GB" altLang="en-US" sz="2400" dirty="0" smtClean="0"/>
              <a:t> </a:t>
            </a:r>
            <a:r>
              <a:rPr lang="en-GB" altLang="en-US" sz="2400" dirty="0"/>
              <a:t>s</a:t>
            </a:r>
          </a:p>
        </p:txBody>
      </p:sp>
      <p:sp>
        <p:nvSpPr>
          <p:cNvPr id="11273" name="Rectangle 9"/>
          <p:cNvSpPr>
            <a:spLocks noChangeArrowheads="1"/>
          </p:cNvSpPr>
          <p:nvPr/>
        </p:nvSpPr>
        <p:spPr bwMode="auto">
          <a:xfrm>
            <a:off x="1480553" y="4448364"/>
            <a:ext cx="1401346"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2600" dirty="0"/>
              <a:t>= </a:t>
            </a:r>
            <a:r>
              <a:rPr lang="en-GB" altLang="en-US" sz="2600" u="sng" dirty="0" smtClean="0"/>
              <a:t>_____</a:t>
            </a:r>
            <a:endParaRPr lang="en-GB" altLang="en-US" sz="2600" u="sng" dirty="0"/>
          </a:p>
          <a:p>
            <a:pPr algn="ctr" eaLnBrk="1" hangingPunct="1">
              <a:spcBef>
                <a:spcPct val="0"/>
              </a:spcBef>
              <a:buFontTx/>
              <a:buNone/>
            </a:pPr>
            <a:r>
              <a:rPr lang="en-GB" altLang="en-US" sz="2600" dirty="0"/>
              <a:t>   </a:t>
            </a:r>
          </a:p>
        </p:txBody>
      </p:sp>
      <p:sp>
        <p:nvSpPr>
          <p:cNvPr id="11274" name="Rectangle 10"/>
          <p:cNvSpPr>
            <a:spLocks noChangeArrowheads="1"/>
          </p:cNvSpPr>
          <p:nvPr/>
        </p:nvSpPr>
        <p:spPr bwMode="auto">
          <a:xfrm>
            <a:off x="1524000" y="5484654"/>
            <a:ext cx="2945037"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600" u="sng" dirty="0"/>
              <a:t>= </a:t>
            </a:r>
            <a:r>
              <a:rPr lang="en-GB" altLang="en-US" sz="2600" u="sng" dirty="0"/>
              <a:t> </a:t>
            </a:r>
            <a:r>
              <a:rPr lang="en-GB" altLang="en-US" sz="2600" u="sng" dirty="0" smtClean="0"/>
              <a:t>          </a:t>
            </a:r>
            <a:r>
              <a:rPr lang="en-GB" altLang="en-US" sz="2600" u="sng" dirty="0" smtClean="0"/>
              <a:t> </a:t>
            </a:r>
            <a:r>
              <a:rPr lang="en-GB" altLang="en-US" sz="2600" u="sng" dirty="0" err="1"/>
              <a:t>mol</a:t>
            </a:r>
            <a:r>
              <a:rPr lang="en-GB" altLang="en-US" sz="2600" u="sng" dirty="0"/>
              <a:t> l</a:t>
            </a:r>
            <a:r>
              <a:rPr lang="en-GB" altLang="en-US" sz="2600" u="sng" baseline="30000" dirty="0"/>
              <a:t>-1</a:t>
            </a:r>
            <a:r>
              <a:rPr lang="en-GB" altLang="en-US" sz="2600" u="sng" dirty="0"/>
              <a:t> s</a:t>
            </a:r>
            <a:r>
              <a:rPr lang="en-GB" altLang="en-US" sz="2600" u="sng" baseline="30000" dirty="0"/>
              <a:t>-1</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16</a:t>
            </a:fld>
            <a:endParaRPr lang="en-GB"/>
          </a:p>
        </p:txBody>
      </p:sp>
    </p:spTree>
    <p:extLst>
      <p:ext uri="{BB962C8B-B14F-4D97-AF65-F5344CB8AC3E}">
        <p14:creationId xmlns:p14="http://schemas.microsoft.com/office/powerpoint/2010/main" val="9722780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ppt_x"/>
                                          </p:val>
                                        </p:tav>
                                        <p:tav tm="100000">
                                          <p:val>
                                            <p:strVal val="#ppt_x"/>
                                          </p:val>
                                        </p:tav>
                                      </p:tavLst>
                                    </p:anim>
                                    <p:anim calcmode="lin" valueType="num">
                                      <p:cBhvr additive="base">
                                        <p:cTn id="8"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1267"/>
                                        </p:tgtEl>
                                        <p:attrNameLst>
                                          <p:attrName>style.visibility</p:attrName>
                                        </p:attrNameLst>
                                      </p:cBhvr>
                                      <p:to>
                                        <p:strVal val="visible"/>
                                      </p:to>
                                    </p:set>
                                    <p:anim calcmode="lin" valueType="num">
                                      <p:cBhvr additive="base">
                                        <p:cTn id="13" dur="500" fill="hold"/>
                                        <p:tgtEl>
                                          <p:spTgt spid="11267"/>
                                        </p:tgtEl>
                                        <p:attrNameLst>
                                          <p:attrName>ppt_x</p:attrName>
                                        </p:attrNameLst>
                                      </p:cBhvr>
                                      <p:tavLst>
                                        <p:tav tm="0">
                                          <p:val>
                                            <p:strVal val="#ppt_x"/>
                                          </p:val>
                                        </p:tav>
                                        <p:tav tm="100000">
                                          <p:val>
                                            <p:strVal val="#ppt_x"/>
                                          </p:val>
                                        </p:tav>
                                      </p:tavLst>
                                    </p:anim>
                                    <p:anim calcmode="lin" valueType="num">
                                      <p:cBhvr additive="base">
                                        <p:cTn id="14" dur="500" fill="hold"/>
                                        <p:tgtEl>
                                          <p:spTgt spid="1126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268"/>
                                        </p:tgtEl>
                                        <p:attrNameLst>
                                          <p:attrName>style.visibility</p:attrName>
                                        </p:attrNameLst>
                                      </p:cBhvr>
                                      <p:to>
                                        <p:strVal val="visible"/>
                                      </p:to>
                                    </p:set>
                                    <p:anim calcmode="lin" valueType="num">
                                      <p:cBhvr additive="base">
                                        <p:cTn id="19" dur="500" fill="hold"/>
                                        <p:tgtEl>
                                          <p:spTgt spid="11268"/>
                                        </p:tgtEl>
                                        <p:attrNameLst>
                                          <p:attrName>ppt_x</p:attrName>
                                        </p:attrNameLst>
                                      </p:cBhvr>
                                      <p:tavLst>
                                        <p:tav tm="0">
                                          <p:val>
                                            <p:strVal val="#ppt_x"/>
                                          </p:val>
                                        </p:tav>
                                        <p:tav tm="100000">
                                          <p:val>
                                            <p:strVal val="#ppt_x"/>
                                          </p:val>
                                        </p:tav>
                                      </p:tavLst>
                                    </p:anim>
                                    <p:anim calcmode="lin" valueType="num">
                                      <p:cBhvr additive="base">
                                        <p:cTn id="20" dur="500" fill="hold"/>
                                        <p:tgtEl>
                                          <p:spTgt spid="11268"/>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269"/>
                                        </p:tgtEl>
                                        <p:attrNameLst>
                                          <p:attrName>style.visibility</p:attrName>
                                        </p:attrNameLst>
                                      </p:cBhvr>
                                      <p:to>
                                        <p:strVal val="visible"/>
                                      </p:to>
                                    </p:set>
                                    <p:anim calcmode="lin" valueType="num">
                                      <p:cBhvr additive="base">
                                        <p:cTn id="25" dur="500" fill="hold"/>
                                        <p:tgtEl>
                                          <p:spTgt spid="11269"/>
                                        </p:tgtEl>
                                        <p:attrNameLst>
                                          <p:attrName>ppt_x</p:attrName>
                                        </p:attrNameLst>
                                      </p:cBhvr>
                                      <p:tavLst>
                                        <p:tav tm="0">
                                          <p:val>
                                            <p:strVal val="0-#ppt_w/2"/>
                                          </p:val>
                                        </p:tav>
                                        <p:tav tm="100000">
                                          <p:val>
                                            <p:strVal val="#ppt_x"/>
                                          </p:val>
                                        </p:tav>
                                      </p:tavLst>
                                    </p:anim>
                                    <p:anim calcmode="lin" valueType="num">
                                      <p:cBhvr additive="base">
                                        <p:cTn id="26" dur="500" fill="hold"/>
                                        <p:tgtEl>
                                          <p:spTgt spid="11269"/>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270"/>
                                        </p:tgtEl>
                                        <p:attrNameLst>
                                          <p:attrName>style.visibility</p:attrName>
                                        </p:attrNameLst>
                                      </p:cBhvr>
                                      <p:to>
                                        <p:strVal val="visible"/>
                                      </p:to>
                                    </p:set>
                                    <p:anim calcmode="lin" valueType="num">
                                      <p:cBhvr additive="base">
                                        <p:cTn id="31" dur="500" fill="hold"/>
                                        <p:tgtEl>
                                          <p:spTgt spid="11270"/>
                                        </p:tgtEl>
                                        <p:attrNameLst>
                                          <p:attrName>ppt_x</p:attrName>
                                        </p:attrNameLst>
                                      </p:cBhvr>
                                      <p:tavLst>
                                        <p:tav tm="0">
                                          <p:val>
                                            <p:strVal val="#ppt_x"/>
                                          </p:val>
                                        </p:tav>
                                        <p:tav tm="100000">
                                          <p:val>
                                            <p:strVal val="#ppt_x"/>
                                          </p:val>
                                        </p:tav>
                                      </p:tavLst>
                                    </p:anim>
                                    <p:anim calcmode="lin" valueType="num">
                                      <p:cBhvr additive="base">
                                        <p:cTn id="32" dur="500" fill="hold"/>
                                        <p:tgtEl>
                                          <p:spTgt spid="11270"/>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271"/>
                                        </p:tgtEl>
                                        <p:attrNameLst>
                                          <p:attrName>style.visibility</p:attrName>
                                        </p:attrNameLst>
                                      </p:cBhvr>
                                      <p:to>
                                        <p:strVal val="visible"/>
                                      </p:to>
                                    </p:set>
                                    <p:anim calcmode="lin" valueType="num">
                                      <p:cBhvr additive="base">
                                        <p:cTn id="37" dur="500" fill="hold"/>
                                        <p:tgtEl>
                                          <p:spTgt spid="11271"/>
                                        </p:tgtEl>
                                        <p:attrNameLst>
                                          <p:attrName>ppt_x</p:attrName>
                                        </p:attrNameLst>
                                      </p:cBhvr>
                                      <p:tavLst>
                                        <p:tav tm="0">
                                          <p:val>
                                            <p:strVal val="#ppt_x"/>
                                          </p:val>
                                        </p:tav>
                                        <p:tav tm="100000">
                                          <p:val>
                                            <p:strVal val="#ppt_x"/>
                                          </p:val>
                                        </p:tav>
                                      </p:tavLst>
                                    </p:anim>
                                    <p:anim calcmode="lin" valueType="num">
                                      <p:cBhvr additive="base">
                                        <p:cTn id="38" dur="500" fill="hold"/>
                                        <p:tgtEl>
                                          <p:spTgt spid="11271"/>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272"/>
                                        </p:tgtEl>
                                        <p:attrNameLst>
                                          <p:attrName>style.visibility</p:attrName>
                                        </p:attrNameLst>
                                      </p:cBhvr>
                                      <p:to>
                                        <p:strVal val="visible"/>
                                      </p:to>
                                    </p:set>
                                    <p:anim calcmode="lin" valueType="num">
                                      <p:cBhvr additive="base">
                                        <p:cTn id="43" dur="500" fill="hold"/>
                                        <p:tgtEl>
                                          <p:spTgt spid="11272"/>
                                        </p:tgtEl>
                                        <p:attrNameLst>
                                          <p:attrName>ppt_x</p:attrName>
                                        </p:attrNameLst>
                                      </p:cBhvr>
                                      <p:tavLst>
                                        <p:tav tm="0">
                                          <p:val>
                                            <p:strVal val="#ppt_x"/>
                                          </p:val>
                                        </p:tav>
                                        <p:tav tm="100000">
                                          <p:val>
                                            <p:strVal val="#ppt_x"/>
                                          </p:val>
                                        </p:tav>
                                      </p:tavLst>
                                    </p:anim>
                                    <p:anim calcmode="lin" valueType="num">
                                      <p:cBhvr additive="base">
                                        <p:cTn id="44" dur="500" fill="hold"/>
                                        <p:tgtEl>
                                          <p:spTgt spid="11272"/>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273"/>
                                        </p:tgtEl>
                                        <p:attrNameLst>
                                          <p:attrName>style.visibility</p:attrName>
                                        </p:attrNameLst>
                                      </p:cBhvr>
                                      <p:to>
                                        <p:strVal val="visible"/>
                                      </p:to>
                                    </p:set>
                                    <p:anim calcmode="lin" valueType="num">
                                      <p:cBhvr additive="base">
                                        <p:cTn id="49" dur="500" fill="hold"/>
                                        <p:tgtEl>
                                          <p:spTgt spid="11273"/>
                                        </p:tgtEl>
                                        <p:attrNameLst>
                                          <p:attrName>ppt_x</p:attrName>
                                        </p:attrNameLst>
                                      </p:cBhvr>
                                      <p:tavLst>
                                        <p:tav tm="0">
                                          <p:val>
                                            <p:strVal val="#ppt_x"/>
                                          </p:val>
                                        </p:tav>
                                        <p:tav tm="100000">
                                          <p:val>
                                            <p:strVal val="#ppt_x"/>
                                          </p:val>
                                        </p:tav>
                                      </p:tavLst>
                                    </p:anim>
                                    <p:anim calcmode="lin" valueType="num">
                                      <p:cBhvr additive="base">
                                        <p:cTn id="50" dur="500" fill="hold"/>
                                        <p:tgtEl>
                                          <p:spTgt spid="11273"/>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1274"/>
                                        </p:tgtEl>
                                        <p:attrNameLst>
                                          <p:attrName>style.visibility</p:attrName>
                                        </p:attrNameLst>
                                      </p:cBhvr>
                                      <p:to>
                                        <p:strVal val="visible"/>
                                      </p:to>
                                    </p:set>
                                    <p:anim calcmode="lin" valueType="num">
                                      <p:cBhvr additive="base">
                                        <p:cTn id="55" dur="500" fill="hold"/>
                                        <p:tgtEl>
                                          <p:spTgt spid="11274"/>
                                        </p:tgtEl>
                                        <p:attrNameLst>
                                          <p:attrName>ppt_x</p:attrName>
                                        </p:attrNameLst>
                                      </p:cBhvr>
                                      <p:tavLst>
                                        <p:tav tm="0">
                                          <p:val>
                                            <p:strVal val="#ppt_x"/>
                                          </p:val>
                                        </p:tav>
                                        <p:tav tm="100000">
                                          <p:val>
                                            <p:strVal val="#ppt_x"/>
                                          </p:val>
                                        </p:tav>
                                      </p:tavLst>
                                    </p:anim>
                                    <p:anim calcmode="lin" valueType="num">
                                      <p:cBhvr additive="base">
                                        <p:cTn id="56" dur="500" fill="hold"/>
                                        <p:tgtEl>
                                          <p:spTgt spid="112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8" grpId="0" animBg="1"/>
      <p:bldP spid="11269" grpId="0" animBg="1"/>
      <p:bldP spid="11270" grpId="0"/>
      <p:bldP spid="11271" grpId="0"/>
      <p:bldP spid="11272" grpId="0"/>
      <p:bldP spid="11273" grpId="0"/>
      <p:bldP spid="1127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2"/>
          <p:cNvGraphicFramePr>
            <a:graphicFrameLocks noChangeAspect="1"/>
          </p:cNvGraphicFramePr>
          <p:nvPr/>
        </p:nvGraphicFramePr>
        <p:xfrm>
          <a:off x="3886200" y="0"/>
          <a:ext cx="5229225" cy="3551238"/>
        </p:xfrm>
        <a:graphic>
          <a:graphicData uri="http://schemas.openxmlformats.org/presentationml/2006/ole">
            <mc:AlternateContent xmlns:mc="http://schemas.openxmlformats.org/markup-compatibility/2006">
              <mc:Choice xmlns:v="urn:schemas-microsoft-com:vml" Requires="v">
                <p:oleObj spid="_x0000_s3228" name="Bitmap Image" r:id="rId3" imgW="8066667" imgH="5466667" progId="Paint.Picture">
                  <p:embed/>
                </p:oleObj>
              </mc:Choice>
              <mc:Fallback>
                <p:oleObj name="Bitmap Image" r:id="rId3" imgW="8066667" imgH="5466667"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t="3847" r="3915"/>
                      <a:stretch>
                        <a:fillRect/>
                      </a:stretch>
                    </p:blipFill>
                    <p:spPr bwMode="auto">
                      <a:xfrm>
                        <a:off x="3886200" y="0"/>
                        <a:ext cx="5229225" cy="355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91" name="Rectangle 3"/>
          <p:cNvSpPr>
            <a:spLocks noChangeArrowheads="1"/>
          </p:cNvSpPr>
          <p:nvPr/>
        </p:nvSpPr>
        <p:spPr bwMode="auto">
          <a:xfrm>
            <a:off x="47625" y="152400"/>
            <a:ext cx="4219575"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a:latin typeface="Times New Roman" pitchFamily="18" charset="0"/>
              </a:rPr>
              <a:t>Example 3</a:t>
            </a:r>
            <a:endParaRPr lang="en-GB" altLang="en-US" sz="2400">
              <a:latin typeface="Times New Roman" pitchFamily="18" charset="0"/>
            </a:endParaRPr>
          </a:p>
          <a:p>
            <a:pPr eaLnBrk="1" hangingPunct="1">
              <a:spcBef>
                <a:spcPct val="0"/>
              </a:spcBef>
              <a:buFontTx/>
              <a:buNone/>
            </a:pPr>
            <a:r>
              <a:rPr lang="en-GB" altLang="en-US" sz="2400">
                <a:latin typeface="Times New Roman" pitchFamily="18" charset="0"/>
              </a:rPr>
              <a:t>Use the graph to calculate the average rate between 8 and 74 seconds.</a:t>
            </a:r>
          </a:p>
        </p:txBody>
      </p:sp>
      <p:sp>
        <p:nvSpPr>
          <p:cNvPr id="12292" name="Line 4"/>
          <p:cNvSpPr>
            <a:spLocks noChangeShapeType="1"/>
          </p:cNvSpPr>
          <p:nvPr/>
        </p:nvSpPr>
        <p:spPr bwMode="auto">
          <a:xfrm flipV="1">
            <a:off x="4953000" y="1066800"/>
            <a:ext cx="0" cy="21336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293" name="Line 5"/>
          <p:cNvSpPr>
            <a:spLocks noChangeShapeType="1"/>
          </p:cNvSpPr>
          <p:nvPr/>
        </p:nvSpPr>
        <p:spPr bwMode="auto">
          <a:xfrm flipV="1">
            <a:off x="4191000" y="1066800"/>
            <a:ext cx="7620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294" name="Rectangle 6"/>
          <p:cNvSpPr>
            <a:spLocks noChangeArrowheads="1"/>
          </p:cNvSpPr>
          <p:nvPr/>
        </p:nvSpPr>
        <p:spPr bwMode="auto">
          <a:xfrm>
            <a:off x="425450" y="2986088"/>
            <a:ext cx="29273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2400"/>
              <a:t>Rate 	= </a:t>
            </a:r>
            <a:r>
              <a:rPr lang="en-GB" altLang="en-US" sz="2400" u="sng"/>
              <a:t>change</a:t>
            </a:r>
            <a:endParaRPr lang="en-GB" altLang="en-US" sz="2400"/>
          </a:p>
          <a:p>
            <a:pPr algn="ctr" eaLnBrk="1" hangingPunct="1">
              <a:spcBef>
                <a:spcPct val="0"/>
              </a:spcBef>
              <a:buFontTx/>
              <a:buNone/>
            </a:pPr>
            <a:r>
              <a:rPr lang="en-GB" altLang="en-US" sz="2400"/>
              <a:t>	       time   	</a:t>
            </a:r>
          </a:p>
        </p:txBody>
      </p:sp>
      <p:sp>
        <p:nvSpPr>
          <p:cNvPr id="12295" name="Rectangle 7"/>
          <p:cNvSpPr>
            <a:spLocks noChangeArrowheads="1"/>
          </p:cNvSpPr>
          <p:nvPr/>
        </p:nvSpPr>
        <p:spPr bwMode="auto">
          <a:xfrm>
            <a:off x="4522788" y="3733800"/>
            <a:ext cx="3200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2400"/>
              <a:t>change = 0.8 – 0.16</a:t>
            </a:r>
          </a:p>
          <a:p>
            <a:pPr algn="ctr" eaLnBrk="1" hangingPunct="1">
              <a:spcBef>
                <a:spcPct val="0"/>
              </a:spcBef>
              <a:buFontTx/>
              <a:buNone/>
            </a:pPr>
            <a:r>
              <a:rPr lang="en-GB" altLang="en-US" sz="2400"/>
              <a:t>	    = 0.64 mol l</a:t>
            </a:r>
            <a:r>
              <a:rPr lang="en-GB" altLang="en-US" sz="2400" baseline="30000"/>
              <a:t>-1</a:t>
            </a:r>
          </a:p>
        </p:txBody>
      </p:sp>
      <p:sp>
        <p:nvSpPr>
          <p:cNvPr id="12296" name="Rectangle 8"/>
          <p:cNvSpPr>
            <a:spLocks noChangeArrowheads="1"/>
          </p:cNvSpPr>
          <p:nvPr/>
        </p:nvSpPr>
        <p:spPr bwMode="auto">
          <a:xfrm>
            <a:off x="5192713" y="4511675"/>
            <a:ext cx="21224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2400"/>
              <a:t>time = 74 - 8 s</a:t>
            </a:r>
          </a:p>
          <a:p>
            <a:pPr algn="ctr" eaLnBrk="1" hangingPunct="1">
              <a:spcBef>
                <a:spcPct val="0"/>
              </a:spcBef>
              <a:buFontTx/>
              <a:buNone/>
            </a:pPr>
            <a:r>
              <a:rPr lang="en-GB" altLang="en-US" sz="2400"/>
              <a:t> = 66s</a:t>
            </a:r>
          </a:p>
        </p:txBody>
      </p:sp>
      <p:sp>
        <p:nvSpPr>
          <p:cNvPr id="12297" name="Rectangle 9"/>
          <p:cNvSpPr>
            <a:spLocks noChangeArrowheads="1"/>
          </p:cNvSpPr>
          <p:nvPr/>
        </p:nvSpPr>
        <p:spPr bwMode="auto">
          <a:xfrm>
            <a:off x="1492250" y="3914775"/>
            <a:ext cx="1112838"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2600"/>
              <a:t>= </a:t>
            </a:r>
            <a:r>
              <a:rPr lang="en-GB" altLang="en-US" sz="2600" u="sng"/>
              <a:t>0.64</a:t>
            </a:r>
          </a:p>
          <a:p>
            <a:pPr algn="ctr" eaLnBrk="1" hangingPunct="1">
              <a:spcBef>
                <a:spcPct val="0"/>
              </a:spcBef>
              <a:buFontTx/>
              <a:buNone/>
            </a:pPr>
            <a:r>
              <a:rPr lang="en-GB" altLang="en-US" sz="2600"/>
              <a:t>   66</a:t>
            </a:r>
          </a:p>
        </p:txBody>
      </p:sp>
      <p:sp>
        <p:nvSpPr>
          <p:cNvPr id="20490" name="Rectangle 10"/>
          <p:cNvSpPr>
            <a:spLocks noChangeArrowheads="1"/>
          </p:cNvSpPr>
          <p:nvPr/>
        </p:nvSpPr>
        <p:spPr bwMode="auto">
          <a:xfrm>
            <a:off x="0" y="1447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2299" name="Line 11"/>
          <p:cNvSpPr>
            <a:spLocks noChangeShapeType="1"/>
          </p:cNvSpPr>
          <p:nvPr/>
        </p:nvSpPr>
        <p:spPr bwMode="auto">
          <a:xfrm flipV="1">
            <a:off x="8153400" y="2590800"/>
            <a:ext cx="0" cy="6096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300" name="Line 12"/>
          <p:cNvSpPr>
            <a:spLocks noChangeShapeType="1"/>
          </p:cNvSpPr>
          <p:nvPr/>
        </p:nvSpPr>
        <p:spPr bwMode="auto">
          <a:xfrm flipV="1">
            <a:off x="4419600" y="2590800"/>
            <a:ext cx="37338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301" name="Rectangle 13"/>
          <p:cNvSpPr>
            <a:spLocks noChangeArrowheads="1"/>
          </p:cNvSpPr>
          <p:nvPr/>
        </p:nvSpPr>
        <p:spPr bwMode="auto">
          <a:xfrm>
            <a:off x="1516063" y="4832350"/>
            <a:ext cx="27066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a:t>= 0.0097 mol l</a:t>
            </a:r>
            <a:r>
              <a:rPr lang="en-GB" altLang="en-US" sz="2400" u="sng" baseline="30000"/>
              <a:t>-1</a:t>
            </a:r>
            <a:r>
              <a:rPr lang="en-GB" altLang="en-US" sz="2400" u="sng"/>
              <a:t> s</a:t>
            </a:r>
            <a:r>
              <a:rPr lang="en-GB" altLang="en-US" sz="2400" u="sng" baseline="30000"/>
              <a:t>-1</a:t>
            </a:r>
          </a:p>
        </p:txBody>
      </p:sp>
      <p:sp>
        <p:nvSpPr>
          <p:cNvPr id="12302" name="Rectangle 14"/>
          <p:cNvSpPr>
            <a:spLocks noChangeArrowheads="1"/>
          </p:cNvSpPr>
          <p:nvPr/>
        </p:nvSpPr>
        <p:spPr bwMode="auto">
          <a:xfrm>
            <a:off x="982663" y="5594350"/>
            <a:ext cx="3495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a:t>= 9.7 x 10</a:t>
            </a:r>
            <a:r>
              <a:rPr lang="en-GB" altLang="en-US" sz="2400" u="sng" baseline="30000"/>
              <a:t>-3</a:t>
            </a:r>
            <a:r>
              <a:rPr lang="en-GB" altLang="en-US" sz="2400" u="sng"/>
              <a:t> mol l</a:t>
            </a:r>
            <a:r>
              <a:rPr lang="en-GB" altLang="en-US" sz="2400" u="sng" baseline="30000"/>
              <a:t>-1</a:t>
            </a:r>
            <a:r>
              <a:rPr lang="en-GB" altLang="en-US" sz="2400" u="sng"/>
              <a:t> s</a:t>
            </a:r>
            <a:r>
              <a:rPr lang="en-GB" altLang="en-US" sz="2400" u="sng" baseline="30000"/>
              <a:t>-1</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17</a:t>
            </a:fld>
            <a:endParaRPr lang="en-GB"/>
          </a:p>
        </p:txBody>
      </p:sp>
    </p:spTree>
    <p:extLst>
      <p:ext uri="{BB962C8B-B14F-4D97-AF65-F5344CB8AC3E}">
        <p14:creationId xmlns:p14="http://schemas.microsoft.com/office/powerpoint/2010/main" val="4086019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91"/>
                                        </p:tgtEl>
                                        <p:attrNameLst>
                                          <p:attrName>style.visibility</p:attrName>
                                        </p:attrNameLst>
                                      </p:cBhvr>
                                      <p:to>
                                        <p:strVal val="visible"/>
                                      </p:to>
                                    </p:set>
                                    <p:anim calcmode="lin" valueType="num">
                                      <p:cBhvr additive="base">
                                        <p:cTn id="7" dur="500" fill="hold"/>
                                        <p:tgtEl>
                                          <p:spTgt spid="12291"/>
                                        </p:tgtEl>
                                        <p:attrNameLst>
                                          <p:attrName>ppt_x</p:attrName>
                                        </p:attrNameLst>
                                      </p:cBhvr>
                                      <p:tavLst>
                                        <p:tav tm="0">
                                          <p:val>
                                            <p:strVal val="#ppt_x"/>
                                          </p:val>
                                        </p:tav>
                                        <p:tav tm="100000">
                                          <p:val>
                                            <p:strVal val="#ppt_x"/>
                                          </p:val>
                                        </p:tav>
                                      </p:tavLst>
                                    </p:anim>
                                    <p:anim calcmode="lin" valueType="num">
                                      <p:cBhvr additive="base">
                                        <p:cTn id="8" dur="500" fill="hold"/>
                                        <p:tgtEl>
                                          <p:spTgt spid="1229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2290"/>
                                        </p:tgtEl>
                                        <p:attrNameLst>
                                          <p:attrName>style.visibility</p:attrName>
                                        </p:attrNameLst>
                                      </p:cBhvr>
                                      <p:to>
                                        <p:strVal val="visible"/>
                                      </p:to>
                                    </p:set>
                                    <p:anim calcmode="lin" valueType="num">
                                      <p:cBhvr additive="base">
                                        <p:cTn id="13" dur="500" fill="hold"/>
                                        <p:tgtEl>
                                          <p:spTgt spid="12290"/>
                                        </p:tgtEl>
                                        <p:attrNameLst>
                                          <p:attrName>ppt_x</p:attrName>
                                        </p:attrNameLst>
                                      </p:cBhvr>
                                      <p:tavLst>
                                        <p:tav tm="0">
                                          <p:val>
                                            <p:strVal val="#ppt_x"/>
                                          </p:val>
                                        </p:tav>
                                        <p:tav tm="100000">
                                          <p:val>
                                            <p:strVal val="#ppt_x"/>
                                          </p:val>
                                        </p:tav>
                                      </p:tavLst>
                                    </p:anim>
                                    <p:anim calcmode="lin" valueType="num">
                                      <p:cBhvr additive="base">
                                        <p:cTn id="14"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292"/>
                                        </p:tgtEl>
                                        <p:attrNameLst>
                                          <p:attrName>style.visibility</p:attrName>
                                        </p:attrNameLst>
                                      </p:cBhvr>
                                      <p:to>
                                        <p:strVal val="visible"/>
                                      </p:to>
                                    </p:set>
                                    <p:anim calcmode="lin" valueType="num">
                                      <p:cBhvr additive="base">
                                        <p:cTn id="19" dur="500" fill="hold"/>
                                        <p:tgtEl>
                                          <p:spTgt spid="12292"/>
                                        </p:tgtEl>
                                        <p:attrNameLst>
                                          <p:attrName>ppt_x</p:attrName>
                                        </p:attrNameLst>
                                      </p:cBhvr>
                                      <p:tavLst>
                                        <p:tav tm="0">
                                          <p:val>
                                            <p:strVal val="#ppt_x"/>
                                          </p:val>
                                        </p:tav>
                                        <p:tav tm="100000">
                                          <p:val>
                                            <p:strVal val="#ppt_x"/>
                                          </p:val>
                                        </p:tav>
                                      </p:tavLst>
                                    </p:anim>
                                    <p:anim calcmode="lin" valueType="num">
                                      <p:cBhvr additive="base">
                                        <p:cTn id="20" dur="500" fill="hold"/>
                                        <p:tgtEl>
                                          <p:spTgt spid="1229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2293"/>
                                        </p:tgtEl>
                                        <p:attrNameLst>
                                          <p:attrName>style.visibility</p:attrName>
                                        </p:attrNameLst>
                                      </p:cBhvr>
                                      <p:to>
                                        <p:strVal val="visible"/>
                                      </p:to>
                                    </p:set>
                                    <p:anim calcmode="lin" valueType="num">
                                      <p:cBhvr additive="base">
                                        <p:cTn id="25" dur="500" fill="hold"/>
                                        <p:tgtEl>
                                          <p:spTgt spid="12293"/>
                                        </p:tgtEl>
                                        <p:attrNameLst>
                                          <p:attrName>ppt_x</p:attrName>
                                        </p:attrNameLst>
                                      </p:cBhvr>
                                      <p:tavLst>
                                        <p:tav tm="0">
                                          <p:val>
                                            <p:strVal val="0-#ppt_w/2"/>
                                          </p:val>
                                        </p:tav>
                                        <p:tav tm="100000">
                                          <p:val>
                                            <p:strVal val="#ppt_x"/>
                                          </p:val>
                                        </p:tav>
                                      </p:tavLst>
                                    </p:anim>
                                    <p:anim calcmode="lin" valueType="num">
                                      <p:cBhvr additive="base">
                                        <p:cTn id="26" dur="500" fill="hold"/>
                                        <p:tgtEl>
                                          <p:spTgt spid="12293"/>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299"/>
                                        </p:tgtEl>
                                        <p:attrNameLst>
                                          <p:attrName>style.visibility</p:attrName>
                                        </p:attrNameLst>
                                      </p:cBhvr>
                                      <p:to>
                                        <p:strVal val="visible"/>
                                      </p:to>
                                    </p:set>
                                    <p:anim calcmode="lin" valueType="num">
                                      <p:cBhvr additive="base">
                                        <p:cTn id="31" dur="500" fill="hold"/>
                                        <p:tgtEl>
                                          <p:spTgt spid="12299"/>
                                        </p:tgtEl>
                                        <p:attrNameLst>
                                          <p:attrName>ppt_x</p:attrName>
                                        </p:attrNameLst>
                                      </p:cBhvr>
                                      <p:tavLst>
                                        <p:tav tm="0">
                                          <p:val>
                                            <p:strVal val="#ppt_x"/>
                                          </p:val>
                                        </p:tav>
                                        <p:tav tm="100000">
                                          <p:val>
                                            <p:strVal val="#ppt_x"/>
                                          </p:val>
                                        </p:tav>
                                      </p:tavLst>
                                    </p:anim>
                                    <p:anim calcmode="lin" valueType="num">
                                      <p:cBhvr additive="base">
                                        <p:cTn id="32" dur="500" fill="hold"/>
                                        <p:tgtEl>
                                          <p:spTgt spid="12299"/>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2300"/>
                                        </p:tgtEl>
                                        <p:attrNameLst>
                                          <p:attrName>style.visibility</p:attrName>
                                        </p:attrNameLst>
                                      </p:cBhvr>
                                      <p:to>
                                        <p:strVal val="visible"/>
                                      </p:to>
                                    </p:set>
                                    <p:anim calcmode="lin" valueType="num">
                                      <p:cBhvr additive="base">
                                        <p:cTn id="37" dur="500" fill="hold"/>
                                        <p:tgtEl>
                                          <p:spTgt spid="12300"/>
                                        </p:tgtEl>
                                        <p:attrNameLst>
                                          <p:attrName>ppt_x</p:attrName>
                                        </p:attrNameLst>
                                      </p:cBhvr>
                                      <p:tavLst>
                                        <p:tav tm="0">
                                          <p:val>
                                            <p:strVal val="0-#ppt_w/2"/>
                                          </p:val>
                                        </p:tav>
                                        <p:tav tm="100000">
                                          <p:val>
                                            <p:strVal val="#ppt_x"/>
                                          </p:val>
                                        </p:tav>
                                      </p:tavLst>
                                    </p:anim>
                                    <p:anim calcmode="lin" valueType="num">
                                      <p:cBhvr additive="base">
                                        <p:cTn id="38" dur="500" fill="hold"/>
                                        <p:tgtEl>
                                          <p:spTgt spid="12300"/>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294"/>
                                        </p:tgtEl>
                                        <p:attrNameLst>
                                          <p:attrName>style.visibility</p:attrName>
                                        </p:attrNameLst>
                                      </p:cBhvr>
                                      <p:to>
                                        <p:strVal val="visible"/>
                                      </p:to>
                                    </p:set>
                                    <p:anim calcmode="lin" valueType="num">
                                      <p:cBhvr additive="base">
                                        <p:cTn id="43" dur="500" fill="hold"/>
                                        <p:tgtEl>
                                          <p:spTgt spid="12294"/>
                                        </p:tgtEl>
                                        <p:attrNameLst>
                                          <p:attrName>ppt_x</p:attrName>
                                        </p:attrNameLst>
                                      </p:cBhvr>
                                      <p:tavLst>
                                        <p:tav tm="0">
                                          <p:val>
                                            <p:strVal val="#ppt_x"/>
                                          </p:val>
                                        </p:tav>
                                        <p:tav tm="100000">
                                          <p:val>
                                            <p:strVal val="#ppt_x"/>
                                          </p:val>
                                        </p:tav>
                                      </p:tavLst>
                                    </p:anim>
                                    <p:anim calcmode="lin" valueType="num">
                                      <p:cBhvr additive="base">
                                        <p:cTn id="44" dur="500" fill="hold"/>
                                        <p:tgtEl>
                                          <p:spTgt spid="12294"/>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295"/>
                                        </p:tgtEl>
                                        <p:attrNameLst>
                                          <p:attrName>style.visibility</p:attrName>
                                        </p:attrNameLst>
                                      </p:cBhvr>
                                      <p:to>
                                        <p:strVal val="visible"/>
                                      </p:to>
                                    </p:set>
                                    <p:anim calcmode="lin" valueType="num">
                                      <p:cBhvr additive="base">
                                        <p:cTn id="49" dur="500" fill="hold"/>
                                        <p:tgtEl>
                                          <p:spTgt spid="12295"/>
                                        </p:tgtEl>
                                        <p:attrNameLst>
                                          <p:attrName>ppt_x</p:attrName>
                                        </p:attrNameLst>
                                      </p:cBhvr>
                                      <p:tavLst>
                                        <p:tav tm="0">
                                          <p:val>
                                            <p:strVal val="#ppt_x"/>
                                          </p:val>
                                        </p:tav>
                                        <p:tav tm="100000">
                                          <p:val>
                                            <p:strVal val="#ppt_x"/>
                                          </p:val>
                                        </p:tav>
                                      </p:tavLst>
                                    </p:anim>
                                    <p:anim calcmode="lin" valueType="num">
                                      <p:cBhvr additive="base">
                                        <p:cTn id="50" dur="500" fill="hold"/>
                                        <p:tgtEl>
                                          <p:spTgt spid="12295"/>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296"/>
                                        </p:tgtEl>
                                        <p:attrNameLst>
                                          <p:attrName>style.visibility</p:attrName>
                                        </p:attrNameLst>
                                      </p:cBhvr>
                                      <p:to>
                                        <p:strVal val="visible"/>
                                      </p:to>
                                    </p:set>
                                    <p:anim calcmode="lin" valueType="num">
                                      <p:cBhvr additive="base">
                                        <p:cTn id="55" dur="500" fill="hold"/>
                                        <p:tgtEl>
                                          <p:spTgt spid="12296"/>
                                        </p:tgtEl>
                                        <p:attrNameLst>
                                          <p:attrName>ppt_x</p:attrName>
                                        </p:attrNameLst>
                                      </p:cBhvr>
                                      <p:tavLst>
                                        <p:tav tm="0">
                                          <p:val>
                                            <p:strVal val="#ppt_x"/>
                                          </p:val>
                                        </p:tav>
                                        <p:tav tm="100000">
                                          <p:val>
                                            <p:strVal val="#ppt_x"/>
                                          </p:val>
                                        </p:tav>
                                      </p:tavLst>
                                    </p:anim>
                                    <p:anim calcmode="lin" valueType="num">
                                      <p:cBhvr additive="base">
                                        <p:cTn id="56" dur="500" fill="hold"/>
                                        <p:tgtEl>
                                          <p:spTgt spid="12296"/>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297"/>
                                        </p:tgtEl>
                                        <p:attrNameLst>
                                          <p:attrName>style.visibility</p:attrName>
                                        </p:attrNameLst>
                                      </p:cBhvr>
                                      <p:to>
                                        <p:strVal val="visible"/>
                                      </p:to>
                                    </p:set>
                                    <p:anim calcmode="lin" valueType="num">
                                      <p:cBhvr additive="base">
                                        <p:cTn id="61" dur="500" fill="hold"/>
                                        <p:tgtEl>
                                          <p:spTgt spid="12297"/>
                                        </p:tgtEl>
                                        <p:attrNameLst>
                                          <p:attrName>ppt_x</p:attrName>
                                        </p:attrNameLst>
                                      </p:cBhvr>
                                      <p:tavLst>
                                        <p:tav tm="0">
                                          <p:val>
                                            <p:strVal val="#ppt_x"/>
                                          </p:val>
                                        </p:tav>
                                        <p:tav tm="100000">
                                          <p:val>
                                            <p:strVal val="#ppt_x"/>
                                          </p:val>
                                        </p:tav>
                                      </p:tavLst>
                                    </p:anim>
                                    <p:anim calcmode="lin" valueType="num">
                                      <p:cBhvr additive="base">
                                        <p:cTn id="62" dur="500" fill="hold"/>
                                        <p:tgtEl>
                                          <p:spTgt spid="12297"/>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301"/>
                                        </p:tgtEl>
                                        <p:attrNameLst>
                                          <p:attrName>style.visibility</p:attrName>
                                        </p:attrNameLst>
                                      </p:cBhvr>
                                      <p:to>
                                        <p:strVal val="visible"/>
                                      </p:to>
                                    </p:set>
                                    <p:anim calcmode="lin" valueType="num">
                                      <p:cBhvr additive="base">
                                        <p:cTn id="67" dur="500" fill="hold"/>
                                        <p:tgtEl>
                                          <p:spTgt spid="12301"/>
                                        </p:tgtEl>
                                        <p:attrNameLst>
                                          <p:attrName>ppt_x</p:attrName>
                                        </p:attrNameLst>
                                      </p:cBhvr>
                                      <p:tavLst>
                                        <p:tav tm="0">
                                          <p:val>
                                            <p:strVal val="#ppt_x"/>
                                          </p:val>
                                        </p:tav>
                                        <p:tav tm="100000">
                                          <p:val>
                                            <p:strVal val="#ppt_x"/>
                                          </p:val>
                                        </p:tav>
                                      </p:tavLst>
                                    </p:anim>
                                    <p:anim calcmode="lin" valueType="num">
                                      <p:cBhvr additive="base">
                                        <p:cTn id="68" dur="500" fill="hold"/>
                                        <p:tgtEl>
                                          <p:spTgt spid="12301"/>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2302"/>
                                        </p:tgtEl>
                                        <p:attrNameLst>
                                          <p:attrName>style.visibility</p:attrName>
                                        </p:attrNameLst>
                                      </p:cBhvr>
                                      <p:to>
                                        <p:strVal val="visible"/>
                                      </p:to>
                                    </p:set>
                                    <p:anim calcmode="lin" valueType="num">
                                      <p:cBhvr additive="base">
                                        <p:cTn id="73" dur="500" fill="hold"/>
                                        <p:tgtEl>
                                          <p:spTgt spid="12302"/>
                                        </p:tgtEl>
                                        <p:attrNameLst>
                                          <p:attrName>ppt_x</p:attrName>
                                        </p:attrNameLst>
                                      </p:cBhvr>
                                      <p:tavLst>
                                        <p:tav tm="0">
                                          <p:val>
                                            <p:strVal val="#ppt_x"/>
                                          </p:val>
                                        </p:tav>
                                        <p:tav tm="100000">
                                          <p:val>
                                            <p:strVal val="#ppt_x"/>
                                          </p:val>
                                        </p:tav>
                                      </p:tavLst>
                                    </p:anim>
                                    <p:anim calcmode="lin" valueType="num">
                                      <p:cBhvr additive="base">
                                        <p:cTn id="74" dur="500" fill="hold"/>
                                        <p:tgtEl>
                                          <p:spTgt spid="123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p:bldP spid="12292" grpId="0" animBg="1"/>
      <p:bldP spid="12293" grpId="0" animBg="1"/>
      <p:bldP spid="12294" grpId="0"/>
      <p:bldP spid="12295" grpId="0"/>
      <p:bldP spid="12296" grpId="0"/>
      <p:bldP spid="12297" grpId="0"/>
      <p:bldP spid="12299" grpId="0" animBg="1"/>
      <p:bldP spid="12300" grpId="0" animBg="1"/>
      <p:bldP spid="12301" grpId="0"/>
      <p:bldP spid="1230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00" y="620713"/>
            <a:ext cx="3025775" cy="203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 Box 9"/>
          <p:cNvSpPr txBox="1">
            <a:spLocks noChangeArrowheads="1"/>
          </p:cNvSpPr>
          <p:nvPr/>
        </p:nvSpPr>
        <p:spPr bwMode="auto">
          <a:xfrm>
            <a:off x="1042988" y="212725"/>
            <a:ext cx="10604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600" u="sng">
                <a:latin typeface="Times New Roman" pitchFamily="18" charset="0"/>
              </a:rPr>
              <a:t>Example 1</a:t>
            </a:r>
          </a:p>
        </p:txBody>
      </p:sp>
      <p:pic>
        <p:nvPicPr>
          <p:cNvPr id="2150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68638" y="620713"/>
            <a:ext cx="3025775"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Text Box 12"/>
          <p:cNvSpPr txBox="1">
            <a:spLocks noChangeArrowheads="1"/>
          </p:cNvSpPr>
          <p:nvPr/>
        </p:nvSpPr>
        <p:spPr bwMode="auto">
          <a:xfrm>
            <a:off x="3790950" y="214313"/>
            <a:ext cx="10604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600" u="sng">
                <a:latin typeface="Times New Roman" pitchFamily="18" charset="0"/>
              </a:rPr>
              <a:t>Example 2</a:t>
            </a:r>
          </a:p>
        </p:txBody>
      </p:sp>
      <p:pic>
        <p:nvPicPr>
          <p:cNvPr id="21510" name="Picture 1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888" y="620713"/>
            <a:ext cx="3025775"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Text Box 20"/>
          <p:cNvSpPr txBox="1">
            <a:spLocks noChangeArrowheads="1"/>
          </p:cNvSpPr>
          <p:nvPr/>
        </p:nvSpPr>
        <p:spPr bwMode="auto">
          <a:xfrm>
            <a:off x="6815138" y="214313"/>
            <a:ext cx="10604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600" u="sng">
                <a:latin typeface="Times New Roman" pitchFamily="18" charset="0"/>
              </a:rPr>
              <a:t>Example 3</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18</a:t>
            </a:fld>
            <a:endParaRPr lang="en-GB"/>
          </a:p>
        </p:txBody>
      </p:sp>
    </p:spTree>
    <p:extLst>
      <p:ext uri="{BB962C8B-B14F-4D97-AF65-F5344CB8AC3E}">
        <p14:creationId xmlns:p14="http://schemas.microsoft.com/office/powerpoint/2010/main" val="16854130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76200" y="116632"/>
            <a:ext cx="87630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a:latin typeface="Times New Roman" pitchFamily="18" charset="0"/>
              </a:rPr>
              <a:t>Example 4</a:t>
            </a:r>
          </a:p>
          <a:p>
            <a:pPr eaLnBrk="1" hangingPunct="1">
              <a:spcBef>
                <a:spcPct val="0"/>
              </a:spcBef>
              <a:buFontTx/>
              <a:buNone/>
            </a:pPr>
            <a:r>
              <a:rPr lang="en-GB" altLang="en-US" sz="2400" dirty="0" smtClean="0">
                <a:latin typeface="Times New Roman" pitchFamily="18" charset="0"/>
              </a:rPr>
              <a:t>5 </a:t>
            </a:r>
            <a:r>
              <a:rPr lang="en-GB" altLang="en-US" sz="2400" dirty="0">
                <a:latin typeface="Times New Roman" pitchFamily="18" charset="0"/>
              </a:rPr>
              <a:t>grams of calcium carbonate was added to 25 cm</a:t>
            </a:r>
            <a:r>
              <a:rPr lang="en-GB" altLang="en-US" sz="2400" baseline="30000" dirty="0">
                <a:latin typeface="Times New Roman" pitchFamily="18" charset="0"/>
              </a:rPr>
              <a:t>3</a:t>
            </a:r>
            <a:r>
              <a:rPr lang="en-GB" altLang="en-US" sz="2400" dirty="0">
                <a:latin typeface="Times New Roman" pitchFamily="18" charset="0"/>
              </a:rPr>
              <a:t>, </a:t>
            </a:r>
            <a:r>
              <a:rPr lang="en-GB" altLang="en-US" sz="2400" dirty="0" err="1">
                <a:latin typeface="Times New Roman" pitchFamily="18" charset="0"/>
              </a:rPr>
              <a:t>mol</a:t>
            </a:r>
            <a:r>
              <a:rPr lang="en-GB" altLang="en-US" sz="2400" dirty="0">
                <a:latin typeface="Times New Roman" pitchFamily="18" charset="0"/>
              </a:rPr>
              <a:t> l</a:t>
            </a:r>
            <a:r>
              <a:rPr lang="en-GB" altLang="en-US" sz="2400" baseline="30000" dirty="0">
                <a:latin typeface="Times New Roman" pitchFamily="18" charset="0"/>
              </a:rPr>
              <a:t>-1</a:t>
            </a:r>
            <a:r>
              <a:rPr lang="en-GB" altLang="en-US" sz="2400" dirty="0">
                <a:latin typeface="Times New Roman" pitchFamily="18" charset="0"/>
              </a:rPr>
              <a:t> hydrochloric acid.  After 30 seconds the calcium carbonate was removed washed, and dried.  The mass of the calcium carbonate was found to be 3.5 grams.  Calculate the rate of reaction.</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19</a:t>
            </a:fld>
            <a:endParaRPr lang="en-GB"/>
          </a:p>
        </p:txBody>
      </p:sp>
    </p:spTree>
    <p:extLst>
      <p:ext uri="{BB962C8B-B14F-4D97-AF65-F5344CB8AC3E}">
        <p14:creationId xmlns:p14="http://schemas.microsoft.com/office/powerpoint/2010/main" val="18809298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additive="base">
                                        <p:cTn id="7" dur="500" fill="hold"/>
                                        <p:tgtEl>
                                          <p:spTgt spid="13314"/>
                                        </p:tgtEl>
                                        <p:attrNameLst>
                                          <p:attrName>ppt_x</p:attrName>
                                        </p:attrNameLst>
                                      </p:cBhvr>
                                      <p:tavLst>
                                        <p:tav tm="0">
                                          <p:val>
                                            <p:strVal val="#ppt_x"/>
                                          </p:val>
                                        </p:tav>
                                        <p:tav tm="100000">
                                          <p:val>
                                            <p:strVal val="#ppt_x"/>
                                          </p:val>
                                        </p:tav>
                                      </p:tavLst>
                                    </p:anim>
                                    <p:anim calcmode="lin" valueType="num">
                                      <p:cBhvr additive="base">
                                        <p:cTn id="8" dur="500" fill="hold"/>
                                        <p:tgtEl>
                                          <p:spTgt spid="133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120650" y="115888"/>
            <a:ext cx="52038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 </a:t>
            </a:r>
            <a:r>
              <a:rPr lang="en-GB" altLang="en-US" sz="2800" u="sng" dirty="0">
                <a:latin typeface="Times New Roman" pitchFamily="18" charset="0"/>
              </a:rPr>
              <a:t>Finding the Rate Using Time Only</a:t>
            </a:r>
          </a:p>
        </p:txBody>
      </p:sp>
      <p:sp>
        <p:nvSpPr>
          <p:cNvPr id="14339" name="Rectangle 3"/>
          <p:cNvSpPr>
            <a:spLocks noChangeArrowheads="1"/>
          </p:cNvSpPr>
          <p:nvPr/>
        </p:nvSpPr>
        <p:spPr bwMode="auto">
          <a:xfrm>
            <a:off x="196850" y="646539"/>
            <a:ext cx="8610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For some reactions, a </a:t>
            </a:r>
            <a:r>
              <a:rPr lang="en-GB" altLang="en-US" sz="2400" dirty="0" smtClean="0">
                <a:latin typeface="Times New Roman" pitchFamily="18" charset="0"/>
              </a:rPr>
              <a:t>___________</a:t>
            </a:r>
            <a:r>
              <a:rPr lang="en-GB" altLang="en-US" sz="2400" dirty="0" smtClean="0">
                <a:latin typeface="Times New Roman" pitchFamily="18" charset="0"/>
              </a:rPr>
              <a:t> </a:t>
            </a:r>
            <a:r>
              <a:rPr lang="en-GB" altLang="en-US" sz="2400" dirty="0">
                <a:latin typeface="Times New Roman" pitchFamily="18" charset="0"/>
              </a:rPr>
              <a:t>change will indicate the end of the reaction.</a:t>
            </a:r>
            <a:r>
              <a:rPr lang="en-GB" altLang="en-US" sz="2400" dirty="0"/>
              <a:t> </a:t>
            </a:r>
          </a:p>
        </p:txBody>
      </p:sp>
      <p:sp>
        <p:nvSpPr>
          <p:cNvPr id="14340" name="Rectangle 4"/>
          <p:cNvSpPr>
            <a:spLocks noChangeArrowheads="1"/>
          </p:cNvSpPr>
          <p:nvPr/>
        </p:nvSpPr>
        <p:spPr bwMode="auto">
          <a:xfrm>
            <a:off x="2579688" y="1268413"/>
            <a:ext cx="4224337"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200" i="1" dirty="0">
                <a:latin typeface="Times New Roman" pitchFamily="18" charset="0"/>
              </a:rPr>
              <a:t>e.g.  From colourless to blue / black</a:t>
            </a:r>
          </a:p>
        </p:txBody>
      </p:sp>
      <p:pic>
        <p:nvPicPr>
          <p:cNvPr id="14341" name="Picture 5" descr="&quot;°"/>
          <p:cNvPicPr>
            <a:picLocks noChangeAspect="1" noChangeArrowheads="1"/>
          </p:cNvPicPr>
          <p:nvPr/>
        </p:nvPicPr>
        <p:blipFill>
          <a:blip r:embed="rId2">
            <a:extLst>
              <a:ext uri="{28A0092B-C50C-407E-A947-70E740481C1C}">
                <a14:useLocalDpi xmlns:a14="http://schemas.microsoft.com/office/drawing/2010/main" val="0"/>
              </a:ext>
            </a:extLst>
          </a:blip>
          <a:srcRect r="60417"/>
          <a:stretch>
            <a:fillRect/>
          </a:stretch>
        </p:blipFill>
        <p:spPr bwMode="auto">
          <a:xfrm>
            <a:off x="3168650" y="1778000"/>
            <a:ext cx="1447800"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Rectangle 6"/>
          <p:cNvSpPr>
            <a:spLocks noChangeArrowheads="1"/>
          </p:cNvSpPr>
          <p:nvPr/>
        </p:nvSpPr>
        <p:spPr bwMode="auto">
          <a:xfrm>
            <a:off x="120650" y="3573463"/>
            <a:ext cx="8915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rPr>
              <a:t>The only measurement recorded during this type of reaction is time.  As there is no change in variable, the rate is expressed as:</a:t>
            </a:r>
          </a:p>
        </p:txBody>
      </p:sp>
      <p:sp>
        <p:nvSpPr>
          <p:cNvPr id="14343" name="Rectangle 7"/>
          <p:cNvSpPr>
            <a:spLocks noChangeArrowheads="1"/>
          </p:cNvSpPr>
          <p:nvPr/>
        </p:nvSpPr>
        <p:spPr bwMode="auto">
          <a:xfrm>
            <a:off x="1607405" y="4733320"/>
            <a:ext cx="2252540" cy="1569660"/>
          </a:xfrm>
          <a:prstGeom prst="rect">
            <a:avLst/>
          </a:prstGeom>
          <a:solidFill>
            <a:srgbClr val="FFCCFF"/>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n-GB" altLang="en-US" sz="2400" dirty="0"/>
          </a:p>
          <a:p>
            <a:pPr algn="ctr" eaLnBrk="1" hangingPunct="1">
              <a:spcBef>
                <a:spcPct val="0"/>
              </a:spcBef>
              <a:buFontTx/>
              <a:buNone/>
            </a:pPr>
            <a:r>
              <a:rPr lang="en-GB" altLang="en-US" sz="2400" dirty="0"/>
              <a:t>   </a:t>
            </a:r>
            <a:r>
              <a:rPr lang="en-GB" altLang="en-US" sz="2400" dirty="0">
                <a:latin typeface="Times New Roman" pitchFamily="18" charset="0"/>
              </a:rPr>
              <a:t>Rate =      </a:t>
            </a:r>
            <a:r>
              <a:rPr lang="en-GB" altLang="en-US" sz="2400" u="sng" dirty="0">
                <a:latin typeface="Times New Roman" pitchFamily="18" charset="0"/>
              </a:rPr>
              <a:t>  1  </a:t>
            </a:r>
            <a:r>
              <a:rPr lang="en-GB" altLang="en-US" sz="2400" u="sng" dirty="0" smtClean="0">
                <a:solidFill>
                  <a:srgbClr val="FFCCFF"/>
                </a:solidFill>
                <a:latin typeface="Times New Roman" pitchFamily="18" charset="0"/>
              </a:rPr>
              <a:t>.</a:t>
            </a:r>
            <a:endParaRPr lang="en-GB" altLang="en-US" sz="2400" dirty="0">
              <a:latin typeface="Times New Roman" pitchFamily="18" charset="0"/>
            </a:endParaRPr>
          </a:p>
          <a:p>
            <a:pPr algn="ctr" eaLnBrk="1" hangingPunct="1">
              <a:spcBef>
                <a:spcPct val="0"/>
              </a:spcBef>
              <a:buFontTx/>
              <a:buNone/>
            </a:pPr>
            <a:r>
              <a:rPr lang="en-GB" altLang="en-US" sz="2400" dirty="0">
                <a:latin typeface="Times New Roman" pitchFamily="18" charset="0"/>
              </a:rPr>
              <a:t>	       time</a:t>
            </a:r>
          </a:p>
          <a:p>
            <a:pPr algn="ctr" eaLnBrk="1" hangingPunct="1">
              <a:spcBef>
                <a:spcPct val="0"/>
              </a:spcBef>
              <a:buFontTx/>
              <a:buNone/>
            </a:pPr>
            <a:r>
              <a:rPr lang="en-GB" altLang="en-US" sz="2400" dirty="0"/>
              <a:t>		</a:t>
            </a:r>
          </a:p>
        </p:txBody>
      </p:sp>
      <p:sp>
        <p:nvSpPr>
          <p:cNvPr id="14344" name="Rectangle 8"/>
          <p:cNvSpPr>
            <a:spLocks noChangeArrowheads="1"/>
          </p:cNvSpPr>
          <p:nvPr/>
        </p:nvSpPr>
        <p:spPr bwMode="auto">
          <a:xfrm>
            <a:off x="4311650" y="5280968"/>
            <a:ext cx="420660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The unit of rate </a:t>
            </a:r>
            <a:r>
              <a:rPr lang="en-GB" altLang="en-US" sz="2400" dirty="0" smtClean="0">
                <a:latin typeface="Times New Roman" pitchFamily="18" charset="0"/>
              </a:rPr>
              <a:t>here  is _______</a:t>
            </a:r>
            <a:endParaRPr lang="en-GB" altLang="en-US" sz="2400" b="1" baseline="30000" dirty="0">
              <a:latin typeface="Times New Roman" pitchFamily="18" charset="0"/>
            </a:endParaRPr>
          </a:p>
        </p:txBody>
      </p:sp>
      <p:pic>
        <p:nvPicPr>
          <p:cNvPr id="14345" name="Picture 9" descr="&quot;°"/>
          <p:cNvPicPr>
            <a:picLocks noChangeAspect="1" noChangeArrowheads="1"/>
          </p:cNvPicPr>
          <p:nvPr/>
        </p:nvPicPr>
        <p:blipFill>
          <a:blip r:embed="rId2">
            <a:extLst>
              <a:ext uri="{28A0092B-C50C-407E-A947-70E740481C1C}">
                <a14:useLocalDpi xmlns:a14="http://schemas.microsoft.com/office/drawing/2010/main" val="0"/>
              </a:ext>
            </a:extLst>
          </a:blip>
          <a:srcRect l="39583" r="39584"/>
          <a:stretch>
            <a:fillRect/>
          </a:stretch>
        </p:blipFill>
        <p:spPr bwMode="auto">
          <a:xfrm>
            <a:off x="4768850" y="1778000"/>
            <a:ext cx="762000"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10" descr="&quot;°"/>
          <p:cNvPicPr>
            <a:picLocks noChangeAspect="1" noChangeArrowheads="1"/>
          </p:cNvPicPr>
          <p:nvPr/>
        </p:nvPicPr>
        <p:blipFill>
          <a:blip r:embed="rId2">
            <a:extLst>
              <a:ext uri="{28A0092B-C50C-407E-A947-70E740481C1C}">
                <a14:useLocalDpi xmlns:a14="http://schemas.microsoft.com/office/drawing/2010/main" val="0"/>
              </a:ext>
            </a:extLst>
          </a:blip>
          <a:srcRect l="56250"/>
          <a:stretch>
            <a:fillRect/>
          </a:stretch>
        </p:blipFill>
        <p:spPr bwMode="auto">
          <a:xfrm>
            <a:off x="5530850" y="1778000"/>
            <a:ext cx="1600200"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20</a:t>
            </a:fld>
            <a:endParaRPr lang="en-GB"/>
          </a:p>
        </p:txBody>
      </p:sp>
    </p:spTree>
    <p:extLst>
      <p:ext uri="{BB962C8B-B14F-4D97-AF65-F5344CB8AC3E}">
        <p14:creationId xmlns:p14="http://schemas.microsoft.com/office/powerpoint/2010/main" val="7685401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additive="base">
                                        <p:cTn id="7" dur="500" fill="hold"/>
                                        <p:tgtEl>
                                          <p:spTgt spid="14338"/>
                                        </p:tgtEl>
                                        <p:attrNameLst>
                                          <p:attrName>ppt_x</p:attrName>
                                        </p:attrNameLst>
                                      </p:cBhvr>
                                      <p:tavLst>
                                        <p:tav tm="0">
                                          <p:val>
                                            <p:strVal val="0-#ppt_w/2"/>
                                          </p:val>
                                        </p:tav>
                                        <p:tav tm="100000">
                                          <p:val>
                                            <p:strVal val="#ppt_x"/>
                                          </p:val>
                                        </p:tav>
                                      </p:tavLst>
                                    </p:anim>
                                    <p:anim calcmode="lin" valueType="num">
                                      <p:cBhvr additive="base">
                                        <p:cTn id="8" dur="500" fill="hold"/>
                                        <p:tgtEl>
                                          <p:spTgt spid="14338"/>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14339"/>
                                        </p:tgtEl>
                                        <p:attrNameLst>
                                          <p:attrName>style.visibility</p:attrName>
                                        </p:attrNameLst>
                                      </p:cBhvr>
                                      <p:to>
                                        <p:strVal val="visible"/>
                                      </p:to>
                                    </p:set>
                                    <p:anim calcmode="lin" valueType="num">
                                      <p:cBhvr additive="base">
                                        <p:cTn id="13" dur="500" fill="hold"/>
                                        <p:tgtEl>
                                          <p:spTgt spid="14339"/>
                                        </p:tgtEl>
                                        <p:attrNameLst>
                                          <p:attrName>ppt_x</p:attrName>
                                        </p:attrNameLst>
                                      </p:cBhvr>
                                      <p:tavLst>
                                        <p:tav tm="0">
                                          <p:val>
                                            <p:strVal val="0-#ppt_w/2"/>
                                          </p:val>
                                        </p:tav>
                                        <p:tav tm="100000">
                                          <p:val>
                                            <p:strVal val="#ppt_x"/>
                                          </p:val>
                                        </p:tav>
                                      </p:tavLst>
                                    </p:anim>
                                    <p:anim calcmode="lin" valueType="num">
                                      <p:cBhvr additive="base">
                                        <p:cTn id="14" dur="500" fill="hold"/>
                                        <p:tgtEl>
                                          <p:spTgt spid="14339"/>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14340"/>
                                        </p:tgtEl>
                                        <p:attrNameLst>
                                          <p:attrName>style.visibility</p:attrName>
                                        </p:attrNameLst>
                                      </p:cBhvr>
                                      <p:to>
                                        <p:strVal val="visible"/>
                                      </p:to>
                                    </p:set>
                                    <p:anim calcmode="lin" valueType="num">
                                      <p:cBhvr additive="base">
                                        <p:cTn id="19" dur="500" fill="hold"/>
                                        <p:tgtEl>
                                          <p:spTgt spid="14340"/>
                                        </p:tgtEl>
                                        <p:attrNameLst>
                                          <p:attrName>ppt_x</p:attrName>
                                        </p:attrNameLst>
                                      </p:cBhvr>
                                      <p:tavLst>
                                        <p:tav tm="0">
                                          <p:val>
                                            <p:strVal val="0-#ppt_w/2"/>
                                          </p:val>
                                        </p:tav>
                                        <p:tav tm="100000">
                                          <p:val>
                                            <p:strVal val="#ppt_x"/>
                                          </p:val>
                                        </p:tav>
                                      </p:tavLst>
                                    </p:anim>
                                    <p:anim calcmode="lin" valueType="num">
                                      <p:cBhvr additive="base">
                                        <p:cTn id="20" dur="500" fill="hold"/>
                                        <p:tgtEl>
                                          <p:spTgt spid="14340"/>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nodeType="clickEffect">
                                  <p:stCondLst>
                                    <p:cond delay="0"/>
                                  </p:stCondLst>
                                  <p:childTnLst>
                                    <p:set>
                                      <p:cBhvr>
                                        <p:cTn id="24" dur="1" fill="hold">
                                          <p:stCondLst>
                                            <p:cond delay="0"/>
                                          </p:stCondLst>
                                        </p:cTn>
                                        <p:tgtEl>
                                          <p:spTgt spid="14341"/>
                                        </p:tgtEl>
                                        <p:attrNameLst>
                                          <p:attrName>style.visibility</p:attrName>
                                        </p:attrNameLst>
                                      </p:cBhvr>
                                      <p:to>
                                        <p:strVal val="visible"/>
                                      </p:to>
                                    </p:set>
                                    <p:animEffect transition="in" filter="dissolve">
                                      <p:cBhvr>
                                        <p:cTn id="25" dur="500"/>
                                        <p:tgtEl>
                                          <p:spTgt spid="1434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nodeType="clickEffect">
                                  <p:stCondLst>
                                    <p:cond delay="0"/>
                                  </p:stCondLst>
                                  <p:childTnLst>
                                    <p:set>
                                      <p:cBhvr>
                                        <p:cTn id="29" dur="1" fill="hold">
                                          <p:stCondLst>
                                            <p:cond delay="0"/>
                                          </p:stCondLst>
                                        </p:cTn>
                                        <p:tgtEl>
                                          <p:spTgt spid="14345"/>
                                        </p:tgtEl>
                                        <p:attrNameLst>
                                          <p:attrName>style.visibility</p:attrName>
                                        </p:attrNameLst>
                                      </p:cBhvr>
                                      <p:to>
                                        <p:strVal val="visible"/>
                                      </p:to>
                                    </p:set>
                                    <p:animEffect transition="in" filter="dissolve">
                                      <p:cBhvr>
                                        <p:cTn id="30" dur="500"/>
                                        <p:tgtEl>
                                          <p:spTgt spid="1434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9" presetClass="entr" presetSubtype="0" fill="hold" nodeType="clickEffect">
                                  <p:stCondLst>
                                    <p:cond delay="0"/>
                                  </p:stCondLst>
                                  <p:childTnLst>
                                    <p:set>
                                      <p:cBhvr>
                                        <p:cTn id="34" dur="1" fill="hold">
                                          <p:stCondLst>
                                            <p:cond delay="0"/>
                                          </p:stCondLst>
                                        </p:cTn>
                                        <p:tgtEl>
                                          <p:spTgt spid="14346"/>
                                        </p:tgtEl>
                                        <p:attrNameLst>
                                          <p:attrName>style.visibility</p:attrName>
                                        </p:attrNameLst>
                                      </p:cBhvr>
                                      <p:to>
                                        <p:strVal val="visible"/>
                                      </p:to>
                                    </p:set>
                                    <p:animEffect transition="in" filter="dissolve">
                                      <p:cBhvr>
                                        <p:cTn id="35" dur="500"/>
                                        <p:tgtEl>
                                          <p:spTgt spid="14346"/>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9" fill="hold" grpId="0" nodeType="clickEffect">
                                  <p:stCondLst>
                                    <p:cond delay="0"/>
                                  </p:stCondLst>
                                  <p:childTnLst>
                                    <p:set>
                                      <p:cBhvr>
                                        <p:cTn id="39" dur="1" fill="hold">
                                          <p:stCondLst>
                                            <p:cond delay="0"/>
                                          </p:stCondLst>
                                        </p:cTn>
                                        <p:tgtEl>
                                          <p:spTgt spid="14342"/>
                                        </p:tgtEl>
                                        <p:attrNameLst>
                                          <p:attrName>style.visibility</p:attrName>
                                        </p:attrNameLst>
                                      </p:cBhvr>
                                      <p:to>
                                        <p:strVal val="visible"/>
                                      </p:to>
                                    </p:set>
                                    <p:anim calcmode="lin" valueType="num">
                                      <p:cBhvr additive="base">
                                        <p:cTn id="40" dur="500" fill="hold"/>
                                        <p:tgtEl>
                                          <p:spTgt spid="14342"/>
                                        </p:tgtEl>
                                        <p:attrNameLst>
                                          <p:attrName>ppt_x</p:attrName>
                                        </p:attrNameLst>
                                      </p:cBhvr>
                                      <p:tavLst>
                                        <p:tav tm="0">
                                          <p:val>
                                            <p:strVal val="0-#ppt_w/2"/>
                                          </p:val>
                                        </p:tav>
                                        <p:tav tm="100000">
                                          <p:val>
                                            <p:strVal val="#ppt_x"/>
                                          </p:val>
                                        </p:tav>
                                      </p:tavLst>
                                    </p:anim>
                                    <p:anim calcmode="lin" valueType="num">
                                      <p:cBhvr additive="base">
                                        <p:cTn id="41" dur="500" fill="hold"/>
                                        <p:tgtEl>
                                          <p:spTgt spid="14342"/>
                                        </p:tgtEl>
                                        <p:attrNameLst>
                                          <p:attrName>ppt_y</p:attrName>
                                        </p:attrNameLst>
                                      </p:cBhvr>
                                      <p:tavLst>
                                        <p:tav tm="0">
                                          <p:val>
                                            <p:strVal val="0-#ppt_h/2"/>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9" fill="hold" grpId="0" nodeType="clickEffect">
                                  <p:stCondLst>
                                    <p:cond delay="0"/>
                                  </p:stCondLst>
                                  <p:childTnLst>
                                    <p:set>
                                      <p:cBhvr>
                                        <p:cTn id="45" dur="1" fill="hold">
                                          <p:stCondLst>
                                            <p:cond delay="0"/>
                                          </p:stCondLst>
                                        </p:cTn>
                                        <p:tgtEl>
                                          <p:spTgt spid="14343"/>
                                        </p:tgtEl>
                                        <p:attrNameLst>
                                          <p:attrName>style.visibility</p:attrName>
                                        </p:attrNameLst>
                                      </p:cBhvr>
                                      <p:to>
                                        <p:strVal val="visible"/>
                                      </p:to>
                                    </p:set>
                                    <p:anim calcmode="lin" valueType="num">
                                      <p:cBhvr additive="base">
                                        <p:cTn id="46" dur="500" fill="hold"/>
                                        <p:tgtEl>
                                          <p:spTgt spid="14343"/>
                                        </p:tgtEl>
                                        <p:attrNameLst>
                                          <p:attrName>ppt_x</p:attrName>
                                        </p:attrNameLst>
                                      </p:cBhvr>
                                      <p:tavLst>
                                        <p:tav tm="0">
                                          <p:val>
                                            <p:strVal val="0-#ppt_w/2"/>
                                          </p:val>
                                        </p:tav>
                                        <p:tav tm="100000">
                                          <p:val>
                                            <p:strVal val="#ppt_x"/>
                                          </p:val>
                                        </p:tav>
                                      </p:tavLst>
                                    </p:anim>
                                    <p:anim calcmode="lin" valueType="num">
                                      <p:cBhvr additive="base">
                                        <p:cTn id="47" dur="500" fill="hold"/>
                                        <p:tgtEl>
                                          <p:spTgt spid="14343"/>
                                        </p:tgtEl>
                                        <p:attrNameLst>
                                          <p:attrName>ppt_y</p:attrName>
                                        </p:attrNameLst>
                                      </p:cBhvr>
                                      <p:tavLst>
                                        <p:tav tm="0">
                                          <p:val>
                                            <p:strVal val="0-#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9" fill="hold" grpId="0" nodeType="clickEffect">
                                  <p:stCondLst>
                                    <p:cond delay="0"/>
                                  </p:stCondLst>
                                  <p:childTnLst>
                                    <p:set>
                                      <p:cBhvr>
                                        <p:cTn id="51" dur="1" fill="hold">
                                          <p:stCondLst>
                                            <p:cond delay="0"/>
                                          </p:stCondLst>
                                        </p:cTn>
                                        <p:tgtEl>
                                          <p:spTgt spid="14344"/>
                                        </p:tgtEl>
                                        <p:attrNameLst>
                                          <p:attrName>style.visibility</p:attrName>
                                        </p:attrNameLst>
                                      </p:cBhvr>
                                      <p:to>
                                        <p:strVal val="visible"/>
                                      </p:to>
                                    </p:set>
                                    <p:anim calcmode="lin" valueType="num">
                                      <p:cBhvr additive="base">
                                        <p:cTn id="52" dur="500" fill="hold"/>
                                        <p:tgtEl>
                                          <p:spTgt spid="14344"/>
                                        </p:tgtEl>
                                        <p:attrNameLst>
                                          <p:attrName>ppt_x</p:attrName>
                                        </p:attrNameLst>
                                      </p:cBhvr>
                                      <p:tavLst>
                                        <p:tav tm="0">
                                          <p:val>
                                            <p:strVal val="0-#ppt_w/2"/>
                                          </p:val>
                                        </p:tav>
                                        <p:tav tm="100000">
                                          <p:val>
                                            <p:strVal val="#ppt_x"/>
                                          </p:val>
                                        </p:tav>
                                      </p:tavLst>
                                    </p:anim>
                                    <p:anim calcmode="lin" valueType="num">
                                      <p:cBhvr additive="base">
                                        <p:cTn id="53" dur="500" fill="hold"/>
                                        <p:tgtEl>
                                          <p:spTgt spid="143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p:bldP spid="14340" grpId="0"/>
      <p:bldP spid="14342" grpId="0"/>
      <p:bldP spid="14343" grpId="0" animBg="1"/>
      <p:bldP spid="1434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76200" y="110193"/>
            <a:ext cx="8686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a:latin typeface="Times New Roman" pitchFamily="18" charset="0"/>
              </a:rPr>
              <a:t>Example </a:t>
            </a:r>
            <a:r>
              <a:rPr lang="en-GB" altLang="en-US" sz="2400" u="sng" dirty="0" smtClean="0">
                <a:latin typeface="Times New Roman" pitchFamily="18" charset="0"/>
              </a:rPr>
              <a:t>5</a:t>
            </a:r>
            <a:endParaRPr lang="en-GB" altLang="en-US" sz="2400" u="sng" dirty="0">
              <a:latin typeface="Times New Roman" pitchFamily="18" charset="0"/>
            </a:endParaRPr>
          </a:p>
          <a:p>
            <a:pPr eaLnBrk="1" hangingPunct="1">
              <a:spcBef>
                <a:spcPct val="0"/>
              </a:spcBef>
              <a:buFontTx/>
              <a:buNone/>
            </a:pPr>
            <a:r>
              <a:rPr lang="en-GB" altLang="en-US" sz="2400" dirty="0">
                <a:latin typeface="Times New Roman" pitchFamily="18" charset="0"/>
              </a:rPr>
              <a:t>Use the information in the table to calculate the rate of reaction at 40°C and 60°C, respectively.</a:t>
            </a:r>
          </a:p>
        </p:txBody>
      </p:sp>
      <p:graphicFrame>
        <p:nvGraphicFramePr>
          <p:cNvPr id="15363" name="Group 3"/>
          <p:cNvGraphicFramePr>
            <a:graphicFrameLocks noGrp="1"/>
          </p:cNvGraphicFramePr>
          <p:nvPr>
            <p:extLst>
              <p:ext uri="{D42A27DB-BD31-4B8C-83A1-F6EECF244321}">
                <p14:modId xmlns:p14="http://schemas.microsoft.com/office/powerpoint/2010/main" val="768946839"/>
              </p:ext>
            </p:extLst>
          </p:nvPr>
        </p:nvGraphicFramePr>
        <p:xfrm>
          <a:off x="179512" y="1556792"/>
          <a:ext cx="4343400" cy="1433513"/>
        </p:xfrm>
        <a:graphic>
          <a:graphicData uri="http://schemas.openxmlformats.org/drawingml/2006/table">
            <a:tbl>
              <a:tblPr/>
              <a:tblGrid>
                <a:gridCol w="2173287">
                  <a:extLst>
                    <a:ext uri="{9D8B030D-6E8A-4147-A177-3AD203B41FA5}">
                      <a16:colId xmlns="" xmlns:a16="http://schemas.microsoft.com/office/drawing/2014/main" val="20000"/>
                    </a:ext>
                  </a:extLst>
                </a:gridCol>
                <a:gridCol w="2170113">
                  <a:extLst>
                    <a:ext uri="{9D8B030D-6E8A-4147-A177-3AD203B41FA5}">
                      <a16:colId xmlns="" xmlns:a16="http://schemas.microsoft.com/office/drawing/2014/main" val="20001"/>
                    </a:ext>
                  </a:extLst>
                </a:gridCol>
              </a:tblGrid>
              <a:tr h="519113">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4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Temp  (°C)</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4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Time  (s)</a:t>
                      </a: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425450">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400" b="0" i="0" u="none" strike="noStrike" cap="none" normalizeH="0" baseline="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40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400" b="0" i="0" u="none" strike="noStrike" cap="none" normalizeH="0" baseline="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35</a:t>
                      </a: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427038">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400" b="0" i="0" u="none" strike="noStrike" cap="none" normalizeH="0" baseline="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60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4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12</a:t>
                      </a: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bl>
          </a:graphicData>
        </a:graphic>
      </p:graphicFrame>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21</a:t>
            </a:fld>
            <a:endParaRPr lang="en-GB"/>
          </a:p>
        </p:txBody>
      </p:sp>
    </p:spTree>
    <p:extLst>
      <p:ext uri="{BB962C8B-B14F-4D97-AF65-F5344CB8AC3E}">
        <p14:creationId xmlns:p14="http://schemas.microsoft.com/office/powerpoint/2010/main" val="29261391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nodeType="clickEffect">
                                  <p:stCondLst>
                                    <p:cond delay="0"/>
                                  </p:stCondLst>
                                  <p:childTnLst>
                                    <p:set>
                                      <p:cBhvr>
                                        <p:cTn id="6" dur="1" fill="hold">
                                          <p:stCondLst>
                                            <p:cond delay="0"/>
                                          </p:stCondLst>
                                        </p:cTn>
                                        <p:tgtEl>
                                          <p:spTgt spid="15363"/>
                                        </p:tgtEl>
                                        <p:attrNameLst>
                                          <p:attrName>style.visibility</p:attrName>
                                        </p:attrNameLst>
                                      </p:cBhvr>
                                      <p:to>
                                        <p:strVal val="visible"/>
                                      </p:to>
                                    </p:set>
                                    <p:anim calcmode="lin" valueType="num">
                                      <p:cBhvr additive="base">
                                        <p:cTn id="7" dur="500" fill="hold"/>
                                        <p:tgtEl>
                                          <p:spTgt spid="15363"/>
                                        </p:tgtEl>
                                        <p:attrNameLst>
                                          <p:attrName>ppt_x</p:attrName>
                                        </p:attrNameLst>
                                      </p:cBhvr>
                                      <p:tavLst>
                                        <p:tav tm="0">
                                          <p:val>
                                            <p:strVal val="0-#ppt_w/2"/>
                                          </p:val>
                                        </p:tav>
                                        <p:tav tm="100000">
                                          <p:val>
                                            <p:strVal val="#ppt_x"/>
                                          </p:val>
                                        </p:tav>
                                      </p:tavLst>
                                    </p:anim>
                                    <p:anim calcmode="lin" valueType="num">
                                      <p:cBhvr additive="base">
                                        <p:cTn id="8" dur="500" fill="hold"/>
                                        <p:tgtEl>
                                          <p:spTgt spid="1536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6" name="Text Box 4"/>
          <p:cNvSpPr txBox="1">
            <a:spLocks noChangeArrowheads="1"/>
          </p:cNvSpPr>
          <p:nvPr/>
        </p:nvSpPr>
        <p:spPr bwMode="auto">
          <a:xfrm>
            <a:off x="166688" y="590550"/>
            <a:ext cx="87264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Consider the graph below taken from an experiment which alters the</a:t>
            </a:r>
          </a:p>
          <a:p>
            <a:pPr eaLnBrk="1" hangingPunct="1">
              <a:spcBef>
                <a:spcPct val="0"/>
              </a:spcBef>
              <a:buFontTx/>
              <a:buNone/>
            </a:pPr>
            <a:r>
              <a:rPr lang="en-GB" altLang="en-US" sz="2400" dirty="0">
                <a:latin typeface="Times New Roman" pitchFamily="18" charset="0"/>
              </a:rPr>
              <a:t>volumes of reactant.</a:t>
            </a:r>
            <a:endParaRPr lang="en-US" altLang="en-US" sz="2400" dirty="0">
              <a:latin typeface="Times New Roman" pitchFamily="18" charset="0"/>
            </a:endParaRPr>
          </a:p>
        </p:txBody>
      </p:sp>
      <p:sp>
        <p:nvSpPr>
          <p:cNvPr id="156678" name="Text Box 6"/>
          <p:cNvSpPr txBox="1">
            <a:spLocks noChangeArrowheads="1"/>
          </p:cNvSpPr>
          <p:nvPr/>
        </p:nvSpPr>
        <p:spPr bwMode="auto">
          <a:xfrm>
            <a:off x="87313" y="4652963"/>
            <a:ext cx="87280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Calculate the time taken for the reaction to finish when the volume of </a:t>
            </a:r>
          </a:p>
          <a:p>
            <a:pPr eaLnBrk="1" hangingPunct="1">
              <a:spcBef>
                <a:spcPct val="0"/>
              </a:spcBef>
              <a:buFontTx/>
              <a:buNone/>
            </a:pPr>
            <a:r>
              <a:rPr lang="en-GB" altLang="en-US" sz="2400" dirty="0">
                <a:latin typeface="Times New Roman" pitchFamily="18" charset="0"/>
              </a:rPr>
              <a:t>reactant used is 8cm</a:t>
            </a:r>
            <a:r>
              <a:rPr lang="en-GB" altLang="en-US" sz="2400" baseline="30000" dirty="0">
                <a:latin typeface="Times New Roman" pitchFamily="18" charset="0"/>
              </a:rPr>
              <a:t>3.</a:t>
            </a:r>
            <a:endParaRPr lang="en-US" altLang="en-US" sz="2400" baseline="30000" dirty="0">
              <a:latin typeface="Times New Roman" pitchFamily="18" charset="0"/>
            </a:endParaRPr>
          </a:p>
        </p:txBody>
      </p:sp>
      <p:grpSp>
        <p:nvGrpSpPr>
          <p:cNvPr id="88084" name="Group 20"/>
          <p:cNvGrpSpPr>
            <a:grpSpLocks/>
          </p:cNvGrpSpPr>
          <p:nvPr/>
        </p:nvGrpSpPr>
        <p:grpSpPr bwMode="auto">
          <a:xfrm>
            <a:off x="1619250" y="1536700"/>
            <a:ext cx="5895975" cy="2971800"/>
            <a:chOff x="1020" y="663"/>
            <a:chExt cx="3714" cy="1872"/>
          </a:xfrm>
        </p:grpSpPr>
        <p:sp>
          <p:nvSpPr>
            <p:cNvPr id="25613" name="AutoShape 21"/>
            <p:cNvSpPr>
              <a:spLocks noChangeAspect="1" noChangeArrowheads="1" noTextEdit="1"/>
            </p:cNvSpPr>
            <p:nvPr/>
          </p:nvSpPr>
          <p:spPr bwMode="auto">
            <a:xfrm>
              <a:off x="1020" y="663"/>
              <a:ext cx="3714" cy="1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25614" name="Rectangle 22"/>
            <p:cNvSpPr>
              <a:spLocks noChangeArrowheads="1"/>
            </p:cNvSpPr>
            <p:nvPr/>
          </p:nvSpPr>
          <p:spPr bwMode="auto">
            <a:xfrm>
              <a:off x="1050" y="693"/>
              <a:ext cx="3648" cy="1812"/>
            </a:xfrm>
            <a:prstGeom prst="rect">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25615" name="Rectangle 23"/>
            <p:cNvSpPr>
              <a:spLocks noChangeArrowheads="1"/>
            </p:cNvSpPr>
            <p:nvPr/>
          </p:nvSpPr>
          <p:spPr bwMode="auto">
            <a:xfrm>
              <a:off x="1518" y="1065"/>
              <a:ext cx="2544" cy="105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25616" name="Line 24"/>
            <p:cNvSpPr>
              <a:spLocks noChangeShapeType="1"/>
            </p:cNvSpPr>
            <p:nvPr/>
          </p:nvSpPr>
          <p:spPr bwMode="auto">
            <a:xfrm>
              <a:off x="1518" y="1905"/>
              <a:ext cx="254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617" name="Line 25"/>
            <p:cNvSpPr>
              <a:spLocks noChangeShapeType="1"/>
            </p:cNvSpPr>
            <p:nvPr/>
          </p:nvSpPr>
          <p:spPr bwMode="auto">
            <a:xfrm>
              <a:off x="1518" y="1695"/>
              <a:ext cx="254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618" name="Line 26"/>
            <p:cNvSpPr>
              <a:spLocks noChangeShapeType="1"/>
            </p:cNvSpPr>
            <p:nvPr/>
          </p:nvSpPr>
          <p:spPr bwMode="auto">
            <a:xfrm>
              <a:off x="1518" y="1485"/>
              <a:ext cx="254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619" name="Line 27"/>
            <p:cNvSpPr>
              <a:spLocks noChangeShapeType="1"/>
            </p:cNvSpPr>
            <p:nvPr/>
          </p:nvSpPr>
          <p:spPr bwMode="auto">
            <a:xfrm>
              <a:off x="1518" y="1275"/>
              <a:ext cx="254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620" name="Line 28"/>
            <p:cNvSpPr>
              <a:spLocks noChangeShapeType="1"/>
            </p:cNvSpPr>
            <p:nvPr/>
          </p:nvSpPr>
          <p:spPr bwMode="auto">
            <a:xfrm>
              <a:off x="1518" y="1065"/>
              <a:ext cx="254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621" name="Rectangle 29"/>
            <p:cNvSpPr>
              <a:spLocks noChangeArrowheads="1"/>
            </p:cNvSpPr>
            <p:nvPr/>
          </p:nvSpPr>
          <p:spPr bwMode="auto">
            <a:xfrm>
              <a:off x="1518" y="1065"/>
              <a:ext cx="2544" cy="1050"/>
            </a:xfrm>
            <a:prstGeom prst="rect">
              <a:avLst/>
            </a:prstGeom>
            <a:noFill/>
            <a:ln w="952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25622" name="Line 30"/>
            <p:cNvSpPr>
              <a:spLocks noChangeShapeType="1"/>
            </p:cNvSpPr>
            <p:nvPr/>
          </p:nvSpPr>
          <p:spPr bwMode="auto">
            <a:xfrm>
              <a:off x="1518" y="1065"/>
              <a:ext cx="0" cy="105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623" name="Line 31"/>
            <p:cNvSpPr>
              <a:spLocks noChangeShapeType="1"/>
            </p:cNvSpPr>
            <p:nvPr/>
          </p:nvSpPr>
          <p:spPr bwMode="auto">
            <a:xfrm>
              <a:off x="1494" y="2115"/>
              <a:ext cx="2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624" name="Line 32"/>
            <p:cNvSpPr>
              <a:spLocks noChangeShapeType="1"/>
            </p:cNvSpPr>
            <p:nvPr/>
          </p:nvSpPr>
          <p:spPr bwMode="auto">
            <a:xfrm>
              <a:off x="1494" y="1905"/>
              <a:ext cx="2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625" name="Line 33"/>
            <p:cNvSpPr>
              <a:spLocks noChangeShapeType="1"/>
            </p:cNvSpPr>
            <p:nvPr/>
          </p:nvSpPr>
          <p:spPr bwMode="auto">
            <a:xfrm>
              <a:off x="1494" y="1695"/>
              <a:ext cx="2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626" name="Line 34"/>
            <p:cNvSpPr>
              <a:spLocks noChangeShapeType="1"/>
            </p:cNvSpPr>
            <p:nvPr/>
          </p:nvSpPr>
          <p:spPr bwMode="auto">
            <a:xfrm>
              <a:off x="1494" y="1485"/>
              <a:ext cx="2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627" name="Line 35"/>
            <p:cNvSpPr>
              <a:spLocks noChangeShapeType="1"/>
            </p:cNvSpPr>
            <p:nvPr/>
          </p:nvSpPr>
          <p:spPr bwMode="auto">
            <a:xfrm>
              <a:off x="1494" y="1275"/>
              <a:ext cx="2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628" name="Line 36"/>
            <p:cNvSpPr>
              <a:spLocks noChangeShapeType="1"/>
            </p:cNvSpPr>
            <p:nvPr/>
          </p:nvSpPr>
          <p:spPr bwMode="auto">
            <a:xfrm>
              <a:off x="1494" y="1065"/>
              <a:ext cx="2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629" name="Line 37"/>
            <p:cNvSpPr>
              <a:spLocks noChangeShapeType="1"/>
            </p:cNvSpPr>
            <p:nvPr/>
          </p:nvSpPr>
          <p:spPr bwMode="auto">
            <a:xfrm>
              <a:off x="1518" y="2115"/>
              <a:ext cx="2544"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630" name="Line 38"/>
            <p:cNvSpPr>
              <a:spLocks noChangeShapeType="1"/>
            </p:cNvSpPr>
            <p:nvPr/>
          </p:nvSpPr>
          <p:spPr bwMode="auto">
            <a:xfrm flipV="1">
              <a:off x="1518" y="2115"/>
              <a:ext cx="0"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631" name="Line 39"/>
            <p:cNvSpPr>
              <a:spLocks noChangeShapeType="1"/>
            </p:cNvSpPr>
            <p:nvPr/>
          </p:nvSpPr>
          <p:spPr bwMode="auto">
            <a:xfrm flipV="1">
              <a:off x="2028" y="2115"/>
              <a:ext cx="0"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632" name="Line 40"/>
            <p:cNvSpPr>
              <a:spLocks noChangeShapeType="1"/>
            </p:cNvSpPr>
            <p:nvPr/>
          </p:nvSpPr>
          <p:spPr bwMode="auto">
            <a:xfrm flipV="1">
              <a:off x="2538" y="2115"/>
              <a:ext cx="0"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633" name="Line 41"/>
            <p:cNvSpPr>
              <a:spLocks noChangeShapeType="1"/>
            </p:cNvSpPr>
            <p:nvPr/>
          </p:nvSpPr>
          <p:spPr bwMode="auto">
            <a:xfrm flipV="1">
              <a:off x="3042" y="2115"/>
              <a:ext cx="0"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634" name="Line 42"/>
            <p:cNvSpPr>
              <a:spLocks noChangeShapeType="1"/>
            </p:cNvSpPr>
            <p:nvPr/>
          </p:nvSpPr>
          <p:spPr bwMode="auto">
            <a:xfrm flipV="1">
              <a:off x="3552" y="2115"/>
              <a:ext cx="0"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635" name="Line 43"/>
            <p:cNvSpPr>
              <a:spLocks noChangeShapeType="1"/>
            </p:cNvSpPr>
            <p:nvPr/>
          </p:nvSpPr>
          <p:spPr bwMode="auto">
            <a:xfrm flipV="1">
              <a:off x="4062" y="2115"/>
              <a:ext cx="0" cy="2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636" name="Freeform 44"/>
            <p:cNvSpPr>
              <a:spLocks/>
            </p:cNvSpPr>
            <p:nvPr/>
          </p:nvSpPr>
          <p:spPr bwMode="auto">
            <a:xfrm>
              <a:off x="1518" y="1275"/>
              <a:ext cx="2034" cy="840"/>
            </a:xfrm>
            <a:custGeom>
              <a:avLst/>
              <a:gdLst>
                <a:gd name="T0" fmla="*/ 0 w 339"/>
                <a:gd name="T1" fmla="*/ 2147483647 h 140"/>
                <a:gd name="T2" fmla="*/ 2147483647 w 339"/>
                <a:gd name="T3" fmla="*/ 2147483647 h 140"/>
                <a:gd name="T4" fmla="*/ 2147483647 w 339"/>
                <a:gd name="T5" fmla="*/ 2147483647 h 140"/>
                <a:gd name="T6" fmla="*/ 2147483647 w 339"/>
                <a:gd name="T7" fmla="*/ 2147483647 h 140"/>
                <a:gd name="T8" fmla="*/ 2147483647 w 339"/>
                <a:gd name="T9" fmla="*/ 0 h 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9" h="140">
                  <a:moveTo>
                    <a:pt x="0" y="140"/>
                  </a:moveTo>
                  <a:lnTo>
                    <a:pt x="85" y="105"/>
                  </a:lnTo>
                  <a:lnTo>
                    <a:pt x="170" y="70"/>
                  </a:lnTo>
                  <a:lnTo>
                    <a:pt x="254" y="35"/>
                  </a:lnTo>
                  <a:lnTo>
                    <a:pt x="339" y="0"/>
                  </a:lnTo>
                </a:path>
              </a:pathLst>
            </a:custGeom>
            <a:noFill/>
            <a:ln w="9525">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5637" name="Freeform 45"/>
            <p:cNvSpPr>
              <a:spLocks/>
            </p:cNvSpPr>
            <p:nvPr/>
          </p:nvSpPr>
          <p:spPr bwMode="auto">
            <a:xfrm>
              <a:off x="1500" y="2097"/>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9525">
              <a:solidFill>
                <a:srgbClr val="000080"/>
              </a:solidFill>
              <a:prstDash val="solid"/>
              <a:round/>
              <a:headEnd/>
              <a:tailEnd/>
            </a:ln>
          </p:spPr>
          <p:txBody>
            <a:bodyPr/>
            <a:lstStyle/>
            <a:p>
              <a:endParaRPr lang="en-GB"/>
            </a:p>
          </p:txBody>
        </p:sp>
        <p:sp>
          <p:nvSpPr>
            <p:cNvPr id="25638" name="Freeform 46"/>
            <p:cNvSpPr>
              <a:spLocks/>
            </p:cNvSpPr>
            <p:nvPr/>
          </p:nvSpPr>
          <p:spPr bwMode="auto">
            <a:xfrm>
              <a:off x="2010" y="1887"/>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9525">
              <a:solidFill>
                <a:srgbClr val="000080"/>
              </a:solidFill>
              <a:prstDash val="solid"/>
              <a:round/>
              <a:headEnd/>
              <a:tailEnd/>
            </a:ln>
          </p:spPr>
          <p:txBody>
            <a:bodyPr/>
            <a:lstStyle/>
            <a:p>
              <a:endParaRPr lang="en-GB"/>
            </a:p>
          </p:txBody>
        </p:sp>
        <p:sp>
          <p:nvSpPr>
            <p:cNvPr id="25639" name="Freeform 47"/>
            <p:cNvSpPr>
              <a:spLocks/>
            </p:cNvSpPr>
            <p:nvPr/>
          </p:nvSpPr>
          <p:spPr bwMode="auto">
            <a:xfrm>
              <a:off x="2520" y="1677"/>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9525">
              <a:solidFill>
                <a:srgbClr val="000080"/>
              </a:solidFill>
              <a:prstDash val="solid"/>
              <a:round/>
              <a:headEnd/>
              <a:tailEnd/>
            </a:ln>
          </p:spPr>
          <p:txBody>
            <a:bodyPr/>
            <a:lstStyle/>
            <a:p>
              <a:endParaRPr lang="en-GB"/>
            </a:p>
          </p:txBody>
        </p:sp>
        <p:sp>
          <p:nvSpPr>
            <p:cNvPr id="25640" name="Freeform 48"/>
            <p:cNvSpPr>
              <a:spLocks/>
            </p:cNvSpPr>
            <p:nvPr/>
          </p:nvSpPr>
          <p:spPr bwMode="auto">
            <a:xfrm>
              <a:off x="3024" y="1467"/>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9525">
              <a:solidFill>
                <a:srgbClr val="000080"/>
              </a:solidFill>
              <a:prstDash val="solid"/>
              <a:round/>
              <a:headEnd/>
              <a:tailEnd/>
            </a:ln>
          </p:spPr>
          <p:txBody>
            <a:bodyPr/>
            <a:lstStyle/>
            <a:p>
              <a:endParaRPr lang="en-GB"/>
            </a:p>
          </p:txBody>
        </p:sp>
        <p:sp>
          <p:nvSpPr>
            <p:cNvPr id="25641" name="Freeform 49"/>
            <p:cNvSpPr>
              <a:spLocks/>
            </p:cNvSpPr>
            <p:nvPr/>
          </p:nvSpPr>
          <p:spPr bwMode="auto">
            <a:xfrm>
              <a:off x="3534" y="1257"/>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9525">
              <a:solidFill>
                <a:srgbClr val="000080"/>
              </a:solidFill>
              <a:prstDash val="solid"/>
              <a:round/>
              <a:headEnd/>
              <a:tailEnd/>
            </a:ln>
          </p:spPr>
          <p:txBody>
            <a:bodyPr/>
            <a:lstStyle/>
            <a:p>
              <a:endParaRPr lang="en-GB"/>
            </a:p>
          </p:txBody>
        </p:sp>
        <p:sp>
          <p:nvSpPr>
            <p:cNvPr id="25642" name="Rectangle 50"/>
            <p:cNvSpPr>
              <a:spLocks noChangeArrowheads="1"/>
            </p:cNvSpPr>
            <p:nvPr/>
          </p:nvSpPr>
          <p:spPr bwMode="auto">
            <a:xfrm>
              <a:off x="2610" y="759"/>
              <a:ext cx="55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200" b="1">
                  <a:solidFill>
                    <a:srgbClr val="000000"/>
                  </a:solidFill>
                </a:rPr>
                <a:t>Using R=1/t </a:t>
              </a:r>
              <a:endParaRPr lang="en-GB" altLang="en-US" sz="2000"/>
            </a:p>
          </p:txBody>
        </p:sp>
        <p:sp>
          <p:nvSpPr>
            <p:cNvPr id="25643" name="Rectangle 51"/>
            <p:cNvSpPr>
              <a:spLocks noChangeArrowheads="1"/>
            </p:cNvSpPr>
            <p:nvPr/>
          </p:nvSpPr>
          <p:spPr bwMode="auto">
            <a:xfrm>
              <a:off x="1416" y="2067"/>
              <a:ext cx="44"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000">
                  <a:solidFill>
                    <a:srgbClr val="000000"/>
                  </a:solidFill>
                </a:rPr>
                <a:t>0</a:t>
              </a:r>
              <a:endParaRPr lang="en-GB" altLang="en-US" sz="2000"/>
            </a:p>
          </p:txBody>
        </p:sp>
        <p:sp>
          <p:nvSpPr>
            <p:cNvPr id="25644" name="Rectangle 52"/>
            <p:cNvSpPr>
              <a:spLocks noChangeArrowheads="1"/>
            </p:cNvSpPr>
            <p:nvPr/>
          </p:nvSpPr>
          <p:spPr bwMode="auto">
            <a:xfrm>
              <a:off x="1266" y="1857"/>
              <a:ext cx="198"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000">
                  <a:solidFill>
                    <a:srgbClr val="000000"/>
                  </a:solidFill>
                </a:rPr>
                <a:t>0.005</a:t>
              </a:r>
              <a:endParaRPr lang="en-GB" altLang="en-US" sz="2000"/>
            </a:p>
          </p:txBody>
        </p:sp>
        <p:sp>
          <p:nvSpPr>
            <p:cNvPr id="25645" name="Rectangle 53"/>
            <p:cNvSpPr>
              <a:spLocks noChangeArrowheads="1"/>
            </p:cNvSpPr>
            <p:nvPr/>
          </p:nvSpPr>
          <p:spPr bwMode="auto">
            <a:xfrm>
              <a:off x="1308" y="1647"/>
              <a:ext cx="154"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000">
                  <a:solidFill>
                    <a:srgbClr val="000000"/>
                  </a:solidFill>
                </a:rPr>
                <a:t>0.01</a:t>
              </a:r>
              <a:endParaRPr lang="en-GB" altLang="en-US" sz="2000"/>
            </a:p>
          </p:txBody>
        </p:sp>
        <p:sp>
          <p:nvSpPr>
            <p:cNvPr id="25646" name="Rectangle 54"/>
            <p:cNvSpPr>
              <a:spLocks noChangeArrowheads="1"/>
            </p:cNvSpPr>
            <p:nvPr/>
          </p:nvSpPr>
          <p:spPr bwMode="auto">
            <a:xfrm>
              <a:off x="1266" y="1437"/>
              <a:ext cx="198"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000">
                  <a:solidFill>
                    <a:srgbClr val="000000"/>
                  </a:solidFill>
                </a:rPr>
                <a:t>0.015</a:t>
              </a:r>
              <a:endParaRPr lang="en-GB" altLang="en-US" sz="2000"/>
            </a:p>
          </p:txBody>
        </p:sp>
        <p:sp>
          <p:nvSpPr>
            <p:cNvPr id="25647" name="Rectangle 55"/>
            <p:cNvSpPr>
              <a:spLocks noChangeArrowheads="1"/>
            </p:cNvSpPr>
            <p:nvPr/>
          </p:nvSpPr>
          <p:spPr bwMode="auto">
            <a:xfrm>
              <a:off x="1308" y="1227"/>
              <a:ext cx="154"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000">
                  <a:solidFill>
                    <a:srgbClr val="000000"/>
                  </a:solidFill>
                </a:rPr>
                <a:t>0.02</a:t>
              </a:r>
              <a:endParaRPr lang="en-GB" altLang="en-US" sz="2000"/>
            </a:p>
          </p:txBody>
        </p:sp>
        <p:sp>
          <p:nvSpPr>
            <p:cNvPr id="25648" name="Rectangle 56"/>
            <p:cNvSpPr>
              <a:spLocks noChangeArrowheads="1"/>
            </p:cNvSpPr>
            <p:nvPr/>
          </p:nvSpPr>
          <p:spPr bwMode="auto">
            <a:xfrm>
              <a:off x="1266" y="1017"/>
              <a:ext cx="198"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000">
                  <a:solidFill>
                    <a:srgbClr val="000000"/>
                  </a:solidFill>
                </a:rPr>
                <a:t>0.025</a:t>
              </a:r>
              <a:endParaRPr lang="en-GB" altLang="en-US" sz="2000"/>
            </a:p>
          </p:txBody>
        </p:sp>
        <p:sp>
          <p:nvSpPr>
            <p:cNvPr id="25649" name="Rectangle 57"/>
            <p:cNvSpPr>
              <a:spLocks noChangeArrowheads="1"/>
            </p:cNvSpPr>
            <p:nvPr/>
          </p:nvSpPr>
          <p:spPr bwMode="auto">
            <a:xfrm>
              <a:off x="1500" y="2181"/>
              <a:ext cx="44"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000">
                  <a:solidFill>
                    <a:srgbClr val="000000"/>
                  </a:solidFill>
                </a:rPr>
                <a:t>0</a:t>
              </a:r>
              <a:endParaRPr lang="en-GB" altLang="en-US" sz="2000"/>
            </a:p>
          </p:txBody>
        </p:sp>
        <p:sp>
          <p:nvSpPr>
            <p:cNvPr id="25650" name="Rectangle 58"/>
            <p:cNvSpPr>
              <a:spLocks noChangeArrowheads="1"/>
            </p:cNvSpPr>
            <p:nvPr/>
          </p:nvSpPr>
          <p:spPr bwMode="auto">
            <a:xfrm>
              <a:off x="2010" y="2181"/>
              <a:ext cx="44"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000">
                  <a:solidFill>
                    <a:srgbClr val="000000"/>
                  </a:solidFill>
                </a:rPr>
                <a:t>2</a:t>
              </a:r>
              <a:endParaRPr lang="en-GB" altLang="en-US" sz="2000"/>
            </a:p>
          </p:txBody>
        </p:sp>
        <p:sp>
          <p:nvSpPr>
            <p:cNvPr id="25651" name="Rectangle 59"/>
            <p:cNvSpPr>
              <a:spLocks noChangeArrowheads="1"/>
            </p:cNvSpPr>
            <p:nvPr/>
          </p:nvSpPr>
          <p:spPr bwMode="auto">
            <a:xfrm>
              <a:off x="2520" y="2181"/>
              <a:ext cx="44"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000">
                  <a:solidFill>
                    <a:srgbClr val="000000"/>
                  </a:solidFill>
                </a:rPr>
                <a:t>4</a:t>
              </a:r>
              <a:endParaRPr lang="en-GB" altLang="en-US" sz="2000"/>
            </a:p>
          </p:txBody>
        </p:sp>
        <p:sp>
          <p:nvSpPr>
            <p:cNvPr id="25652" name="Rectangle 60"/>
            <p:cNvSpPr>
              <a:spLocks noChangeArrowheads="1"/>
            </p:cNvSpPr>
            <p:nvPr/>
          </p:nvSpPr>
          <p:spPr bwMode="auto">
            <a:xfrm>
              <a:off x="3024" y="2181"/>
              <a:ext cx="44"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000">
                  <a:solidFill>
                    <a:srgbClr val="000000"/>
                  </a:solidFill>
                </a:rPr>
                <a:t>6</a:t>
              </a:r>
              <a:endParaRPr lang="en-GB" altLang="en-US" sz="2000"/>
            </a:p>
          </p:txBody>
        </p:sp>
        <p:sp>
          <p:nvSpPr>
            <p:cNvPr id="25653" name="Rectangle 61"/>
            <p:cNvSpPr>
              <a:spLocks noChangeArrowheads="1"/>
            </p:cNvSpPr>
            <p:nvPr/>
          </p:nvSpPr>
          <p:spPr bwMode="auto">
            <a:xfrm>
              <a:off x="3534" y="2181"/>
              <a:ext cx="44"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000">
                  <a:solidFill>
                    <a:srgbClr val="000000"/>
                  </a:solidFill>
                </a:rPr>
                <a:t>8</a:t>
              </a:r>
              <a:endParaRPr lang="en-GB" altLang="en-US" sz="2000"/>
            </a:p>
          </p:txBody>
        </p:sp>
        <p:sp>
          <p:nvSpPr>
            <p:cNvPr id="25654" name="Rectangle 62"/>
            <p:cNvSpPr>
              <a:spLocks noChangeArrowheads="1"/>
            </p:cNvSpPr>
            <p:nvPr/>
          </p:nvSpPr>
          <p:spPr bwMode="auto">
            <a:xfrm>
              <a:off x="4020" y="2181"/>
              <a:ext cx="88"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000">
                  <a:solidFill>
                    <a:srgbClr val="000000"/>
                  </a:solidFill>
                </a:rPr>
                <a:t>10</a:t>
              </a:r>
              <a:endParaRPr lang="en-GB" altLang="en-US" sz="2000"/>
            </a:p>
          </p:txBody>
        </p:sp>
        <p:sp>
          <p:nvSpPr>
            <p:cNvPr id="25655" name="Rectangle 63"/>
            <p:cNvSpPr>
              <a:spLocks noChangeArrowheads="1"/>
            </p:cNvSpPr>
            <p:nvPr/>
          </p:nvSpPr>
          <p:spPr bwMode="auto">
            <a:xfrm>
              <a:off x="2335" y="2319"/>
              <a:ext cx="953"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000" b="1">
                  <a:solidFill>
                    <a:srgbClr val="000000"/>
                  </a:solidFill>
                </a:rPr>
                <a:t>Volume of reactant (cm3)</a:t>
              </a:r>
              <a:endParaRPr lang="en-GB" altLang="en-US" sz="2000"/>
            </a:p>
          </p:txBody>
        </p:sp>
        <p:sp>
          <p:nvSpPr>
            <p:cNvPr id="25656" name="Rectangle 64"/>
            <p:cNvSpPr>
              <a:spLocks noChangeArrowheads="1"/>
            </p:cNvSpPr>
            <p:nvPr/>
          </p:nvSpPr>
          <p:spPr bwMode="auto">
            <a:xfrm rot="-5400000">
              <a:off x="1000" y="1529"/>
              <a:ext cx="364"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000" b="1">
                  <a:solidFill>
                    <a:srgbClr val="000000"/>
                  </a:solidFill>
                </a:rPr>
                <a:t>Rate (s-1)</a:t>
              </a:r>
              <a:endParaRPr lang="en-GB" altLang="en-US" sz="2000"/>
            </a:p>
          </p:txBody>
        </p:sp>
        <p:sp>
          <p:nvSpPr>
            <p:cNvPr id="25657" name="Rectangle 65"/>
            <p:cNvSpPr>
              <a:spLocks noChangeArrowheads="1"/>
            </p:cNvSpPr>
            <p:nvPr/>
          </p:nvSpPr>
          <p:spPr bwMode="auto">
            <a:xfrm>
              <a:off x="4105" y="1527"/>
              <a:ext cx="492" cy="126"/>
            </a:xfrm>
            <a:prstGeom prst="rect">
              <a:avLst/>
            </a:prstGeom>
            <a:solidFill>
              <a:srgbClr val="FFFFFF"/>
            </a:solidFill>
            <a:ln w="0">
              <a:solidFill>
                <a:srgbClr val="000000"/>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25658" name="Line 66"/>
            <p:cNvSpPr>
              <a:spLocks noChangeShapeType="1"/>
            </p:cNvSpPr>
            <p:nvPr/>
          </p:nvSpPr>
          <p:spPr bwMode="auto">
            <a:xfrm>
              <a:off x="4212" y="1599"/>
              <a:ext cx="162"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659" name="Freeform 67"/>
            <p:cNvSpPr>
              <a:spLocks/>
            </p:cNvSpPr>
            <p:nvPr/>
          </p:nvSpPr>
          <p:spPr bwMode="auto">
            <a:xfrm>
              <a:off x="4163" y="158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9525">
              <a:solidFill>
                <a:srgbClr val="000080"/>
              </a:solidFill>
              <a:prstDash val="solid"/>
              <a:round/>
              <a:headEnd/>
              <a:tailEnd/>
            </a:ln>
          </p:spPr>
          <p:txBody>
            <a:bodyPr/>
            <a:lstStyle/>
            <a:p>
              <a:endParaRPr lang="en-GB"/>
            </a:p>
          </p:txBody>
        </p:sp>
        <p:sp>
          <p:nvSpPr>
            <p:cNvPr id="25660" name="Rectangle 68"/>
            <p:cNvSpPr>
              <a:spLocks noChangeArrowheads="1"/>
            </p:cNvSpPr>
            <p:nvPr/>
          </p:nvSpPr>
          <p:spPr bwMode="auto">
            <a:xfrm>
              <a:off x="4283" y="1545"/>
              <a:ext cx="270"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000">
                  <a:solidFill>
                    <a:srgbClr val="000000"/>
                  </a:solidFill>
                </a:rPr>
                <a:t>Series1</a:t>
              </a:r>
              <a:endParaRPr lang="en-GB" altLang="en-US" sz="2000"/>
            </a:p>
          </p:txBody>
        </p:sp>
        <p:sp>
          <p:nvSpPr>
            <p:cNvPr id="25661" name="Rectangle 69"/>
            <p:cNvSpPr>
              <a:spLocks noChangeArrowheads="1"/>
            </p:cNvSpPr>
            <p:nvPr/>
          </p:nvSpPr>
          <p:spPr bwMode="auto">
            <a:xfrm>
              <a:off x="1050" y="693"/>
              <a:ext cx="3648" cy="18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grpSp>
      <p:sp>
        <p:nvSpPr>
          <p:cNvPr id="25611" name="Text Box 70"/>
          <p:cNvSpPr txBox="1">
            <a:spLocks noChangeArrowheads="1"/>
          </p:cNvSpPr>
          <p:nvPr/>
        </p:nvSpPr>
        <p:spPr bwMode="auto">
          <a:xfrm>
            <a:off x="231775" y="92075"/>
            <a:ext cx="150714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a:latin typeface="Times New Roman" pitchFamily="18" charset="0"/>
              </a:rPr>
              <a:t>Example </a:t>
            </a:r>
            <a:r>
              <a:rPr lang="en-US" altLang="en-US" sz="2400" u="sng" dirty="0">
                <a:latin typeface="Times New Roman" pitchFamily="18" charset="0"/>
              </a:rPr>
              <a:t>6</a:t>
            </a:r>
            <a:endParaRPr lang="en-GB" altLang="en-US" sz="2400" u="sng" dirty="0">
              <a:latin typeface="Times New Roman" pitchFamily="18" charset="0"/>
            </a:endParaRPr>
          </a:p>
        </p:txBody>
      </p:sp>
      <p:sp>
        <p:nvSpPr>
          <p:cNvPr id="88135" name="Rectangle 71"/>
          <p:cNvSpPr>
            <a:spLocks noChangeArrowheads="1"/>
          </p:cNvSpPr>
          <p:nvPr/>
        </p:nvSpPr>
        <p:spPr bwMode="auto">
          <a:xfrm>
            <a:off x="1835150" y="103188"/>
            <a:ext cx="3605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rPr>
              <a:t>(Calculating time from rate)</a:t>
            </a:r>
          </a:p>
        </p:txBody>
      </p:sp>
      <p:grpSp>
        <p:nvGrpSpPr>
          <p:cNvPr id="9" name="Group 8"/>
          <p:cNvGrpSpPr/>
          <p:nvPr/>
        </p:nvGrpSpPr>
        <p:grpSpPr>
          <a:xfrm>
            <a:off x="2416175" y="2479675"/>
            <a:ext cx="3222626" cy="1362075"/>
            <a:chOff x="2416175" y="2479675"/>
            <a:chExt cx="3222626" cy="1362075"/>
          </a:xfrm>
        </p:grpSpPr>
        <p:cxnSp>
          <p:nvCxnSpPr>
            <p:cNvPr id="6" name="Straight Connector 5"/>
            <p:cNvCxnSpPr>
              <a:stCxn id="25634" idx="1"/>
              <a:endCxn id="25641" idx="0"/>
            </p:cNvCxnSpPr>
            <p:nvPr/>
          </p:nvCxnSpPr>
          <p:spPr>
            <a:xfrm flipH="1" flipV="1">
              <a:off x="5638800" y="2479675"/>
              <a:ext cx="1" cy="1362075"/>
            </a:xfrm>
            <a:prstGeom prst="line">
              <a:avLst/>
            </a:prstGeom>
          </p:spPr>
          <p:style>
            <a:lnRef idx="3">
              <a:schemeClr val="accent2"/>
            </a:lnRef>
            <a:fillRef idx="0">
              <a:schemeClr val="accent2"/>
            </a:fillRef>
            <a:effectRef idx="2">
              <a:schemeClr val="accent2"/>
            </a:effectRef>
            <a:fontRef idx="minor">
              <a:schemeClr val="tx1"/>
            </a:fontRef>
          </p:style>
        </p:cxnSp>
        <p:cxnSp>
          <p:nvCxnSpPr>
            <p:cNvPr id="8" name="Straight Connector 7"/>
            <p:cNvCxnSpPr/>
            <p:nvPr/>
          </p:nvCxnSpPr>
          <p:spPr>
            <a:xfrm flipH="1">
              <a:off x="2416175" y="2479675"/>
              <a:ext cx="3194050" cy="28575"/>
            </a:xfrm>
            <a:prstGeom prst="line">
              <a:avLst/>
            </a:prstGeom>
          </p:spPr>
          <p:style>
            <a:lnRef idx="2">
              <a:schemeClr val="accent2"/>
            </a:lnRef>
            <a:fillRef idx="0">
              <a:schemeClr val="accent2"/>
            </a:fillRef>
            <a:effectRef idx="1">
              <a:schemeClr val="accent2"/>
            </a:effectRef>
            <a:fontRef idx="minor">
              <a:schemeClr val="tx1"/>
            </a:fontRef>
          </p:style>
        </p:cxnSp>
      </p:grpSp>
      <p:sp>
        <p:nvSpPr>
          <p:cNvPr id="5" name="Footer Placeholder 4"/>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035439-CAE3-48F5-8784-A3D703450100}" type="slidenum">
              <a:rPr lang="en-GB" smtClean="0"/>
              <a:t>22</a:t>
            </a:fld>
            <a:endParaRPr lang="en-GB"/>
          </a:p>
        </p:txBody>
      </p:sp>
    </p:spTree>
    <p:extLst>
      <p:ext uri="{BB962C8B-B14F-4D97-AF65-F5344CB8AC3E}">
        <p14:creationId xmlns:p14="http://schemas.microsoft.com/office/powerpoint/2010/main" val="1295809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6676"/>
                                        </p:tgtEl>
                                        <p:attrNameLst>
                                          <p:attrName>style.visibility</p:attrName>
                                        </p:attrNameLst>
                                      </p:cBhvr>
                                      <p:to>
                                        <p:strVal val="visible"/>
                                      </p:to>
                                    </p:set>
                                    <p:anim calcmode="lin" valueType="num">
                                      <p:cBhvr additive="base">
                                        <p:cTn id="7" dur="500" fill="hold"/>
                                        <p:tgtEl>
                                          <p:spTgt spid="156676"/>
                                        </p:tgtEl>
                                        <p:attrNameLst>
                                          <p:attrName>ppt_x</p:attrName>
                                        </p:attrNameLst>
                                      </p:cBhvr>
                                      <p:tavLst>
                                        <p:tav tm="0">
                                          <p:val>
                                            <p:strVal val="#ppt_x"/>
                                          </p:val>
                                        </p:tav>
                                        <p:tav tm="100000">
                                          <p:val>
                                            <p:strVal val="#ppt_x"/>
                                          </p:val>
                                        </p:tav>
                                      </p:tavLst>
                                    </p:anim>
                                    <p:anim calcmode="lin" valueType="num">
                                      <p:cBhvr additive="base">
                                        <p:cTn id="8" dur="500" fill="hold"/>
                                        <p:tgtEl>
                                          <p:spTgt spid="15667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8084"/>
                                        </p:tgtEl>
                                        <p:attrNameLst>
                                          <p:attrName>style.visibility</p:attrName>
                                        </p:attrNameLst>
                                      </p:cBhvr>
                                      <p:to>
                                        <p:strVal val="visible"/>
                                      </p:to>
                                    </p:set>
                                    <p:anim calcmode="lin" valueType="num">
                                      <p:cBhvr additive="base">
                                        <p:cTn id="13" dur="500" fill="hold"/>
                                        <p:tgtEl>
                                          <p:spTgt spid="88084"/>
                                        </p:tgtEl>
                                        <p:attrNameLst>
                                          <p:attrName>ppt_x</p:attrName>
                                        </p:attrNameLst>
                                      </p:cBhvr>
                                      <p:tavLst>
                                        <p:tav tm="0">
                                          <p:val>
                                            <p:strVal val="#ppt_x"/>
                                          </p:val>
                                        </p:tav>
                                        <p:tav tm="100000">
                                          <p:val>
                                            <p:strVal val="#ppt_x"/>
                                          </p:val>
                                        </p:tav>
                                      </p:tavLst>
                                    </p:anim>
                                    <p:anim calcmode="lin" valueType="num">
                                      <p:cBhvr additive="base">
                                        <p:cTn id="14" dur="500" fill="hold"/>
                                        <p:tgtEl>
                                          <p:spTgt spid="8808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6678"/>
                                        </p:tgtEl>
                                        <p:attrNameLst>
                                          <p:attrName>style.visibility</p:attrName>
                                        </p:attrNameLst>
                                      </p:cBhvr>
                                      <p:to>
                                        <p:strVal val="visible"/>
                                      </p:to>
                                    </p:set>
                                    <p:anim calcmode="lin" valueType="num">
                                      <p:cBhvr additive="base">
                                        <p:cTn id="19" dur="500" fill="hold"/>
                                        <p:tgtEl>
                                          <p:spTgt spid="156678"/>
                                        </p:tgtEl>
                                        <p:attrNameLst>
                                          <p:attrName>ppt_x</p:attrName>
                                        </p:attrNameLst>
                                      </p:cBhvr>
                                      <p:tavLst>
                                        <p:tav tm="0">
                                          <p:val>
                                            <p:strVal val="#ppt_x"/>
                                          </p:val>
                                        </p:tav>
                                        <p:tav tm="100000">
                                          <p:val>
                                            <p:strVal val="#ppt_x"/>
                                          </p:val>
                                        </p:tav>
                                      </p:tavLst>
                                    </p:anim>
                                    <p:anim calcmode="lin" valueType="num">
                                      <p:cBhvr additive="base">
                                        <p:cTn id="20" dur="500" fill="hold"/>
                                        <p:tgtEl>
                                          <p:spTgt spid="15667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6" grpId="0"/>
      <p:bldP spid="15667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ChangeArrowheads="1"/>
          </p:cNvSpPr>
          <p:nvPr/>
        </p:nvSpPr>
        <p:spPr bwMode="auto">
          <a:xfrm>
            <a:off x="35496" y="68165"/>
            <a:ext cx="8763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a:latin typeface="Times New Roman" pitchFamily="18" charset="0"/>
              </a:rPr>
              <a:t>Example </a:t>
            </a:r>
            <a:r>
              <a:rPr lang="en-US" altLang="en-US" sz="2400" u="sng" dirty="0">
                <a:latin typeface="Times New Roman" pitchFamily="18" charset="0"/>
              </a:rPr>
              <a:t>7</a:t>
            </a:r>
            <a:endParaRPr lang="en-GB" altLang="en-US" sz="2400" dirty="0">
              <a:latin typeface="Times New Roman" pitchFamily="18" charset="0"/>
            </a:endParaRPr>
          </a:p>
          <a:p>
            <a:pPr eaLnBrk="1" hangingPunct="1">
              <a:spcBef>
                <a:spcPct val="0"/>
              </a:spcBef>
              <a:buFontTx/>
              <a:buNone/>
            </a:pPr>
            <a:r>
              <a:rPr lang="en-GB" altLang="en-US" sz="2400" dirty="0">
                <a:latin typeface="Times New Roman" pitchFamily="18" charset="0"/>
              </a:rPr>
              <a:t>Use the graph to calculate the time taken for the reaction when a concentration of 0.6 </a:t>
            </a:r>
            <a:r>
              <a:rPr lang="en-GB" altLang="en-US" sz="2400" dirty="0" err="1">
                <a:latin typeface="Times New Roman" pitchFamily="18" charset="0"/>
              </a:rPr>
              <a:t>mol</a:t>
            </a:r>
            <a:r>
              <a:rPr lang="en-GB" altLang="en-US" sz="2400" dirty="0">
                <a:latin typeface="Times New Roman" pitchFamily="18" charset="0"/>
              </a:rPr>
              <a:t> l</a:t>
            </a:r>
            <a:r>
              <a:rPr lang="en-GB" altLang="en-US" sz="2400" baseline="30000" dirty="0">
                <a:latin typeface="Times New Roman" pitchFamily="18" charset="0"/>
              </a:rPr>
              <a:t>-1</a:t>
            </a:r>
            <a:r>
              <a:rPr lang="en-GB" altLang="en-US" sz="2400" dirty="0">
                <a:latin typeface="Times New Roman" pitchFamily="18" charset="0"/>
              </a:rPr>
              <a:t> is used.</a:t>
            </a:r>
          </a:p>
        </p:txBody>
      </p:sp>
      <p:graphicFrame>
        <p:nvGraphicFramePr>
          <p:cNvPr id="16393" name="Object 9"/>
          <p:cNvGraphicFramePr>
            <a:graphicFrameLocks noChangeAspect="1"/>
          </p:cNvGraphicFramePr>
          <p:nvPr/>
        </p:nvGraphicFramePr>
        <p:xfrm>
          <a:off x="3132138" y="1844675"/>
          <a:ext cx="5715000" cy="3533775"/>
        </p:xfrm>
        <a:graphic>
          <a:graphicData uri="http://schemas.openxmlformats.org/presentationml/2006/ole">
            <mc:AlternateContent xmlns:mc="http://schemas.openxmlformats.org/markup-compatibility/2006">
              <mc:Choice xmlns:v="urn:schemas-microsoft-com:vml" Requires="v">
                <p:oleObj spid="_x0000_s4254" name="Chart" r:id="rId3" imgW="9496349" imgH="5467502" progId="Excel.Chart.8">
                  <p:embed/>
                </p:oleObj>
              </mc:Choice>
              <mc:Fallback>
                <p:oleObj name="Chart" r:id="rId3" imgW="9496349" imgH="5467502"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t="4134" r="10713"/>
                      <a:stretch>
                        <a:fillRect/>
                      </a:stretch>
                    </p:blipFill>
                    <p:spPr bwMode="auto">
                      <a:xfrm>
                        <a:off x="3132138" y="1844675"/>
                        <a:ext cx="5715000" cy="353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394" name="Line 10"/>
          <p:cNvSpPr>
            <a:spLocks noChangeShapeType="1"/>
          </p:cNvSpPr>
          <p:nvPr/>
        </p:nvSpPr>
        <p:spPr bwMode="auto">
          <a:xfrm flipV="1">
            <a:off x="6629400" y="3386138"/>
            <a:ext cx="0" cy="16002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395" name="Line 11"/>
          <p:cNvSpPr>
            <a:spLocks noChangeShapeType="1"/>
          </p:cNvSpPr>
          <p:nvPr/>
        </p:nvSpPr>
        <p:spPr bwMode="auto">
          <a:xfrm flipV="1">
            <a:off x="3657600" y="3386138"/>
            <a:ext cx="29718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23</a:t>
            </a:fld>
            <a:endParaRPr lang="en-GB"/>
          </a:p>
        </p:txBody>
      </p:sp>
    </p:spTree>
    <p:extLst>
      <p:ext uri="{BB962C8B-B14F-4D97-AF65-F5344CB8AC3E}">
        <p14:creationId xmlns:p14="http://schemas.microsoft.com/office/powerpoint/2010/main" val="2970772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393"/>
                                        </p:tgtEl>
                                        <p:attrNameLst>
                                          <p:attrName>style.visibility</p:attrName>
                                        </p:attrNameLst>
                                      </p:cBhvr>
                                      <p:to>
                                        <p:strVal val="visible"/>
                                      </p:to>
                                    </p:set>
                                    <p:anim calcmode="lin" valueType="num">
                                      <p:cBhvr additive="base">
                                        <p:cTn id="7" dur="500" fill="hold"/>
                                        <p:tgtEl>
                                          <p:spTgt spid="16393"/>
                                        </p:tgtEl>
                                        <p:attrNameLst>
                                          <p:attrName>ppt_x</p:attrName>
                                        </p:attrNameLst>
                                      </p:cBhvr>
                                      <p:tavLst>
                                        <p:tav tm="0">
                                          <p:val>
                                            <p:strVal val="#ppt_x"/>
                                          </p:val>
                                        </p:tav>
                                        <p:tav tm="100000">
                                          <p:val>
                                            <p:strVal val="#ppt_x"/>
                                          </p:val>
                                        </p:tav>
                                      </p:tavLst>
                                    </p:anim>
                                    <p:anim calcmode="lin" valueType="num">
                                      <p:cBhvr additive="base">
                                        <p:cTn id="8" dur="500" fill="hold"/>
                                        <p:tgtEl>
                                          <p:spTgt spid="1639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394"/>
                                        </p:tgtEl>
                                        <p:attrNameLst>
                                          <p:attrName>style.visibility</p:attrName>
                                        </p:attrNameLst>
                                      </p:cBhvr>
                                      <p:to>
                                        <p:strVal val="visible"/>
                                      </p:to>
                                    </p:set>
                                    <p:anim calcmode="lin" valueType="num">
                                      <p:cBhvr additive="base">
                                        <p:cTn id="13" dur="500" fill="hold"/>
                                        <p:tgtEl>
                                          <p:spTgt spid="16394"/>
                                        </p:tgtEl>
                                        <p:attrNameLst>
                                          <p:attrName>ppt_x</p:attrName>
                                        </p:attrNameLst>
                                      </p:cBhvr>
                                      <p:tavLst>
                                        <p:tav tm="0">
                                          <p:val>
                                            <p:strVal val="#ppt_x"/>
                                          </p:val>
                                        </p:tav>
                                        <p:tav tm="100000">
                                          <p:val>
                                            <p:strVal val="#ppt_x"/>
                                          </p:val>
                                        </p:tav>
                                      </p:tavLst>
                                    </p:anim>
                                    <p:anim calcmode="lin" valueType="num">
                                      <p:cBhvr additive="base">
                                        <p:cTn id="14" dur="500" fill="hold"/>
                                        <p:tgtEl>
                                          <p:spTgt spid="1639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395"/>
                                        </p:tgtEl>
                                        <p:attrNameLst>
                                          <p:attrName>style.visibility</p:attrName>
                                        </p:attrNameLst>
                                      </p:cBhvr>
                                      <p:to>
                                        <p:strVal val="visible"/>
                                      </p:to>
                                    </p:set>
                                    <p:anim calcmode="lin" valueType="num">
                                      <p:cBhvr additive="base">
                                        <p:cTn id="19" dur="500" fill="hold"/>
                                        <p:tgtEl>
                                          <p:spTgt spid="16395"/>
                                        </p:tgtEl>
                                        <p:attrNameLst>
                                          <p:attrName>ppt_x</p:attrName>
                                        </p:attrNameLst>
                                      </p:cBhvr>
                                      <p:tavLst>
                                        <p:tav tm="0">
                                          <p:val>
                                            <p:strVal val="0-#ppt_w/2"/>
                                          </p:val>
                                        </p:tav>
                                        <p:tav tm="100000">
                                          <p:val>
                                            <p:strVal val="#ppt_x"/>
                                          </p:val>
                                        </p:tav>
                                      </p:tavLst>
                                    </p:anim>
                                    <p:anim calcmode="lin" valueType="num">
                                      <p:cBhvr additive="base">
                                        <p:cTn id="20" dur="500" fill="hold"/>
                                        <p:tgtEl>
                                          <p:spTgt spid="163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16393" grpId="0"/>
      <p:bldP spid="16394" grpId="0" animBg="1"/>
      <p:bldP spid="1639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Object 4"/>
          <p:cNvGraphicFramePr>
            <a:graphicFrameLocks noChangeAspect="1"/>
          </p:cNvGraphicFramePr>
          <p:nvPr/>
        </p:nvGraphicFramePr>
        <p:xfrm>
          <a:off x="107950" y="115888"/>
          <a:ext cx="2833688" cy="1752600"/>
        </p:xfrm>
        <a:graphic>
          <a:graphicData uri="http://schemas.openxmlformats.org/presentationml/2006/ole">
            <mc:AlternateContent xmlns:mc="http://schemas.openxmlformats.org/markup-compatibility/2006">
              <mc:Choice xmlns:v="urn:schemas-microsoft-com:vml" Requires="v">
                <p:oleObj spid="_x0000_s29036" name="Chart" r:id="rId3" imgW="9496349" imgH="5467502" progId="Excel.Chart.8">
                  <p:embed/>
                </p:oleObj>
              </mc:Choice>
              <mc:Fallback>
                <p:oleObj name="Chart" r:id="rId3" imgW="9496349" imgH="5467502"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t="4134" r="10713"/>
                      <a:stretch>
                        <a:fillRect/>
                      </a:stretch>
                    </p:blipFill>
                    <p:spPr bwMode="auto">
                      <a:xfrm>
                        <a:off x="107950" y="115888"/>
                        <a:ext cx="2833688"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651" name="Object 6"/>
          <p:cNvGraphicFramePr>
            <a:graphicFrameLocks noChangeAspect="1"/>
          </p:cNvGraphicFramePr>
          <p:nvPr/>
        </p:nvGraphicFramePr>
        <p:xfrm>
          <a:off x="2962275" y="115888"/>
          <a:ext cx="2833688" cy="1752600"/>
        </p:xfrm>
        <a:graphic>
          <a:graphicData uri="http://schemas.openxmlformats.org/presentationml/2006/ole">
            <mc:AlternateContent xmlns:mc="http://schemas.openxmlformats.org/markup-compatibility/2006">
              <mc:Choice xmlns:v="urn:schemas-microsoft-com:vml" Requires="v">
                <p:oleObj spid="_x0000_s29037" name="Chart" r:id="rId5" imgW="9496349" imgH="5467502" progId="Excel.Chart.8">
                  <p:embed/>
                </p:oleObj>
              </mc:Choice>
              <mc:Fallback>
                <p:oleObj name="Chart" r:id="rId5" imgW="9496349" imgH="5467502"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t="4134" r="10713"/>
                      <a:stretch>
                        <a:fillRect/>
                      </a:stretch>
                    </p:blipFill>
                    <p:spPr bwMode="auto">
                      <a:xfrm>
                        <a:off x="2962275" y="115888"/>
                        <a:ext cx="2833688"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652" name="Object 7"/>
          <p:cNvGraphicFramePr>
            <a:graphicFrameLocks noChangeAspect="1"/>
          </p:cNvGraphicFramePr>
          <p:nvPr/>
        </p:nvGraphicFramePr>
        <p:xfrm>
          <a:off x="5915025" y="115888"/>
          <a:ext cx="2833688" cy="1752600"/>
        </p:xfrm>
        <a:graphic>
          <a:graphicData uri="http://schemas.openxmlformats.org/presentationml/2006/ole">
            <mc:AlternateContent xmlns:mc="http://schemas.openxmlformats.org/markup-compatibility/2006">
              <mc:Choice xmlns:v="urn:schemas-microsoft-com:vml" Requires="v">
                <p:oleObj spid="_x0000_s29038" name="Chart" r:id="rId6" imgW="9496349" imgH="5467502" progId="Excel.Chart.8">
                  <p:embed/>
                </p:oleObj>
              </mc:Choice>
              <mc:Fallback>
                <p:oleObj name="Chart" r:id="rId6" imgW="9496349" imgH="5467502"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t="4134" r="10713"/>
                      <a:stretch>
                        <a:fillRect/>
                      </a:stretch>
                    </p:blipFill>
                    <p:spPr bwMode="auto">
                      <a:xfrm>
                        <a:off x="5915025" y="115888"/>
                        <a:ext cx="2833688"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653" name="Object 8"/>
          <p:cNvGraphicFramePr>
            <a:graphicFrameLocks noChangeAspect="1"/>
          </p:cNvGraphicFramePr>
          <p:nvPr/>
        </p:nvGraphicFramePr>
        <p:xfrm>
          <a:off x="107950" y="2349500"/>
          <a:ext cx="2833688" cy="1752600"/>
        </p:xfrm>
        <a:graphic>
          <a:graphicData uri="http://schemas.openxmlformats.org/presentationml/2006/ole">
            <mc:AlternateContent xmlns:mc="http://schemas.openxmlformats.org/markup-compatibility/2006">
              <mc:Choice xmlns:v="urn:schemas-microsoft-com:vml" Requires="v">
                <p:oleObj spid="_x0000_s29039" name="Chart" r:id="rId7" imgW="9496349" imgH="5467502" progId="Excel.Chart.8">
                  <p:embed/>
                </p:oleObj>
              </mc:Choice>
              <mc:Fallback>
                <p:oleObj name="Chart" r:id="rId7" imgW="9496349" imgH="5467502"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t="4134" r="10713"/>
                      <a:stretch>
                        <a:fillRect/>
                      </a:stretch>
                    </p:blipFill>
                    <p:spPr bwMode="auto">
                      <a:xfrm>
                        <a:off x="107950" y="2349500"/>
                        <a:ext cx="2833688"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654" name="Object 9"/>
          <p:cNvGraphicFramePr>
            <a:graphicFrameLocks noChangeAspect="1"/>
          </p:cNvGraphicFramePr>
          <p:nvPr/>
        </p:nvGraphicFramePr>
        <p:xfrm>
          <a:off x="2962275" y="2349500"/>
          <a:ext cx="2833688" cy="1752600"/>
        </p:xfrm>
        <a:graphic>
          <a:graphicData uri="http://schemas.openxmlformats.org/presentationml/2006/ole">
            <mc:AlternateContent xmlns:mc="http://schemas.openxmlformats.org/markup-compatibility/2006">
              <mc:Choice xmlns:v="urn:schemas-microsoft-com:vml" Requires="v">
                <p:oleObj spid="_x0000_s29040" name="Chart" r:id="rId8" imgW="9496349" imgH="5467502" progId="Excel.Chart.8">
                  <p:embed/>
                </p:oleObj>
              </mc:Choice>
              <mc:Fallback>
                <p:oleObj name="Chart" r:id="rId8" imgW="9496349" imgH="5467502"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t="4134" r="10713"/>
                      <a:stretch>
                        <a:fillRect/>
                      </a:stretch>
                    </p:blipFill>
                    <p:spPr bwMode="auto">
                      <a:xfrm>
                        <a:off x="2962275" y="2349500"/>
                        <a:ext cx="2833688"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655" name="Object 10"/>
          <p:cNvGraphicFramePr>
            <a:graphicFrameLocks noChangeAspect="1"/>
          </p:cNvGraphicFramePr>
          <p:nvPr/>
        </p:nvGraphicFramePr>
        <p:xfrm>
          <a:off x="5915025" y="2349500"/>
          <a:ext cx="2833688" cy="1752600"/>
        </p:xfrm>
        <a:graphic>
          <a:graphicData uri="http://schemas.openxmlformats.org/presentationml/2006/ole">
            <mc:AlternateContent xmlns:mc="http://schemas.openxmlformats.org/markup-compatibility/2006">
              <mc:Choice xmlns:v="urn:schemas-microsoft-com:vml" Requires="v">
                <p:oleObj spid="_x0000_s29041" name="Chart" r:id="rId9" imgW="9496349" imgH="5467502" progId="Excel.Chart.8">
                  <p:embed/>
                </p:oleObj>
              </mc:Choice>
              <mc:Fallback>
                <p:oleObj name="Chart" r:id="rId9" imgW="9496349" imgH="5467502"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t="4134" r="10713"/>
                      <a:stretch>
                        <a:fillRect/>
                      </a:stretch>
                    </p:blipFill>
                    <p:spPr bwMode="auto">
                      <a:xfrm>
                        <a:off x="5915025" y="2349500"/>
                        <a:ext cx="2833688"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656" name="Object 11"/>
          <p:cNvGraphicFramePr>
            <a:graphicFrameLocks noChangeAspect="1"/>
          </p:cNvGraphicFramePr>
          <p:nvPr/>
        </p:nvGraphicFramePr>
        <p:xfrm>
          <a:off x="107950" y="4845050"/>
          <a:ext cx="2833688" cy="1752600"/>
        </p:xfrm>
        <a:graphic>
          <a:graphicData uri="http://schemas.openxmlformats.org/presentationml/2006/ole">
            <mc:AlternateContent xmlns:mc="http://schemas.openxmlformats.org/markup-compatibility/2006">
              <mc:Choice xmlns:v="urn:schemas-microsoft-com:vml" Requires="v">
                <p:oleObj spid="_x0000_s29042" name="Chart" r:id="rId10" imgW="9496349" imgH="5467502" progId="Excel.Chart.8">
                  <p:embed/>
                </p:oleObj>
              </mc:Choice>
              <mc:Fallback>
                <p:oleObj name="Chart" r:id="rId10" imgW="9496349" imgH="5467502"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t="4134" r="10713"/>
                      <a:stretch>
                        <a:fillRect/>
                      </a:stretch>
                    </p:blipFill>
                    <p:spPr bwMode="auto">
                      <a:xfrm>
                        <a:off x="107950" y="4845050"/>
                        <a:ext cx="2833688"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657" name="Object 12"/>
          <p:cNvGraphicFramePr>
            <a:graphicFrameLocks noChangeAspect="1"/>
          </p:cNvGraphicFramePr>
          <p:nvPr/>
        </p:nvGraphicFramePr>
        <p:xfrm>
          <a:off x="2962275" y="4845050"/>
          <a:ext cx="2833688" cy="1752600"/>
        </p:xfrm>
        <a:graphic>
          <a:graphicData uri="http://schemas.openxmlformats.org/presentationml/2006/ole">
            <mc:AlternateContent xmlns:mc="http://schemas.openxmlformats.org/markup-compatibility/2006">
              <mc:Choice xmlns:v="urn:schemas-microsoft-com:vml" Requires="v">
                <p:oleObj spid="_x0000_s29043" name="Chart" r:id="rId11" imgW="9496349" imgH="5467502" progId="Excel.Chart.8">
                  <p:embed/>
                </p:oleObj>
              </mc:Choice>
              <mc:Fallback>
                <p:oleObj name="Chart" r:id="rId11" imgW="9496349" imgH="5467502"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t="4134" r="10713"/>
                      <a:stretch>
                        <a:fillRect/>
                      </a:stretch>
                    </p:blipFill>
                    <p:spPr bwMode="auto">
                      <a:xfrm>
                        <a:off x="2962275" y="4845050"/>
                        <a:ext cx="2833688"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658" name="Object 13"/>
          <p:cNvGraphicFramePr>
            <a:graphicFrameLocks noChangeAspect="1"/>
          </p:cNvGraphicFramePr>
          <p:nvPr/>
        </p:nvGraphicFramePr>
        <p:xfrm>
          <a:off x="5915025" y="4845050"/>
          <a:ext cx="2833688" cy="1752600"/>
        </p:xfrm>
        <a:graphic>
          <a:graphicData uri="http://schemas.openxmlformats.org/presentationml/2006/ole">
            <mc:AlternateContent xmlns:mc="http://schemas.openxmlformats.org/markup-compatibility/2006">
              <mc:Choice xmlns:v="urn:schemas-microsoft-com:vml" Requires="v">
                <p:oleObj spid="_x0000_s29044" name="Chart" r:id="rId12" imgW="9496349" imgH="5467502" progId="Excel.Chart.8">
                  <p:embed/>
                </p:oleObj>
              </mc:Choice>
              <mc:Fallback>
                <p:oleObj name="Chart" r:id="rId12" imgW="9496349" imgH="5467502"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t="4134" r="10713"/>
                      <a:stretch>
                        <a:fillRect/>
                      </a:stretch>
                    </p:blipFill>
                    <p:spPr bwMode="auto">
                      <a:xfrm>
                        <a:off x="5915025" y="4845050"/>
                        <a:ext cx="2833688"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24</a:t>
            </a:fld>
            <a:endParaRPr lang="en-GB"/>
          </a:p>
        </p:txBody>
      </p:sp>
    </p:spTree>
    <p:extLst>
      <p:ext uri="{BB962C8B-B14F-4D97-AF65-F5344CB8AC3E}">
        <p14:creationId xmlns:p14="http://schemas.microsoft.com/office/powerpoint/2010/main" val="13910129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5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9012" y="4124325"/>
            <a:ext cx="5113337" cy="258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699" name="Text Box 58"/>
          <p:cNvSpPr txBox="1">
            <a:spLocks noChangeArrowheads="1"/>
          </p:cNvSpPr>
          <p:nvPr/>
        </p:nvSpPr>
        <p:spPr bwMode="auto">
          <a:xfrm>
            <a:off x="341313" y="115888"/>
            <a:ext cx="12763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u="sng">
                <a:latin typeface="Times New Roman" pitchFamily="18" charset="0"/>
              </a:rPr>
              <a:t>Example 6</a:t>
            </a:r>
          </a:p>
        </p:txBody>
      </p:sp>
      <p:sp>
        <p:nvSpPr>
          <p:cNvPr id="29700" name="Text Box 60"/>
          <p:cNvSpPr txBox="1">
            <a:spLocks noChangeArrowheads="1"/>
          </p:cNvSpPr>
          <p:nvPr/>
        </p:nvSpPr>
        <p:spPr bwMode="auto">
          <a:xfrm>
            <a:off x="584200" y="3398838"/>
            <a:ext cx="12763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u="sng">
                <a:latin typeface="Times New Roman" pitchFamily="18" charset="0"/>
              </a:rPr>
              <a:t>Example 7</a:t>
            </a:r>
          </a:p>
        </p:txBody>
      </p:sp>
      <p:pic>
        <p:nvPicPr>
          <p:cNvPr id="29701" name="Picture 6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2375" y="607141"/>
            <a:ext cx="4646612" cy="287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25</a:t>
            </a:fld>
            <a:endParaRPr lang="en-GB"/>
          </a:p>
        </p:txBody>
      </p:sp>
    </p:spTree>
    <p:extLst>
      <p:ext uri="{BB962C8B-B14F-4D97-AF65-F5344CB8AC3E}">
        <p14:creationId xmlns:p14="http://schemas.microsoft.com/office/powerpoint/2010/main" val="32191301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724054"/>
            <a:ext cx="8261813" cy="369332"/>
          </a:xfrm>
          <a:prstGeom prst="rect">
            <a:avLst/>
          </a:prstGeom>
          <a:noFill/>
        </p:spPr>
        <p:txBody>
          <a:bodyPr wrap="none" rtlCol="0">
            <a:spAutoFit/>
          </a:bodyPr>
          <a:lstStyle/>
          <a:p>
            <a:r>
              <a:rPr lang="en-GB" dirty="0" smtClean="0"/>
              <a:t>Both temperature and concentration of reactants </a:t>
            </a:r>
            <a:r>
              <a:rPr lang="en-GB" smtClean="0"/>
              <a:t>can influence </a:t>
            </a:r>
            <a:r>
              <a:rPr lang="en-GB" dirty="0" smtClean="0"/>
              <a:t>the rate of reaction</a:t>
            </a:r>
            <a:endParaRPr lang="en-GB" dirty="0"/>
          </a:p>
        </p:txBody>
      </p:sp>
      <p:sp>
        <p:nvSpPr>
          <p:cNvPr id="3" name="TextBox 2"/>
          <p:cNvSpPr txBox="1"/>
          <p:nvPr/>
        </p:nvSpPr>
        <p:spPr>
          <a:xfrm>
            <a:off x="996819" y="1259468"/>
            <a:ext cx="6277681" cy="369332"/>
          </a:xfrm>
          <a:prstGeom prst="rect">
            <a:avLst/>
          </a:prstGeom>
          <a:noFill/>
        </p:spPr>
        <p:txBody>
          <a:bodyPr wrap="none" rtlCol="0">
            <a:spAutoFit/>
          </a:bodyPr>
          <a:lstStyle/>
          <a:p>
            <a:r>
              <a:rPr lang="en-GB" dirty="0" smtClean="0"/>
              <a:t>An increase in both variables leads to an increase in reaction rate</a:t>
            </a:r>
            <a:endParaRPr lang="en-GB" dirty="0"/>
          </a:p>
        </p:txBody>
      </p:sp>
      <p:sp>
        <p:nvSpPr>
          <p:cNvPr id="4" name="TextBox 3"/>
          <p:cNvSpPr txBox="1"/>
          <p:nvPr/>
        </p:nvSpPr>
        <p:spPr>
          <a:xfrm>
            <a:off x="611560" y="1702549"/>
            <a:ext cx="8290988" cy="646331"/>
          </a:xfrm>
          <a:prstGeom prst="rect">
            <a:avLst/>
          </a:prstGeom>
          <a:noFill/>
        </p:spPr>
        <p:txBody>
          <a:bodyPr wrap="none" rtlCol="0">
            <a:spAutoFit/>
          </a:bodyPr>
          <a:lstStyle/>
          <a:p>
            <a:r>
              <a:rPr lang="en-GB" dirty="0" smtClean="0"/>
              <a:t>However, a </a:t>
            </a:r>
            <a:r>
              <a:rPr lang="en-GB" dirty="0" smtClean="0"/>
              <a:t>________</a:t>
            </a:r>
            <a:r>
              <a:rPr lang="en-GB" dirty="0" smtClean="0"/>
              <a:t> </a:t>
            </a:r>
            <a:r>
              <a:rPr lang="en-GB" dirty="0" smtClean="0"/>
              <a:t>increase in temperature leads to a </a:t>
            </a:r>
            <a:r>
              <a:rPr lang="en-GB" dirty="0" smtClean="0"/>
              <a:t>________</a:t>
            </a:r>
            <a:r>
              <a:rPr lang="en-GB" dirty="0" smtClean="0"/>
              <a:t> </a:t>
            </a:r>
            <a:r>
              <a:rPr lang="en-GB" dirty="0" smtClean="0"/>
              <a:t>increase in the rate</a:t>
            </a:r>
          </a:p>
          <a:p>
            <a:r>
              <a:rPr lang="en-GB" dirty="0" smtClean="0"/>
              <a:t>of reaction</a:t>
            </a:r>
            <a:endParaRPr lang="en-GB" dirty="0"/>
          </a:p>
        </p:txBody>
      </p:sp>
      <p:pic>
        <p:nvPicPr>
          <p:cNvPr id="29698" name="Picture 2" descr="http://chemwiki.ucdavis.edu/@api/deki/files/15974/=14.20.jpg?revision=1">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9579" y="2880268"/>
            <a:ext cx="3766035" cy="309634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a:xfrm>
            <a:off x="1331640" y="2852937"/>
            <a:ext cx="0" cy="2664295"/>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331640" y="5517232"/>
            <a:ext cx="23762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1331640" y="3140968"/>
            <a:ext cx="2088232" cy="2376264"/>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342513" y="5764614"/>
            <a:ext cx="2365391" cy="369332"/>
          </a:xfrm>
          <a:prstGeom prst="rect">
            <a:avLst/>
          </a:prstGeom>
          <a:noFill/>
        </p:spPr>
        <p:txBody>
          <a:bodyPr wrap="none" rtlCol="0">
            <a:spAutoFit/>
          </a:bodyPr>
          <a:lstStyle/>
          <a:p>
            <a:r>
              <a:rPr lang="en-GB" dirty="0" smtClean="0"/>
              <a:t>Concentration (</a:t>
            </a:r>
            <a:r>
              <a:rPr lang="en-GB" dirty="0" err="1" smtClean="0"/>
              <a:t>mol</a:t>
            </a:r>
            <a:r>
              <a:rPr lang="en-GB" dirty="0" smtClean="0"/>
              <a:t> l</a:t>
            </a:r>
            <a:r>
              <a:rPr lang="en-GB" baseline="30000" dirty="0" smtClean="0"/>
              <a:t>-1</a:t>
            </a:r>
            <a:r>
              <a:rPr lang="en-GB" dirty="0" smtClean="0"/>
              <a:t>)</a:t>
            </a:r>
            <a:endParaRPr lang="en-GB" dirty="0"/>
          </a:p>
        </p:txBody>
      </p:sp>
      <p:sp>
        <p:nvSpPr>
          <p:cNvPr id="12" name="TextBox 11"/>
          <p:cNvSpPr txBox="1"/>
          <p:nvPr/>
        </p:nvSpPr>
        <p:spPr>
          <a:xfrm rot="16200000">
            <a:off x="488410" y="4000417"/>
            <a:ext cx="1016817" cy="369332"/>
          </a:xfrm>
          <a:prstGeom prst="rect">
            <a:avLst/>
          </a:prstGeom>
          <a:noFill/>
        </p:spPr>
        <p:txBody>
          <a:bodyPr wrap="none" rtlCol="0">
            <a:spAutoFit/>
          </a:bodyPr>
          <a:lstStyle/>
          <a:p>
            <a:r>
              <a:rPr lang="en-GB" dirty="0" smtClean="0"/>
              <a:t>Rate (s</a:t>
            </a:r>
            <a:r>
              <a:rPr lang="en-GB" baseline="30000" dirty="0" smtClean="0"/>
              <a:t>-1</a:t>
            </a:r>
            <a:r>
              <a:rPr lang="en-GB" dirty="0" smtClean="0"/>
              <a:t>)</a:t>
            </a:r>
            <a:endParaRPr lang="en-GB" dirty="0"/>
          </a:p>
        </p:txBody>
      </p:sp>
      <p:sp>
        <p:nvSpPr>
          <p:cNvPr id="13" name="Rectangle 12"/>
          <p:cNvSpPr/>
          <p:nvPr/>
        </p:nvSpPr>
        <p:spPr>
          <a:xfrm rot="16200000">
            <a:off x="3612506" y="4000418"/>
            <a:ext cx="2376264" cy="369332"/>
          </a:xfrm>
          <a:prstGeom prst="rect">
            <a:avLst/>
          </a:prstGeom>
          <a:solidFill>
            <a:schemeClr val="bg1"/>
          </a:solidFill>
        </p:spPr>
        <p:txBody>
          <a:bodyPr wrap="square">
            <a:spAutoFit/>
          </a:bodyPr>
          <a:lstStyle/>
          <a:p>
            <a:pPr algn="ctr"/>
            <a:r>
              <a:rPr lang="en-GB" dirty="0"/>
              <a:t>Rate (s</a:t>
            </a:r>
            <a:r>
              <a:rPr lang="en-GB" baseline="30000" dirty="0"/>
              <a:t>-1</a:t>
            </a:r>
            <a:r>
              <a:rPr lang="en-GB" dirty="0"/>
              <a:t>)</a:t>
            </a:r>
          </a:p>
        </p:txBody>
      </p:sp>
      <p:sp>
        <p:nvSpPr>
          <p:cNvPr id="14" name="TextBox 13"/>
          <p:cNvSpPr txBox="1"/>
          <p:nvPr/>
        </p:nvSpPr>
        <p:spPr>
          <a:xfrm>
            <a:off x="808478" y="2377879"/>
            <a:ext cx="1639103" cy="369332"/>
          </a:xfrm>
          <a:prstGeom prst="rect">
            <a:avLst/>
          </a:prstGeom>
          <a:noFill/>
        </p:spPr>
        <p:txBody>
          <a:bodyPr wrap="none" rtlCol="0">
            <a:spAutoFit/>
          </a:bodyPr>
          <a:lstStyle/>
          <a:p>
            <a:r>
              <a:rPr lang="en-GB" dirty="0" smtClean="0"/>
              <a:t>Typical graphs:-</a:t>
            </a:r>
            <a:endParaRPr lang="en-GB" dirty="0"/>
          </a:p>
        </p:txBody>
      </p:sp>
      <p:sp>
        <p:nvSpPr>
          <p:cNvPr id="5" name="Footer Placeholder 4"/>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035439-CAE3-48F5-8784-A3D703450100}" type="slidenum">
              <a:rPr lang="en-GB" smtClean="0"/>
              <a:t>26</a:t>
            </a:fld>
            <a:endParaRPr lang="en-GB"/>
          </a:p>
        </p:txBody>
      </p:sp>
    </p:spTree>
    <p:extLst>
      <p:ext uri="{BB962C8B-B14F-4D97-AF65-F5344CB8AC3E}">
        <p14:creationId xmlns:p14="http://schemas.microsoft.com/office/powerpoint/2010/main" val="40125742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www.atsb.gov.au/road/novice_driver_safety/images/kf_collision.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5858879" y="621382"/>
            <a:ext cx="3177617" cy="2231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Rectangle 4"/>
          <p:cNvSpPr>
            <a:spLocks noChangeArrowheads="1"/>
          </p:cNvSpPr>
          <p:nvPr/>
        </p:nvSpPr>
        <p:spPr bwMode="auto">
          <a:xfrm>
            <a:off x="57150" y="614249"/>
            <a:ext cx="559497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a:latin typeface="Times New Roman" pitchFamily="18" charset="0"/>
              </a:rPr>
              <a:t>For a chemical reaction to occur, reactant particles must </a:t>
            </a:r>
            <a:r>
              <a:rPr lang="en-US" altLang="en-US" sz="2400" dirty="0" smtClean="0">
                <a:latin typeface="Times New Roman" pitchFamily="18" charset="0"/>
              </a:rPr>
              <a:t>________</a:t>
            </a:r>
            <a:r>
              <a:rPr lang="en-US" altLang="en-US" sz="2400" dirty="0" smtClean="0">
                <a:latin typeface="Times New Roman" pitchFamily="18" charset="0"/>
              </a:rPr>
              <a:t> </a:t>
            </a:r>
            <a:r>
              <a:rPr lang="en-US" altLang="en-US" sz="2400" dirty="0">
                <a:latin typeface="Times New Roman" pitchFamily="18" charset="0"/>
              </a:rPr>
              <a:t>with enough </a:t>
            </a:r>
            <a:r>
              <a:rPr lang="en-US" altLang="en-US" sz="2400" dirty="0" smtClean="0">
                <a:latin typeface="Times New Roman" pitchFamily="18" charset="0"/>
              </a:rPr>
              <a:t>________</a:t>
            </a:r>
            <a:r>
              <a:rPr lang="en-US" altLang="en-US" sz="2400" dirty="0" smtClean="0">
                <a:latin typeface="Times New Roman" pitchFamily="18" charset="0"/>
              </a:rPr>
              <a:t> </a:t>
            </a:r>
            <a:r>
              <a:rPr lang="en-US" altLang="en-US" sz="2400" dirty="0">
                <a:latin typeface="Times New Roman" pitchFamily="18" charset="0"/>
              </a:rPr>
              <a:t>to react.</a:t>
            </a:r>
          </a:p>
        </p:txBody>
      </p:sp>
      <p:sp>
        <p:nvSpPr>
          <p:cNvPr id="24581" name="Rectangle 5"/>
          <p:cNvSpPr>
            <a:spLocks noChangeArrowheads="1"/>
          </p:cNvSpPr>
          <p:nvPr/>
        </p:nvSpPr>
        <p:spPr bwMode="auto">
          <a:xfrm>
            <a:off x="107950" y="3820398"/>
            <a:ext cx="84582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smtClean="0">
                <a:latin typeface="Times New Roman" pitchFamily="18" charset="0"/>
              </a:rPr>
              <a:t>The following factors can alter the number of </a:t>
            </a:r>
            <a:r>
              <a:rPr lang="en-US" altLang="en-US" sz="2400" u="sng" dirty="0" smtClean="0">
                <a:latin typeface="Times New Roman" pitchFamily="18" charset="0"/>
              </a:rPr>
              <a:t>_________           __ </a:t>
            </a:r>
            <a:r>
              <a:rPr lang="en-US" altLang="en-US" sz="2400" u="sng" dirty="0" smtClean="0">
                <a:latin typeface="Times New Roman" pitchFamily="18" charset="0"/>
              </a:rPr>
              <a:t>collisions</a:t>
            </a:r>
            <a:r>
              <a:rPr lang="en-US" altLang="en-US" sz="2400" dirty="0" smtClean="0">
                <a:latin typeface="Times New Roman" pitchFamily="18" charset="0"/>
              </a:rPr>
              <a:t> </a:t>
            </a:r>
            <a:r>
              <a:rPr lang="en-US" altLang="en-US" sz="2400" dirty="0" smtClean="0">
                <a:latin typeface="Times New Roman" pitchFamily="18" charset="0"/>
              </a:rPr>
              <a:t>during a chemical reaction and thus </a:t>
            </a:r>
            <a:r>
              <a:rPr lang="en-US" altLang="en-US" sz="2400" dirty="0">
                <a:latin typeface="Times New Roman" pitchFamily="18" charset="0"/>
              </a:rPr>
              <a:t>increase the reaction </a:t>
            </a:r>
            <a:r>
              <a:rPr lang="en-US" altLang="en-US" sz="2400" dirty="0" smtClean="0">
                <a:latin typeface="Times New Roman" pitchFamily="18" charset="0"/>
              </a:rPr>
              <a:t>rate:</a:t>
            </a:r>
            <a:endParaRPr lang="en-US" altLang="en-US" sz="2400" dirty="0">
              <a:latin typeface="Times New Roman" pitchFamily="18" charset="0"/>
            </a:endParaRPr>
          </a:p>
        </p:txBody>
      </p:sp>
      <p:sp>
        <p:nvSpPr>
          <p:cNvPr id="24582" name="Rectangle 6"/>
          <p:cNvSpPr>
            <a:spLocks noChangeArrowheads="1"/>
          </p:cNvSpPr>
          <p:nvPr/>
        </p:nvSpPr>
        <p:spPr bwMode="auto">
          <a:xfrm>
            <a:off x="24178" y="56070"/>
            <a:ext cx="909511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u="sng" dirty="0">
                <a:latin typeface="Times New Roman" pitchFamily="18" charset="0"/>
              </a:rPr>
              <a:t>(</a:t>
            </a:r>
            <a:r>
              <a:rPr lang="en-GB" altLang="en-US" u="sng" dirty="0" smtClean="0">
                <a:latin typeface="Times New Roman" pitchFamily="18" charset="0"/>
              </a:rPr>
              <a:t>iii) </a:t>
            </a:r>
            <a:r>
              <a:rPr lang="en-GB" altLang="en-US" u="sng" dirty="0">
                <a:latin typeface="Times New Roman" pitchFamily="18" charset="0"/>
              </a:rPr>
              <a:t>Factors Affecting Reaction Rate-Collision Theory</a:t>
            </a:r>
          </a:p>
        </p:txBody>
      </p:sp>
      <p:sp>
        <p:nvSpPr>
          <p:cNvPr id="7" name="Rectangle 5"/>
          <p:cNvSpPr>
            <a:spLocks noChangeArrowheads="1"/>
          </p:cNvSpPr>
          <p:nvPr/>
        </p:nvSpPr>
        <p:spPr bwMode="auto">
          <a:xfrm>
            <a:off x="107504" y="4802376"/>
            <a:ext cx="84582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smtClean="0">
                <a:latin typeface="Times New Roman" pitchFamily="18" charset="0"/>
              </a:rPr>
              <a:t>-Concentration </a:t>
            </a:r>
            <a:endParaRPr lang="en-US" altLang="en-US" sz="2400" dirty="0">
              <a:latin typeface="Times New Roman" pitchFamily="18" charset="0"/>
            </a:endParaRPr>
          </a:p>
          <a:p>
            <a:pPr eaLnBrk="1" hangingPunct="1">
              <a:spcBef>
                <a:spcPct val="0"/>
              </a:spcBef>
              <a:buFontTx/>
              <a:buNone/>
            </a:pPr>
            <a:r>
              <a:rPr lang="en-US" altLang="en-US" sz="2400" dirty="0" smtClean="0">
                <a:latin typeface="Times New Roman" pitchFamily="18" charset="0"/>
              </a:rPr>
              <a:t>-Pressure</a:t>
            </a:r>
          </a:p>
          <a:p>
            <a:pPr eaLnBrk="1" hangingPunct="1">
              <a:spcBef>
                <a:spcPct val="0"/>
              </a:spcBef>
              <a:buFontTx/>
              <a:buNone/>
            </a:pPr>
            <a:r>
              <a:rPr lang="en-US" altLang="en-US" sz="2400" dirty="0" smtClean="0">
                <a:latin typeface="Times New Roman" pitchFamily="18" charset="0"/>
              </a:rPr>
              <a:t>-Particle size</a:t>
            </a:r>
          </a:p>
          <a:p>
            <a:pPr eaLnBrk="1" hangingPunct="1">
              <a:spcBef>
                <a:spcPct val="0"/>
              </a:spcBef>
              <a:buFontTx/>
              <a:buNone/>
            </a:pPr>
            <a:r>
              <a:rPr lang="en-US" altLang="en-US" sz="2400" dirty="0" smtClean="0">
                <a:latin typeface="Times New Roman" pitchFamily="18" charset="0"/>
              </a:rPr>
              <a:t>-Collision geometry</a:t>
            </a:r>
          </a:p>
          <a:p>
            <a:pPr eaLnBrk="1" hangingPunct="1">
              <a:spcBef>
                <a:spcPct val="0"/>
              </a:spcBef>
              <a:buFontTx/>
              <a:buNone/>
            </a:pPr>
            <a:r>
              <a:rPr lang="en-US" altLang="en-US" sz="2400" dirty="0" smtClean="0">
                <a:latin typeface="Times New Roman" pitchFamily="18" charset="0"/>
              </a:rPr>
              <a:t>-Temperature</a:t>
            </a:r>
            <a:endParaRPr lang="en-US" altLang="en-US" sz="2400" dirty="0">
              <a:latin typeface="Times New Roman" pitchFamily="18" charset="0"/>
            </a:endParaRPr>
          </a:p>
        </p:txBody>
      </p:sp>
      <p:sp>
        <p:nvSpPr>
          <p:cNvPr id="8" name="Rectangle 4"/>
          <p:cNvSpPr>
            <a:spLocks noChangeArrowheads="1"/>
          </p:cNvSpPr>
          <p:nvPr/>
        </p:nvSpPr>
        <p:spPr bwMode="auto">
          <a:xfrm>
            <a:off x="107503" y="1862756"/>
            <a:ext cx="619268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smtClean="0">
                <a:latin typeface="Times New Roman" pitchFamily="18" charset="0"/>
              </a:rPr>
              <a:t>It is important for chemists to have a clear understanding about rates of reaction. This means they can produce more chemicals in a shorter time and also slow down extremely fast reactions which could potentially explode.</a:t>
            </a:r>
            <a:endParaRPr lang="en-US" altLang="en-US" sz="2400" dirty="0">
              <a:latin typeface="Times New Roman"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27</a:t>
            </a:fld>
            <a:endParaRPr lang="en-GB"/>
          </a:p>
        </p:txBody>
      </p:sp>
    </p:spTree>
    <p:extLst>
      <p:ext uri="{BB962C8B-B14F-4D97-AF65-F5344CB8AC3E}">
        <p14:creationId xmlns:p14="http://schemas.microsoft.com/office/powerpoint/2010/main" val="18808591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additive="base">
                                        <p:cTn id="7" dur="500" fill="hold"/>
                                        <p:tgtEl>
                                          <p:spTgt spid="24578"/>
                                        </p:tgtEl>
                                        <p:attrNameLst>
                                          <p:attrName>ppt_x</p:attrName>
                                        </p:attrNameLst>
                                      </p:cBhvr>
                                      <p:tavLst>
                                        <p:tav tm="0">
                                          <p:val>
                                            <p:strVal val="0-#ppt_w/2"/>
                                          </p:val>
                                        </p:tav>
                                        <p:tav tm="100000">
                                          <p:val>
                                            <p:strVal val="#ppt_x"/>
                                          </p:val>
                                        </p:tav>
                                      </p:tavLst>
                                    </p:anim>
                                    <p:anim calcmode="lin" valueType="num">
                                      <p:cBhvr additive="base">
                                        <p:cTn id="8" dur="500" fill="hold"/>
                                        <p:tgtEl>
                                          <p:spTgt spid="2457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580"/>
                                        </p:tgtEl>
                                        <p:attrNameLst>
                                          <p:attrName>style.visibility</p:attrName>
                                        </p:attrNameLst>
                                      </p:cBhvr>
                                      <p:to>
                                        <p:strVal val="visible"/>
                                      </p:to>
                                    </p:set>
                                    <p:anim calcmode="lin" valueType="num">
                                      <p:cBhvr additive="base">
                                        <p:cTn id="13" dur="500" fill="hold"/>
                                        <p:tgtEl>
                                          <p:spTgt spid="24580"/>
                                        </p:tgtEl>
                                        <p:attrNameLst>
                                          <p:attrName>ppt_x</p:attrName>
                                        </p:attrNameLst>
                                      </p:cBhvr>
                                      <p:tavLst>
                                        <p:tav tm="0">
                                          <p:val>
                                            <p:strVal val="0-#ppt_w/2"/>
                                          </p:val>
                                        </p:tav>
                                        <p:tav tm="100000">
                                          <p:val>
                                            <p:strVal val="#ppt_x"/>
                                          </p:val>
                                        </p:tav>
                                      </p:tavLst>
                                    </p:anim>
                                    <p:anim calcmode="lin" valueType="num">
                                      <p:cBhvr additive="base">
                                        <p:cTn id="14" dur="500" fill="hold"/>
                                        <p:tgtEl>
                                          <p:spTgt spid="2458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581"/>
                                        </p:tgtEl>
                                        <p:attrNameLst>
                                          <p:attrName>style.visibility</p:attrName>
                                        </p:attrNameLst>
                                      </p:cBhvr>
                                      <p:to>
                                        <p:strVal val="visible"/>
                                      </p:to>
                                    </p:set>
                                    <p:anim calcmode="lin" valueType="num">
                                      <p:cBhvr additive="base">
                                        <p:cTn id="19" dur="500" fill="hold"/>
                                        <p:tgtEl>
                                          <p:spTgt spid="24581"/>
                                        </p:tgtEl>
                                        <p:attrNameLst>
                                          <p:attrName>ppt_x</p:attrName>
                                        </p:attrNameLst>
                                      </p:cBhvr>
                                      <p:tavLst>
                                        <p:tav tm="0">
                                          <p:val>
                                            <p:strVal val="0-#ppt_w/2"/>
                                          </p:val>
                                        </p:tav>
                                        <p:tav tm="100000">
                                          <p:val>
                                            <p:strVal val="#ppt_x"/>
                                          </p:val>
                                        </p:tav>
                                      </p:tavLst>
                                    </p:anim>
                                    <p:anim calcmode="lin" valueType="num">
                                      <p:cBhvr additive="base">
                                        <p:cTn id="20" dur="500" fill="hold"/>
                                        <p:tgtEl>
                                          <p:spTgt spid="2458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p:bldP spid="24581" grpId="0"/>
      <p:bldP spid="7"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ChangeArrowheads="1"/>
          </p:cNvSpPr>
          <p:nvPr/>
        </p:nvSpPr>
        <p:spPr bwMode="auto">
          <a:xfrm>
            <a:off x="77788" y="97657"/>
            <a:ext cx="9066212"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tabLst>
                <a:tab pos="457200" algn="l"/>
              </a:tabLst>
              <a:defRPr sz="3200">
                <a:solidFill>
                  <a:schemeClr val="tx1"/>
                </a:solidFill>
                <a:latin typeface="Arial" pitchFamily="34" charset="0"/>
              </a:defRPr>
            </a:lvl1pPr>
            <a:lvl2pPr marL="742950" indent="-285750" eaLnBrk="0" hangingPunct="0">
              <a:spcBef>
                <a:spcPct val="20000"/>
              </a:spcBef>
              <a:buChar char="–"/>
              <a:tabLst>
                <a:tab pos="457200" algn="l"/>
              </a:tabLst>
              <a:defRPr sz="2800">
                <a:solidFill>
                  <a:schemeClr val="tx1"/>
                </a:solidFill>
                <a:latin typeface="Arial" pitchFamily="34" charset="0"/>
              </a:defRPr>
            </a:lvl2pPr>
            <a:lvl3pPr marL="1143000" indent="-228600" eaLnBrk="0" hangingPunct="0">
              <a:spcBef>
                <a:spcPct val="20000"/>
              </a:spcBef>
              <a:buChar char="•"/>
              <a:tabLst>
                <a:tab pos="457200" algn="l"/>
              </a:tabLst>
              <a:defRPr sz="2400">
                <a:solidFill>
                  <a:schemeClr val="tx1"/>
                </a:solidFill>
                <a:latin typeface="Arial" pitchFamily="34" charset="0"/>
              </a:defRPr>
            </a:lvl3pPr>
            <a:lvl4pPr marL="1600200" indent="-228600" eaLnBrk="0" hangingPunct="0">
              <a:spcBef>
                <a:spcPct val="20000"/>
              </a:spcBef>
              <a:buChar char="–"/>
              <a:tabLst>
                <a:tab pos="457200" algn="l"/>
              </a:tabLst>
              <a:defRPr sz="2000">
                <a:solidFill>
                  <a:schemeClr val="tx1"/>
                </a:solidFill>
                <a:latin typeface="Arial" pitchFamily="34" charset="0"/>
              </a:defRPr>
            </a:lvl4pPr>
            <a:lvl5pPr marL="2057400" indent="-228600" eaLnBrk="0" hangingPunct="0">
              <a:spcBef>
                <a:spcPct val="20000"/>
              </a:spcBef>
              <a:buChar char="»"/>
              <a:tabLst>
                <a:tab pos="457200" algn="l"/>
              </a:tabLst>
              <a:defRPr sz="2000">
                <a:solidFill>
                  <a:schemeClr val="tx1"/>
                </a:solidFill>
                <a:latin typeface="Arial" pitchFamily="34" charset="0"/>
              </a:defRPr>
            </a:lvl5pPr>
            <a:lvl6pPr marL="2514600" indent="-228600" eaLnBrk="0" fontAlgn="base" hangingPunct="0">
              <a:spcBef>
                <a:spcPct val="20000"/>
              </a:spcBef>
              <a:spcAft>
                <a:spcPct val="0"/>
              </a:spcAft>
              <a:buChar char="»"/>
              <a:tabLst>
                <a:tab pos="457200" algn="l"/>
              </a:tabLst>
              <a:defRPr sz="2000">
                <a:solidFill>
                  <a:schemeClr val="tx1"/>
                </a:solidFill>
                <a:latin typeface="Arial" pitchFamily="34" charset="0"/>
              </a:defRPr>
            </a:lvl6pPr>
            <a:lvl7pPr marL="2971800" indent="-228600" eaLnBrk="0" fontAlgn="base" hangingPunct="0">
              <a:spcBef>
                <a:spcPct val="20000"/>
              </a:spcBef>
              <a:spcAft>
                <a:spcPct val="0"/>
              </a:spcAft>
              <a:buChar char="»"/>
              <a:tabLst>
                <a:tab pos="457200" algn="l"/>
              </a:tabLst>
              <a:defRPr sz="2000">
                <a:solidFill>
                  <a:schemeClr val="tx1"/>
                </a:solidFill>
                <a:latin typeface="Arial" pitchFamily="34" charset="0"/>
              </a:defRPr>
            </a:lvl7pPr>
            <a:lvl8pPr marL="3429000" indent="-228600" eaLnBrk="0" fontAlgn="base" hangingPunct="0">
              <a:spcBef>
                <a:spcPct val="20000"/>
              </a:spcBef>
              <a:spcAft>
                <a:spcPct val="0"/>
              </a:spcAft>
              <a:buChar char="»"/>
              <a:tabLst>
                <a:tab pos="457200" algn="l"/>
              </a:tabLst>
              <a:defRPr sz="2000">
                <a:solidFill>
                  <a:schemeClr val="tx1"/>
                </a:solidFill>
                <a:latin typeface="Arial" pitchFamily="34" charset="0"/>
              </a:defRPr>
            </a:lvl8pPr>
            <a:lvl9pPr marL="3886200" indent="-228600" eaLnBrk="0" fontAlgn="base" hangingPunct="0">
              <a:spcBef>
                <a:spcPct val="20000"/>
              </a:spcBef>
              <a:spcAft>
                <a:spcPct val="0"/>
              </a:spcAft>
              <a:buChar char="»"/>
              <a:tabLst>
                <a:tab pos="457200" algn="l"/>
              </a:tabLst>
              <a:defRPr sz="2000">
                <a:solidFill>
                  <a:schemeClr val="tx1"/>
                </a:solidFill>
                <a:latin typeface="Arial" pitchFamily="34" charset="0"/>
              </a:defRPr>
            </a:lvl9pPr>
          </a:lstStyle>
          <a:p>
            <a:pPr eaLnBrk="1" hangingPunct="1">
              <a:spcBef>
                <a:spcPct val="0"/>
              </a:spcBef>
              <a:buFontTx/>
              <a:buNone/>
            </a:pPr>
            <a:r>
              <a:rPr lang="en-GB" altLang="en-US" sz="2400" u="sng" dirty="0">
                <a:latin typeface="Times New Roman" pitchFamily="18" charset="0"/>
              </a:rPr>
              <a:t>1. Concentration</a:t>
            </a:r>
          </a:p>
          <a:p>
            <a:pPr eaLnBrk="1" hangingPunct="1">
              <a:spcBef>
                <a:spcPct val="0"/>
              </a:spcBef>
              <a:buFontTx/>
              <a:buNone/>
            </a:pPr>
            <a:endParaRPr lang="en-GB" altLang="en-US" sz="2400" dirty="0"/>
          </a:p>
          <a:p>
            <a:pPr eaLnBrk="1" hangingPunct="1">
              <a:spcBef>
                <a:spcPct val="0"/>
              </a:spcBef>
              <a:buFontTx/>
              <a:buNone/>
            </a:pPr>
            <a:r>
              <a:rPr lang="en-GB" altLang="en-US" sz="2400" dirty="0">
                <a:latin typeface="Times New Roman" pitchFamily="18" charset="0"/>
              </a:rPr>
              <a:t>Increasing the concentration of a solution:</a:t>
            </a:r>
          </a:p>
          <a:p>
            <a:pPr eaLnBrk="1" hangingPunct="1">
              <a:spcBef>
                <a:spcPct val="0"/>
              </a:spcBef>
              <a:buFontTx/>
              <a:buChar char="-"/>
            </a:pPr>
            <a:r>
              <a:rPr lang="en-GB" altLang="en-US" sz="2400" dirty="0">
                <a:latin typeface="Times New Roman" pitchFamily="18" charset="0"/>
              </a:rPr>
              <a:t> Increases the number of particles in a given volume.  </a:t>
            </a:r>
          </a:p>
          <a:p>
            <a:pPr eaLnBrk="1" hangingPunct="1">
              <a:spcBef>
                <a:spcPct val="0"/>
              </a:spcBef>
              <a:buFontTx/>
              <a:buChar char="-"/>
            </a:pPr>
            <a:r>
              <a:rPr lang="en-GB" altLang="en-US" sz="2400" dirty="0">
                <a:latin typeface="Times New Roman" pitchFamily="18" charset="0"/>
              </a:rPr>
              <a:t> More particles will result in a greater </a:t>
            </a:r>
            <a:r>
              <a:rPr lang="en-GB" altLang="en-US" sz="2400" dirty="0" smtClean="0">
                <a:latin typeface="Times New Roman" pitchFamily="18" charset="0"/>
              </a:rPr>
              <a:t>_______</a:t>
            </a:r>
            <a:r>
              <a:rPr lang="en-GB" altLang="en-US" sz="2400" dirty="0" smtClean="0">
                <a:latin typeface="Times New Roman" pitchFamily="18" charset="0"/>
              </a:rPr>
              <a:t> </a:t>
            </a:r>
            <a:r>
              <a:rPr lang="en-GB" altLang="en-US" sz="2400" dirty="0">
                <a:latin typeface="Times New Roman" pitchFamily="18" charset="0"/>
              </a:rPr>
              <a:t>of </a:t>
            </a:r>
            <a:r>
              <a:rPr lang="en-GB" altLang="en-US" sz="2400" u="sng" dirty="0">
                <a:latin typeface="Times New Roman" pitchFamily="18" charset="0"/>
              </a:rPr>
              <a:t>successful collisions</a:t>
            </a:r>
          </a:p>
          <a:p>
            <a:pPr eaLnBrk="1" hangingPunct="1">
              <a:spcBef>
                <a:spcPct val="0"/>
              </a:spcBef>
              <a:buFontTx/>
              <a:buChar char="-"/>
            </a:pPr>
            <a:r>
              <a:rPr lang="en-GB" altLang="en-US" sz="2400" dirty="0">
                <a:latin typeface="Times New Roman" pitchFamily="18" charset="0"/>
              </a:rPr>
              <a:t> Therefore </a:t>
            </a:r>
            <a:r>
              <a:rPr lang="en-GB" altLang="en-US" sz="2400" dirty="0" smtClean="0">
                <a:latin typeface="Times New Roman" pitchFamily="18" charset="0"/>
              </a:rPr>
              <a:t>__________</a:t>
            </a:r>
            <a:r>
              <a:rPr lang="en-GB" altLang="en-US" sz="2400" dirty="0" smtClean="0">
                <a:latin typeface="Times New Roman" pitchFamily="18" charset="0"/>
              </a:rPr>
              <a:t> </a:t>
            </a:r>
            <a:r>
              <a:rPr lang="en-GB" altLang="en-US" sz="2400" dirty="0">
                <a:latin typeface="Times New Roman" pitchFamily="18" charset="0"/>
              </a:rPr>
              <a:t>reaction rate.</a:t>
            </a:r>
          </a:p>
        </p:txBody>
      </p:sp>
      <p:grpSp>
        <p:nvGrpSpPr>
          <p:cNvPr id="25604" name="Group 4"/>
          <p:cNvGrpSpPr>
            <a:grpSpLocks/>
          </p:cNvGrpSpPr>
          <p:nvPr/>
        </p:nvGrpSpPr>
        <p:grpSpPr bwMode="auto">
          <a:xfrm>
            <a:off x="228600" y="2807568"/>
            <a:ext cx="3657600" cy="2133600"/>
            <a:chOff x="144" y="2160"/>
            <a:chExt cx="2304" cy="1344"/>
          </a:xfrm>
        </p:grpSpPr>
        <p:sp>
          <p:nvSpPr>
            <p:cNvPr id="33806" name="Rectangle 5"/>
            <p:cNvSpPr>
              <a:spLocks noChangeArrowheads="1"/>
            </p:cNvSpPr>
            <p:nvPr/>
          </p:nvSpPr>
          <p:spPr bwMode="auto">
            <a:xfrm>
              <a:off x="144" y="2160"/>
              <a:ext cx="2304" cy="134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33807" name="Oval 6"/>
            <p:cNvSpPr>
              <a:spLocks noChangeArrowheads="1"/>
            </p:cNvSpPr>
            <p:nvPr/>
          </p:nvSpPr>
          <p:spPr bwMode="auto">
            <a:xfrm>
              <a:off x="587" y="2477"/>
              <a:ext cx="425" cy="424"/>
            </a:xfrm>
            <a:prstGeom prst="ellipse">
              <a:avLst/>
            </a:prstGeom>
            <a:gradFill rotWithShape="0">
              <a:gsLst>
                <a:gs pos="0">
                  <a:srgbClr val="FFFF99"/>
                </a:gs>
                <a:gs pos="100000">
                  <a:srgbClr val="FF0000"/>
                </a:gs>
              </a:gsLst>
              <a:lin ang="189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33808" name="Oval 7"/>
            <p:cNvSpPr>
              <a:spLocks noChangeArrowheads="1"/>
            </p:cNvSpPr>
            <p:nvPr/>
          </p:nvSpPr>
          <p:spPr bwMode="auto">
            <a:xfrm>
              <a:off x="1392" y="2784"/>
              <a:ext cx="344" cy="342"/>
            </a:xfrm>
            <a:prstGeom prst="ellipse">
              <a:avLst/>
            </a:prstGeom>
            <a:gradFill rotWithShape="0">
              <a:gsLst>
                <a:gs pos="0">
                  <a:schemeClr val="bg1"/>
                </a:gs>
                <a:gs pos="100000">
                  <a:srgbClr val="006600"/>
                </a:gs>
              </a:gsLst>
              <a:lin ang="189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grpSp>
      <p:grpSp>
        <p:nvGrpSpPr>
          <p:cNvPr id="25608" name="Group 8"/>
          <p:cNvGrpSpPr>
            <a:grpSpLocks/>
          </p:cNvGrpSpPr>
          <p:nvPr/>
        </p:nvGrpSpPr>
        <p:grpSpPr bwMode="auto">
          <a:xfrm>
            <a:off x="4538663" y="2807568"/>
            <a:ext cx="3919537" cy="2133600"/>
            <a:chOff x="2859" y="2160"/>
            <a:chExt cx="2469" cy="1344"/>
          </a:xfrm>
        </p:grpSpPr>
        <p:sp>
          <p:nvSpPr>
            <p:cNvPr id="33798" name="Rectangle 9"/>
            <p:cNvSpPr>
              <a:spLocks noChangeArrowheads="1"/>
            </p:cNvSpPr>
            <p:nvPr/>
          </p:nvSpPr>
          <p:spPr bwMode="auto">
            <a:xfrm>
              <a:off x="2859" y="2160"/>
              <a:ext cx="2469" cy="134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33799" name="Oval 10"/>
            <p:cNvSpPr>
              <a:spLocks noChangeArrowheads="1"/>
            </p:cNvSpPr>
            <p:nvPr/>
          </p:nvSpPr>
          <p:spPr bwMode="auto">
            <a:xfrm>
              <a:off x="3552" y="2448"/>
              <a:ext cx="456" cy="423"/>
            </a:xfrm>
            <a:prstGeom prst="ellipse">
              <a:avLst/>
            </a:prstGeom>
            <a:gradFill rotWithShape="0">
              <a:gsLst>
                <a:gs pos="0">
                  <a:srgbClr val="FFFF99"/>
                </a:gs>
                <a:gs pos="100000">
                  <a:srgbClr val="FF0000"/>
                </a:gs>
              </a:gsLst>
              <a:lin ang="189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33800" name="Oval 11"/>
            <p:cNvSpPr>
              <a:spLocks noChangeArrowheads="1"/>
            </p:cNvSpPr>
            <p:nvPr/>
          </p:nvSpPr>
          <p:spPr bwMode="auto">
            <a:xfrm>
              <a:off x="4560" y="2400"/>
              <a:ext cx="456" cy="423"/>
            </a:xfrm>
            <a:prstGeom prst="ellipse">
              <a:avLst/>
            </a:prstGeom>
            <a:gradFill rotWithShape="0">
              <a:gsLst>
                <a:gs pos="0">
                  <a:srgbClr val="FFFF99"/>
                </a:gs>
                <a:gs pos="100000">
                  <a:srgbClr val="FF0000"/>
                </a:gs>
              </a:gsLst>
              <a:lin ang="189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33801" name="Oval 12"/>
            <p:cNvSpPr>
              <a:spLocks noChangeArrowheads="1"/>
            </p:cNvSpPr>
            <p:nvPr/>
          </p:nvSpPr>
          <p:spPr bwMode="auto">
            <a:xfrm>
              <a:off x="4752" y="2928"/>
              <a:ext cx="456" cy="423"/>
            </a:xfrm>
            <a:prstGeom prst="ellipse">
              <a:avLst/>
            </a:prstGeom>
            <a:gradFill rotWithShape="0">
              <a:gsLst>
                <a:gs pos="0">
                  <a:srgbClr val="FFFF99"/>
                </a:gs>
                <a:gs pos="100000">
                  <a:srgbClr val="FF0000"/>
                </a:gs>
              </a:gsLst>
              <a:lin ang="189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33802" name="Oval 13"/>
            <p:cNvSpPr>
              <a:spLocks noChangeArrowheads="1"/>
            </p:cNvSpPr>
            <p:nvPr/>
          </p:nvSpPr>
          <p:spPr bwMode="auto">
            <a:xfrm>
              <a:off x="3552" y="2928"/>
              <a:ext cx="369" cy="343"/>
            </a:xfrm>
            <a:prstGeom prst="ellipse">
              <a:avLst/>
            </a:prstGeom>
            <a:gradFill rotWithShape="0">
              <a:gsLst>
                <a:gs pos="0">
                  <a:schemeClr val="bg1"/>
                </a:gs>
                <a:gs pos="100000">
                  <a:srgbClr val="006600"/>
                </a:gs>
              </a:gsLst>
              <a:lin ang="189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33803" name="Oval 14"/>
            <p:cNvSpPr>
              <a:spLocks noChangeArrowheads="1"/>
            </p:cNvSpPr>
            <p:nvPr/>
          </p:nvSpPr>
          <p:spPr bwMode="auto">
            <a:xfrm>
              <a:off x="2928" y="2976"/>
              <a:ext cx="369" cy="343"/>
            </a:xfrm>
            <a:prstGeom prst="ellipse">
              <a:avLst/>
            </a:prstGeom>
            <a:gradFill rotWithShape="0">
              <a:gsLst>
                <a:gs pos="0">
                  <a:schemeClr val="bg1"/>
                </a:gs>
                <a:gs pos="100000">
                  <a:srgbClr val="006600"/>
                </a:gs>
              </a:gsLst>
              <a:lin ang="189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33804" name="Oval 15"/>
            <p:cNvSpPr>
              <a:spLocks noChangeArrowheads="1"/>
            </p:cNvSpPr>
            <p:nvPr/>
          </p:nvSpPr>
          <p:spPr bwMode="auto">
            <a:xfrm>
              <a:off x="3120" y="2352"/>
              <a:ext cx="369" cy="343"/>
            </a:xfrm>
            <a:prstGeom prst="ellipse">
              <a:avLst/>
            </a:prstGeom>
            <a:gradFill rotWithShape="0">
              <a:gsLst>
                <a:gs pos="0">
                  <a:schemeClr val="bg1"/>
                </a:gs>
                <a:gs pos="100000">
                  <a:srgbClr val="006600"/>
                </a:gs>
              </a:gsLst>
              <a:lin ang="189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33805" name="Oval 16"/>
            <p:cNvSpPr>
              <a:spLocks noChangeArrowheads="1"/>
            </p:cNvSpPr>
            <p:nvPr/>
          </p:nvSpPr>
          <p:spPr bwMode="auto">
            <a:xfrm>
              <a:off x="4128" y="2640"/>
              <a:ext cx="369" cy="343"/>
            </a:xfrm>
            <a:prstGeom prst="ellipse">
              <a:avLst/>
            </a:prstGeom>
            <a:gradFill rotWithShape="0">
              <a:gsLst>
                <a:gs pos="0">
                  <a:schemeClr val="bg1"/>
                </a:gs>
                <a:gs pos="100000">
                  <a:srgbClr val="006600"/>
                </a:gs>
              </a:gsLst>
              <a:lin ang="189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gr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28</a:t>
            </a:fld>
            <a:endParaRPr lang="en-GB"/>
          </a:p>
        </p:txBody>
      </p:sp>
    </p:spTree>
    <p:extLst>
      <p:ext uri="{BB962C8B-B14F-4D97-AF65-F5344CB8AC3E}">
        <p14:creationId xmlns:p14="http://schemas.microsoft.com/office/powerpoint/2010/main" val="32203956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5603">
                                            <p:txEl>
                                              <p:pRg st="2" end="2"/>
                                            </p:txEl>
                                          </p:spTgt>
                                        </p:tgtEl>
                                        <p:attrNameLst>
                                          <p:attrName>style.visibility</p:attrName>
                                        </p:attrNameLst>
                                      </p:cBhvr>
                                      <p:to>
                                        <p:strVal val="visible"/>
                                      </p:to>
                                    </p:set>
                                    <p:animEffect transition="in" filter="dissolve">
                                      <p:cBhvr>
                                        <p:cTn id="7" dur="500"/>
                                        <p:tgtEl>
                                          <p:spTgt spid="2560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5603">
                                            <p:txEl>
                                              <p:pRg st="3" end="3"/>
                                            </p:txEl>
                                          </p:spTgt>
                                        </p:tgtEl>
                                        <p:attrNameLst>
                                          <p:attrName>style.visibility</p:attrName>
                                        </p:attrNameLst>
                                      </p:cBhvr>
                                      <p:to>
                                        <p:strVal val="visible"/>
                                      </p:to>
                                    </p:set>
                                    <p:animEffect transition="in" filter="dissolve">
                                      <p:cBhvr>
                                        <p:cTn id="12" dur="500"/>
                                        <p:tgtEl>
                                          <p:spTgt spid="25603">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5603">
                                            <p:txEl>
                                              <p:pRg st="4" end="4"/>
                                            </p:txEl>
                                          </p:spTgt>
                                        </p:tgtEl>
                                        <p:attrNameLst>
                                          <p:attrName>style.visibility</p:attrName>
                                        </p:attrNameLst>
                                      </p:cBhvr>
                                      <p:to>
                                        <p:strVal val="visible"/>
                                      </p:to>
                                    </p:set>
                                    <p:animEffect transition="in" filter="dissolve">
                                      <p:cBhvr>
                                        <p:cTn id="17" dur="500"/>
                                        <p:tgtEl>
                                          <p:spTgt spid="2560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5603">
                                            <p:txEl>
                                              <p:pRg st="5" end="5"/>
                                            </p:txEl>
                                          </p:spTgt>
                                        </p:tgtEl>
                                        <p:attrNameLst>
                                          <p:attrName>style.visibility</p:attrName>
                                        </p:attrNameLst>
                                      </p:cBhvr>
                                      <p:to>
                                        <p:strVal val="visible"/>
                                      </p:to>
                                    </p:set>
                                    <p:animEffect transition="in" filter="dissolve">
                                      <p:cBhvr>
                                        <p:cTn id="22" dur="500"/>
                                        <p:tgtEl>
                                          <p:spTgt spid="256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www.cdli.ca/sampleResources/chem3202/unit01_org01_ilo03/u1s1l3_fig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204864"/>
            <a:ext cx="4254550" cy="441509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77788" y="-87009"/>
            <a:ext cx="9066212"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tabLst>
                <a:tab pos="457200" algn="l"/>
              </a:tabLst>
              <a:defRPr sz="3200">
                <a:solidFill>
                  <a:schemeClr val="tx1"/>
                </a:solidFill>
                <a:latin typeface="Arial" pitchFamily="34" charset="0"/>
              </a:defRPr>
            </a:lvl1pPr>
            <a:lvl2pPr marL="742950" indent="-285750" eaLnBrk="0" hangingPunct="0">
              <a:spcBef>
                <a:spcPct val="20000"/>
              </a:spcBef>
              <a:buChar char="–"/>
              <a:tabLst>
                <a:tab pos="457200" algn="l"/>
              </a:tabLst>
              <a:defRPr sz="2800">
                <a:solidFill>
                  <a:schemeClr val="tx1"/>
                </a:solidFill>
                <a:latin typeface="Arial" pitchFamily="34" charset="0"/>
              </a:defRPr>
            </a:lvl2pPr>
            <a:lvl3pPr marL="1143000" indent="-228600" eaLnBrk="0" hangingPunct="0">
              <a:spcBef>
                <a:spcPct val="20000"/>
              </a:spcBef>
              <a:buChar char="•"/>
              <a:tabLst>
                <a:tab pos="457200" algn="l"/>
              </a:tabLst>
              <a:defRPr sz="2400">
                <a:solidFill>
                  <a:schemeClr val="tx1"/>
                </a:solidFill>
                <a:latin typeface="Arial" pitchFamily="34" charset="0"/>
              </a:defRPr>
            </a:lvl3pPr>
            <a:lvl4pPr marL="1600200" indent="-228600" eaLnBrk="0" hangingPunct="0">
              <a:spcBef>
                <a:spcPct val="20000"/>
              </a:spcBef>
              <a:buChar char="–"/>
              <a:tabLst>
                <a:tab pos="457200" algn="l"/>
              </a:tabLst>
              <a:defRPr sz="2000">
                <a:solidFill>
                  <a:schemeClr val="tx1"/>
                </a:solidFill>
                <a:latin typeface="Arial" pitchFamily="34" charset="0"/>
              </a:defRPr>
            </a:lvl4pPr>
            <a:lvl5pPr marL="2057400" indent="-228600" eaLnBrk="0" hangingPunct="0">
              <a:spcBef>
                <a:spcPct val="20000"/>
              </a:spcBef>
              <a:buChar char="»"/>
              <a:tabLst>
                <a:tab pos="457200" algn="l"/>
              </a:tabLst>
              <a:defRPr sz="2000">
                <a:solidFill>
                  <a:schemeClr val="tx1"/>
                </a:solidFill>
                <a:latin typeface="Arial" pitchFamily="34" charset="0"/>
              </a:defRPr>
            </a:lvl5pPr>
            <a:lvl6pPr marL="2514600" indent="-228600" eaLnBrk="0" fontAlgn="base" hangingPunct="0">
              <a:spcBef>
                <a:spcPct val="20000"/>
              </a:spcBef>
              <a:spcAft>
                <a:spcPct val="0"/>
              </a:spcAft>
              <a:buChar char="»"/>
              <a:tabLst>
                <a:tab pos="457200" algn="l"/>
              </a:tabLst>
              <a:defRPr sz="2000">
                <a:solidFill>
                  <a:schemeClr val="tx1"/>
                </a:solidFill>
                <a:latin typeface="Arial" pitchFamily="34" charset="0"/>
              </a:defRPr>
            </a:lvl6pPr>
            <a:lvl7pPr marL="2971800" indent="-228600" eaLnBrk="0" fontAlgn="base" hangingPunct="0">
              <a:spcBef>
                <a:spcPct val="20000"/>
              </a:spcBef>
              <a:spcAft>
                <a:spcPct val="0"/>
              </a:spcAft>
              <a:buChar char="»"/>
              <a:tabLst>
                <a:tab pos="457200" algn="l"/>
              </a:tabLst>
              <a:defRPr sz="2000">
                <a:solidFill>
                  <a:schemeClr val="tx1"/>
                </a:solidFill>
                <a:latin typeface="Arial" pitchFamily="34" charset="0"/>
              </a:defRPr>
            </a:lvl7pPr>
            <a:lvl8pPr marL="3429000" indent="-228600" eaLnBrk="0" fontAlgn="base" hangingPunct="0">
              <a:spcBef>
                <a:spcPct val="20000"/>
              </a:spcBef>
              <a:spcAft>
                <a:spcPct val="0"/>
              </a:spcAft>
              <a:buChar char="»"/>
              <a:tabLst>
                <a:tab pos="457200" algn="l"/>
              </a:tabLst>
              <a:defRPr sz="2000">
                <a:solidFill>
                  <a:schemeClr val="tx1"/>
                </a:solidFill>
                <a:latin typeface="Arial" pitchFamily="34" charset="0"/>
              </a:defRPr>
            </a:lvl8pPr>
            <a:lvl9pPr marL="3886200" indent="-228600" eaLnBrk="0" fontAlgn="base" hangingPunct="0">
              <a:spcBef>
                <a:spcPct val="20000"/>
              </a:spcBef>
              <a:spcAft>
                <a:spcPct val="0"/>
              </a:spcAft>
              <a:buChar char="»"/>
              <a:tabLst>
                <a:tab pos="457200" algn="l"/>
              </a:tabLst>
              <a:defRPr sz="2000">
                <a:solidFill>
                  <a:schemeClr val="tx1"/>
                </a:solidFill>
                <a:latin typeface="Arial" pitchFamily="34" charset="0"/>
              </a:defRPr>
            </a:lvl9pPr>
          </a:lstStyle>
          <a:p>
            <a:pPr eaLnBrk="1" hangingPunct="1">
              <a:spcBef>
                <a:spcPct val="0"/>
              </a:spcBef>
              <a:buFontTx/>
              <a:buNone/>
            </a:pPr>
            <a:r>
              <a:rPr lang="en-GB" altLang="en-US" sz="2400" u="sng" dirty="0">
                <a:latin typeface="Times New Roman" pitchFamily="18" charset="0"/>
              </a:rPr>
              <a:t>2</a:t>
            </a:r>
            <a:r>
              <a:rPr lang="en-GB" altLang="en-US" sz="2400" u="sng" dirty="0" smtClean="0">
                <a:latin typeface="Times New Roman" pitchFamily="18" charset="0"/>
              </a:rPr>
              <a:t>. Pressure</a:t>
            </a:r>
            <a:endParaRPr lang="en-GB" altLang="en-US" sz="2400" u="sng" dirty="0">
              <a:latin typeface="Times New Roman" pitchFamily="18" charset="0"/>
            </a:endParaRPr>
          </a:p>
          <a:p>
            <a:pPr eaLnBrk="1" hangingPunct="1">
              <a:spcBef>
                <a:spcPct val="0"/>
              </a:spcBef>
              <a:buFontTx/>
              <a:buNone/>
            </a:pPr>
            <a:endParaRPr lang="en-GB" altLang="en-US" sz="2400" dirty="0"/>
          </a:p>
          <a:p>
            <a:pPr eaLnBrk="1" hangingPunct="1">
              <a:spcBef>
                <a:spcPct val="0"/>
              </a:spcBef>
              <a:buFontTx/>
              <a:buNone/>
            </a:pPr>
            <a:r>
              <a:rPr lang="en-GB" altLang="en-US" sz="2400" dirty="0">
                <a:latin typeface="Times New Roman" pitchFamily="18" charset="0"/>
              </a:rPr>
              <a:t>Increasing the </a:t>
            </a:r>
            <a:r>
              <a:rPr lang="en-GB" altLang="en-US" sz="2400" dirty="0" smtClean="0">
                <a:latin typeface="Times New Roman" pitchFamily="18" charset="0"/>
              </a:rPr>
              <a:t>pressure </a:t>
            </a:r>
            <a:r>
              <a:rPr lang="en-GB" altLang="en-US" sz="2400" dirty="0">
                <a:latin typeface="Times New Roman" pitchFamily="18" charset="0"/>
              </a:rPr>
              <a:t>of a </a:t>
            </a:r>
            <a:r>
              <a:rPr lang="en-GB" altLang="en-US" sz="2400" dirty="0" smtClean="0">
                <a:latin typeface="Times New Roman" pitchFamily="18" charset="0"/>
              </a:rPr>
              <a:t>reaction:</a:t>
            </a:r>
            <a:endParaRPr lang="en-GB" altLang="en-US" sz="2400" dirty="0">
              <a:latin typeface="Times New Roman" pitchFamily="18" charset="0"/>
            </a:endParaRPr>
          </a:p>
          <a:p>
            <a:pPr eaLnBrk="1" hangingPunct="1">
              <a:spcBef>
                <a:spcPct val="0"/>
              </a:spcBef>
              <a:buFontTx/>
              <a:buChar char="-"/>
            </a:pPr>
            <a:r>
              <a:rPr lang="en-GB" altLang="en-US" sz="2400" dirty="0">
                <a:latin typeface="Times New Roman" pitchFamily="18" charset="0"/>
              </a:rPr>
              <a:t> Increases the number of particles in a given volume.  </a:t>
            </a:r>
          </a:p>
          <a:p>
            <a:pPr eaLnBrk="1" hangingPunct="1">
              <a:spcBef>
                <a:spcPct val="0"/>
              </a:spcBef>
              <a:buFontTx/>
              <a:buChar char="-"/>
            </a:pPr>
            <a:r>
              <a:rPr lang="en-GB" altLang="en-US" sz="2400" dirty="0">
                <a:latin typeface="Times New Roman" pitchFamily="18" charset="0"/>
              </a:rPr>
              <a:t> More particles will result in a </a:t>
            </a:r>
            <a:r>
              <a:rPr lang="en-GB" altLang="en-US" sz="2400" dirty="0" smtClean="0">
                <a:latin typeface="Times New Roman" pitchFamily="18" charset="0"/>
              </a:rPr>
              <a:t>_________</a:t>
            </a:r>
            <a:r>
              <a:rPr lang="en-GB" altLang="en-US" sz="2400" dirty="0" smtClean="0">
                <a:latin typeface="Times New Roman" pitchFamily="18" charset="0"/>
              </a:rPr>
              <a:t> </a:t>
            </a:r>
            <a:r>
              <a:rPr lang="en-GB" altLang="en-US" sz="2400" dirty="0">
                <a:latin typeface="Times New Roman" pitchFamily="18" charset="0"/>
              </a:rPr>
              <a:t>chance of </a:t>
            </a:r>
            <a:r>
              <a:rPr lang="en-GB" altLang="en-US" sz="2400" u="sng" dirty="0">
                <a:latin typeface="Times New Roman" pitchFamily="18" charset="0"/>
              </a:rPr>
              <a:t>successful collisions</a:t>
            </a:r>
          </a:p>
          <a:p>
            <a:pPr eaLnBrk="1" hangingPunct="1">
              <a:spcBef>
                <a:spcPct val="0"/>
              </a:spcBef>
              <a:buFontTx/>
              <a:buChar char="-"/>
            </a:pPr>
            <a:r>
              <a:rPr lang="en-GB" altLang="en-US" sz="2400" dirty="0">
                <a:latin typeface="Times New Roman" pitchFamily="18" charset="0"/>
              </a:rPr>
              <a:t> Therefore </a:t>
            </a:r>
            <a:r>
              <a:rPr lang="en-GB" altLang="en-US" sz="2400" dirty="0" smtClean="0">
                <a:latin typeface="Times New Roman" pitchFamily="18" charset="0"/>
              </a:rPr>
              <a:t>____________</a:t>
            </a:r>
            <a:r>
              <a:rPr lang="en-GB" altLang="en-US" sz="2400" dirty="0" smtClean="0">
                <a:latin typeface="Times New Roman" pitchFamily="18" charset="0"/>
              </a:rPr>
              <a:t> </a:t>
            </a:r>
            <a:r>
              <a:rPr lang="en-GB" altLang="en-US" sz="2400" dirty="0">
                <a:latin typeface="Times New Roman" pitchFamily="18" charset="0"/>
              </a:rPr>
              <a:t>reaction rate.</a:t>
            </a:r>
          </a:p>
        </p:txBody>
      </p:sp>
      <p:sp>
        <p:nvSpPr>
          <p:cNvPr id="2" name="Footer Placeholder 1"/>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035439-CAE3-48F5-8784-A3D703450100}" type="slidenum">
              <a:rPr lang="en-GB" smtClean="0"/>
              <a:t>29</a:t>
            </a:fld>
            <a:endParaRPr lang="en-GB"/>
          </a:p>
        </p:txBody>
      </p:sp>
    </p:spTree>
    <p:extLst>
      <p:ext uri="{BB962C8B-B14F-4D97-AF65-F5344CB8AC3E}">
        <p14:creationId xmlns:p14="http://schemas.microsoft.com/office/powerpoint/2010/main" val="874792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152400" y="-69785"/>
            <a:ext cx="8991600" cy="2569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tabLst>
                <a:tab pos="457200" algn="l"/>
              </a:tabLst>
              <a:defRPr sz="3200">
                <a:solidFill>
                  <a:schemeClr val="tx1"/>
                </a:solidFill>
                <a:latin typeface="Arial" pitchFamily="34" charset="0"/>
              </a:defRPr>
            </a:lvl1pPr>
            <a:lvl2pPr marL="742950" indent="-285750" eaLnBrk="0" hangingPunct="0">
              <a:spcBef>
                <a:spcPct val="20000"/>
              </a:spcBef>
              <a:buChar char="–"/>
              <a:tabLst>
                <a:tab pos="457200" algn="l"/>
              </a:tabLst>
              <a:defRPr sz="2800">
                <a:solidFill>
                  <a:schemeClr val="tx1"/>
                </a:solidFill>
                <a:latin typeface="Arial" pitchFamily="34" charset="0"/>
              </a:defRPr>
            </a:lvl2pPr>
            <a:lvl3pPr marL="1143000" indent="-228600" eaLnBrk="0" hangingPunct="0">
              <a:spcBef>
                <a:spcPct val="20000"/>
              </a:spcBef>
              <a:buChar char="•"/>
              <a:tabLst>
                <a:tab pos="457200" algn="l"/>
              </a:tabLst>
              <a:defRPr sz="2400">
                <a:solidFill>
                  <a:schemeClr val="tx1"/>
                </a:solidFill>
                <a:latin typeface="Arial" pitchFamily="34" charset="0"/>
              </a:defRPr>
            </a:lvl3pPr>
            <a:lvl4pPr marL="1600200" indent="-228600" eaLnBrk="0" hangingPunct="0">
              <a:spcBef>
                <a:spcPct val="20000"/>
              </a:spcBef>
              <a:buChar char="–"/>
              <a:tabLst>
                <a:tab pos="457200" algn="l"/>
              </a:tabLst>
              <a:defRPr sz="2000">
                <a:solidFill>
                  <a:schemeClr val="tx1"/>
                </a:solidFill>
                <a:latin typeface="Arial" pitchFamily="34" charset="0"/>
              </a:defRPr>
            </a:lvl4pPr>
            <a:lvl5pPr marL="2057400" indent="-228600" eaLnBrk="0" hangingPunct="0">
              <a:spcBef>
                <a:spcPct val="20000"/>
              </a:spcBef>
              <a:buChar char="»"/>
              <a:tabLst>
                <a:tab pos="457200" algn="l"/>
              </a:tabLst>
              <a:defRPr sz="2000">
                <a:solidFill>
                  <a:schemeClr val="tx1"/>
                </a:solidFill>
                <a:latin typeface="Arial" pitchFamily="34" charset="0"/>
              </a:defRPr>
            </a:lvl5pPr>
            <a:lvl6pPr marL="2514600" indent="-228600" eaLnBrk="0" fontAlgn="base" hangingPunct="0">
              <a:spcBef>
                <a:spcPct val="20000"/>
              </a:spcBef>
              <a:spcAft>
                <a:spcPct val="0"/>
              </a:spcAft>
              <a:buChar char="»"/>
              <a:tabLst>
                <a:tab pos="457200" algn="l"/>
              </a:tabLst>
              <a:defRPr sz="2000">
                <a:solidFill>
                  <a:schemeClr val="tx1"/>
                </a:solidFill>
                <a:latin typeface="Arial" pitchFamily="34" charset="0"/>
              </a:defRPr>
            </a:lvl6pPr>
            <a:lvl7pPr marL="2971800" indent="-228600" eaLnBrk="0" fontAlgn="base" hangingPunct="0">
              <a:spcBef>
                <a:spcPct val="20000"/>
              </a:spcBef>
              <a:spcAft>
                <a:spcPct val="0"/>
              </a:spcAft>
              <a:buChar char="»"/>
              <a:tabLst>
                <a:tab pos="457200" algn="l"/>
              </a:tabLst>
              <a:defRPr sz="2000">
                <a:solidFill>
                  <a:schemeClr val="tx1"/>
                </a:solidFill>
                <a:latin typeface="Arial" pitchFamily="34" charset="0"/>
              </a:defRPr>
            </a:lvl7pPr>
            <a:lvl8pPr marL="3429000" indent="-228600" eaLnBrk="0" fontAlgn="base" hangingPunct="0">
              <a:spcBef>
                <a:spcPct val="20000"/>
              </a:spcBef>
              <a:spcAft>
                <a:spcPct val="0"/>
              </a:spcAft>
              <a:buChar char="»"/>
              <a:tabLst>
                <a:tab pos="457200" algn="l"/>
              </a:tabLst>
              <a:defRPr sz="2000">
                <a:solidFill>
                  <a:schemeClr val="tx1"/>
                </a:solidFill>
                <a:latin typeface="Arial" pitchFamily="34" charset="0"/>
              </a:defRPr>
            </a:lvl8pPr>
            <a:lvl9pPr marL="3886200" indent="-228600" eaLnBrk="0" fontAlgn="base" hangingPunct="0">
              <a:spcBef>
                <a:spcPct val="20000"/>
              </a:spcBef>
              <a:spcAft>
                <a:spcPct val="0"/>
              </a:spcAft>
              <a:buChar char="»"/>
              <a:tabLst>
                <a:tab pos="457200" algn="l"/>
              </a:tabLst>
              <a:defRPr sz="2000">
                <a:solidFill>
                  <a:schemeClr val="tx1"/>
                </a:solidFill>
                <a:latin typeface="Arial" pitchFamily="34" charset="0"/>
              </a:defRPr>
            </a:lvl9pPr>
          </a:lstStyle>
          <a:p>
            <a:pPr eaLnBrk="1" hangingPunct="1">
              <a:spcBef>
                <a:spcPct val="0"/>
              </a:spcBef>
              <a:buFontTx/>
              <a:buNone/>
            </a:pPr>
            <a:r>
              <a:rPr lang="en-GB" altLang="en-US" sz="2300" u="sng" dirty="0">
                <a:latin typeface="Times New Roman" pitchFamily="18" charset="0"/>
              </a:rPr>
              <a:t>3</a:t>
            </a:r>
            <a:r>
              <a:rPr lang="en-GB" altLang="en-US" sz="2300" u="sng" dirty="0" smtClean="0">
                <a:latin typeface="Times New Roman" pitchFamily="18" charset="0"/>
              </a:rPr>
              <a:t>. Particle Size</a:t>
            </a:r>
            <a:endParaRPr lang="en-GB" altLang="en-US" sz="2300" u="sng" dirty="0">
              <a:latin typeface="Times New Roman" pitchFamily="18" charset="0"/>
            </a:endParaRPr>
          </a:p>
          <a:p>
            <a:pPr eaLnBrk="1" hangingPunct="1">
              <a:spcBef>
                <a:spcPct val="0"/>
              </a:spcBef>
              <a:buFontTx/>
              <a:buNone/>
            </a:pPr>
            <a:endParaRPr lang="en-GB" altLang="en-US" sz="2300" dirty="0">
              <a:latin typeface="Times New Roman" pitchFamily="18" charset="0"/>
            </a:endParaRPr>
          </a:p>
          <a:p>
            <a:pPr eaLnBrk="1" hangingPunct="1">
              <a:spcBef>
                <a:spcPct val="0"/>
              </a:spcBef>
              <a:buFontTx/>
              <a:buNone/>
            </a:pPr>
            <a:r>
              <a:rPr lang="en-GB" altLang="en-US" sz="2300" dirty="0">
                <a:latin typeface="Times New Roman" pitchFamily="18" charset="0"/>
              </a:rPr>
              <a:t>Reactions of solids can only take place at the surface of the solid. </a:t>
            </a:r>
          </a:p>
          <a:p>
            <a:pPr eaLnBrk="1" hangingPunct="1">
              <a:spcBef>
                <a:spcPct val="0"/>
              </a:spcBef>
              <a:buFontTx/>
              <a:buNone/>
            </a:pPr>
            <a:r>
              <a:rPr lang="en-GB" altLang="en-US" sz="2300" dirty="0">
                <a:latin typeface="Times New Roman" pitchFamily="18" charset="0"/>
              </a:rPr>
              <a:t>-Smaller particles have a larger surface area.</a:t>
            </a:r>
          </a:p>
          <a:p>
            <a:pPr eaLnBrk="1" hangingPunct="1">
              <a:spcBef>
                <a:spcPct val="0"/>
              </a:spcBef>
              <a:buFontTx/>
              <a:buChar char="-"/>
            </a:pPr>
            <a:r>
              <a:rPr lang="en-GB" altLang="en-US" sz="2300" dirty="0">
                <a:latin typeface="Times New Roman" pitchFamily="18" charset="0"/>
              </a:rPr>
              <a:t>Larger surface area will result in a </a:t>
            </a:r>
            <a:r>
              <a:rPr lang="en-GB" altLang="en-US" sz="2300" dirty="0" smtClean="0">
                <a:latin typeface="Times New Roman" pitchFamily="18" charset="0"/>
              </a:rPr>
              <a:t>_______</a:t>
            </a:r>
            <a:r>
              <a:rPr lang="en-GB" altLang="en-US" sz="2300" dirty="0" smtClean="0">
                <a:latin typeface="Times New Roman" pitchFamily="18" charset="0"/>
              </a:rPr>
              <a:t> </a:t>
            </a:r>
            <a:r>
              <a:rPr lang="en-GB" altLang="en-US" sz="2300" dirty="0">
                <a:latin typeface="Times New Roman" pitchFamily="18" charset="0"/>
              </a:rPr>
              <a:t>chance of </a:t>
            </a:r>
            <a:r>
              <a:rPr lang="en-GB" altLang="en-US" sz="2300" u="sng" dirty="0">
                <a:latin typeface="Times New Roman" pitchFamily="18" charset="0"/>
              </a:rPr>
              <a:t>successful collisions</a:t>
            </a:r>
          </a:p>
          <a:p>
            <a:pPr eaLnBrk="1" hangingPunct="1">
              <a:spcBef>
                <a:spcPct val="0"/>
              </a:spcBef>
              <a:buFontTx/>
              <a:buNone/>
            </a:pPr>
            <a:r>
              <a:rPr lang="en-GB" altLang="en-US" sz="2300" dirty="0">
                <a:latin typeface="Times New Roman" pitchFamily="18" charset="0"/>
              </a:rPr>
              <a:t>-Therefore </a:t>
            </a:r>
            <a:r>
              <a:rPr lang="en-GB" altLang="en-US" sz="2300" dirty="0" smtClean="0">
                <a:latin typeface="Times New Roman" pitchFamily="18" charset="0"/>
              </a:rPr>
              <a:t>__________ </a:t>
            </a:r>
            <a:r>
              <a:rPr lang="en-GB" altLang="en-US" sz="2300" dirty="0" smtClean="0">
                <a:latin typeface="Times New Roman" pitchFamily="18" charset="0"/>
              </a:rPr>
              <a:t> </a:t>
            </a:r>
            <a:r>
              <a:rPr lang="en-GB" altLang="en-US" sz="2300" dirty="0">
                <a:latin typeface="Times New Roman" pitchFamily="18" charset="0"/>
              </a:rPr>
              <a:t>reaction rate.</a:t>
            </a:r>
          </a:p>
        </p:txBody>
      </p:sp>
      <p:grpSp>
        <p:nvGrpSpPr>
          <p:cNvPr id="26643" name="Group 19"/>
          <p:cNvGrpSpPr>
            <a:grpSpLocks/>
          </p:cNvGrpSpPr>
          <p:nvPr/>
        </p:nvGrpSpPr>
        <p:grpSpPr bwMode="auto">
          <a:xfrm>
            <a:off x="304800" y="3050331"/>
            <a:ext cx="3090863" cy="2149475"/>
            <a:chOff x="192" y="2054"/>
            <a:chExt cx="1947" cy="1354"/>
          </a:xfrm>
        </p:grpSpPr>
        <p:sp>
          <p:nvSpPr>
            <p:cNvPr id="34826" name="AutoShape 4"/>
            <p:cNvSpPr>
              <a:spLocks noChangeArrowheads="1"/>
            </p:cNvSpPr>
            <p:nvPr/>
          </p:nvSpPr>
          <p:spPr bwMode="auto">
            <a:xfrm>
              <a:off x="480" y="2139"/>
              <a:ext cx="1659" cy="925"/>
            </a:xfrm>
            <a:prstGeom prst="cube">
              <a:avLst>
                <a:gd name="adj" fmla="val 25000"/>
              </a:avLst>
            </a:prstGeom>
            <a:gradFill rotWithShape="0">
              <a:gsLst>
                <a:gs pos="0">
                  <a:srgbClr val="FFFF99"/>
                </a:gs>
                <a:gs pos="100000">
                  <a:srgbClr val="FFCCCC"/>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34827" name="Text Box 7"/>
            <p:cNvSpPr txBox="1">
              <a:spLocks noChangeArrowheads="1"/>
            </p:cNvSpPr>
            <p:nvPr/>
          </p:nvSpPr>
          <p:spPr bwMode="auto">
            <a:xfrm>
              <a:off x="192" y="2582"/>
              <a:ext cx="2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t>4</a:t>
              </a:r>
            </a:p>
          </p:txBody>
        </p:sp>
        <p:sp>
          <p:nvSpPr>
            <p:cNvPr id="34828" name="Text Box 8"/>
            <p:cNvSpPr txBox="1">
              <a:spLocks noChangeArrowheads="1"/>
            </p:cNvSpPr>
            <p:nvPr/>
          </p:nvSpPr>
          <p:spPr bwMode="auto">
            <a:xfrm>
              <a:off x="1056" y="3158"/>
              <a:ext cx="29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t>10</a:t>
              </a:r>
            </a:p>
          </p:txBody>
        </p:sp>
        <p:sp>
          <p:nvSpPr>
            <p:cNvPr id="34829" name="Text Box 9"/>
            <p:cNvSpPr txBox="1">
              <a:spLocks noChangeArrowheads="1"/>
            </p:cNvSpPr>
            <p:nvPr/>
          </p:nvSpPr>
          <p:spPr bwMode="auto">
            <a:xfrm>
              <a:off x="288" y="2054"/>
              <a:ext cx="20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t>4</a:t>
              </a:r>
            </a:p>
          </p:txBody>
        </p:sp>
        <p:sp>
          <p:nvSpPr>
            <p:cNvPr id="34830" name="Line 10"/>
            <p:cNvSpPr>
              <a:spLocks noChangeShapeType="1"/>
            </p:cNvSpPr>
            <p:nvPr/>
          </p:nvSpPr>
          <p:spPr bwMode="auto">
            <a:xfrm>
              <a:off x="384" y="2454"/>
              <a:ext cx="0" cy="528"/>
            </a:xfrm>
            <a:prstGeom prst="line">
              <a:avLst/>
            </a:prstGeom>
            <a:noFill/>
            <a:ln w="19050">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831" name="Line 11"/>
            <p:cNvSpPr>
              <a:spLocks noChangeShapeType="1"/>
            </p:cNvSpPr>
            <p:nvPr/>
          </p:nvSpPr>
          <p:spPr bwMode="auto">
            <a:xfrm flipH="1">
              <a:off x="432" y="2166"/>
              <a:ext cx="192" cy="192"/>
            </a:xfrm>
            <a:prstGeom prst="line">
              <a:avLst/>
            </a:prstGeom>
            <a:noFill/>
            <a:ln w="19050">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832" name="Line 12"/>
            <p:cNvSpPr>
              <a:spLocks noChangeShapeType="1"/>
            </p:cNvSpPr>
            <p:nvPr/>
          </p:nvSpPr>
          <p:spPr bwMode="auto">
            <a:xfrm flipH="1">
              <a:off x="576" y="3174"/>
              <a:ext cx="1152" cy="0"/>
            </a:xfrm>
            <a:prstGeom prst="line">
              <a:avLst/>
            </a:prstGeom>
            <a:noFill/>
            <a:ln w="19050">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26644" name="Group 20"/>
          <p:cNvGrpSpPr>
            <a:grpSpLocks/>
          </p:cNvGrpSpPr>
          <p:nvPr/>
        </p:nvGrpSpPr>
        <p:grpSpPr bwMode="auto">
          <a:xfrm>
            <a:off x="4283075" y="3126531"/>
            <a:ext cx="4022725" cy="1485900"/>
            <a:chOff x="2698" y="2102"/>
            <a:chExt cx="2534" cy="936"/>
          </a:xfrm>
        </p:grpSpPr>
        <p:sp>
          <p:nvSpPr>
            <p:cNvPr id="34821" name="AutoShape 5"/>
            <p:cNvSpPr>
              <a:spLocks noChangeArrowheads="1"/>
            </p:cNvSpPr>
            <p:nvPr/>
          </p:nvSpPr>
          <p:spPr bwMode="auto">
            <a:xfrm rot="-1499829">
              <a:off x="2698" y="2113"/>
              <a:ext cx="977" cy="925"/>
            </a:xfrm>
            <a:prstGeom prst="cube">
              <a:avLst>
                <a:gd name="adj" fmla="val 25000"/>
              </a:avLst>
            </a:prstGeom>
            <a:gradFill rotWithShape="0">
              <a:gsLst>
                <a:gs pos="0">
                  <a:srgbClr val="FFFF99"/>
                </a:gs>
                <a:gs pos="100000">
                  <a:srgbClr val="FFCCCC"/>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34822" name="AutoShape 6"/>
            <p:cNvSpPr>
              <a:spLocks noChangeArrowheads="1"/>
            </p:cNvSpPr>
            <p:nvPr/>
          </p:nvSpPr>
          <p:spPr bwMode="auto">
            <a:xfrm rot="1040339">
              <a:off x="4255" y="2102"/>
              <a:ext cx="977" cy="925"/>
            </a:xfrm>
            <a:prstGeom prst="cube">
              <a:avLst>
                <a:gd name="adj" fmla="val 25000"/>
              </a:avLst>
            </a:prstGeom>
            <a:gradFill rotWithShape="0">
              <a:gsLst>
                <a:gs pos="0">
                  <a:srgbClr val="FFFF99"/>
                </a:gs>
                <a:gs pos="100000">
                  <a:srgbClr val="FFCCCC"/>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gr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30</a:t>
            </a:fld>
            <a:endParaRPr lang="en-GB"/>
          </a:p>
        </p:txBody>
      </p:sp>
    </p:spTree>
    <p:extLst>
      <p:ext uri="{BB962C8B-B14F-4D97-AF65-F5344CB8AC3E}">
        <p14:creationId xmlns:p14="http://schemas.microsoft.com/office/powerpoint/2010/main" val="27439461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6626">
                                            <p:txEl>
                                              <p:pRg st="2" end="2"/>
                                            </p:txEl>
                                          </p:spTgt>
                                        </p:tgtEl>
                                        <p:attrNameLst>
                                          <p:attrName>style.visibility</p:attrName>
                                        </p:attrNameLst>
                                      </p:cBhvr>
                                      <p:to>
                                        <p:strVal val="visible"/>
                                      </p:to>
                                    </p:set>
                                    <p:animEffect transition="in" filter="dissolve">
                                      <p:cBhvr>
                                        <p:cTn id="7" dur="500"/>
                                        <p:tgtEl>
                                          <p:spTgt spid="26626">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6626">
                                            <p:txEl>
                                              <p:pRg st="3" end="3"/>
                                            </p:txEl>
                                          </p:spTgt>
                                        </p:tgtEl>
                                        <p:attrNameLst>
                                          <p:attrName>style.visibility</p:attrName>
                                        </p:attrNameLst>
                                      </p:cBhvr>
                                      <p:to>
                                        <p:strVal val="visible"/>
                                      </p:to>
                                    </p:set>
                                    <p:animEffect transition="in" filter="dissolve">
                                      <p:cBhvr>
                                        <p:cTn id="12" dur="500"/>
                                        <p:tgtEl>
                                          <p:spTgt spid="26626">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6626">
                                            <p:txEl>
                                              <p:pRg st="4" end="4"/>
                                            </p:txEl>
                                          </p:spTgt>
                                        </p:tgtEl>
                                        <p:attrNameLst>
                                          <p:attrName>style.visibility</p:attrName>
                                        </p:attrNameLst>
                                      </p:cBhvr>
                                      <p:to>
                                        <p:strVal val="visible"/>
                                      </p:to>
                                    </p:set>
                                    <p:animEffect transition="in" filter="dissolve">
                                      <p:cBhvr>
                                        <p:cTn id="17" dur="500"/>
                                        <p:tgtEl>
                                          <p:spTgt spid="26626">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6626">
                                            <p:txEl>
                                              <p:pRg st="5" end="5"/>
                                            </p:txEl>
                                          </p:spTgt>
                                        </p:tgtEl>
                                        <p:attrNameLst>
                                          <p:attrName>style.visibility</p:attrName>
                                        </p:attrNameLst>
                                      </p:cBhvr>
                                      <p:to>
                                        <p:strVal val="visible"/>
                                      </p:to>
                                    </p:set>
                                    <p:animEffect transition="in" filter="dissolve">
                                      <p:cBhvr>
                                        <p:cTn id="22" dur="500"/>
                                        <p:tgtEl>
                                          <p:spTgt spid="2662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71184" y="177894"/>
            <a:ext cx="8991600" cy="1615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tabLst>
                <a:tab pos="457200" algn="l"/>
              </a:tabLst>
              <a:defRPr sz="3200">
                <a:solidFill>
                  <a:schemeClr val="tx1"/>
                </a:solidFill>
                <a:latin typeface="Arial" pitchFamily="34" charset="0"/>
              </a:defRPr>
            </a:lvl1pPr>
            <a:lvl2pPr marL="742950" indent="-285750" eaLnBrk="0" hangingPunct="0">
              <a:spcBef>
                <a:spcPct val="20000"/>
              </a:spcBef>
              <a:buChar char="–"/>
              <a:tabLst>
                <a:tab pos="457200" algn="l"/>
              </a:tabLst>
              <a:defRPr sz="2800">
                <a:solidFill>
                  <a:schemeClr val="tx1"/>
                </a:solidFill>
                <a:latin typeface="Arial" pitchFamily="34" charset="0"/>
              </a:defRPr>
            </a:lvl2pPr>
            <a:lvl3pPr marL="1143000" indent="-228600" eaLnBrk="0" hangingPunct="0">
              <a:spcBef>
                <a:spcPct val="20000"/>
              </a:spcBef>
              <a:buChar char="•"/>
              <a:tabLst>
                <a:tab pos="457200" algn="l"/>
              </a:tabLst>
              <a:defRPr sz="2400">
                <a:solidFill>
                  <a:schemeClr val="tx1"/>
                </a:solidFill>
                <a:latin typeface="Arial" pitchFamily="34" charset="0"/>
              </a:defRPr>
            </a:lvl3pPr>
            <a:lvl4pPr marL="1600200" indent="-228600" eaLnBrk="0" hangingPunct="0">
              <a:spcBef>
                <a:spcPct val="20000"/>
              </a:spcBef>
              <a:buChar char="–"/>
              <a:tabLst>
                <a:tab pos="457200" algn="l"/>
              </a:tabLst>
              <a:defRPr sz="2000">
                <a:solidFill>
                  <a:schemeClr val="tx1"/>
                </a:solidFill>
                <a:latin typeface="Arial" pitchFamily="34" charset="0"/>
              </a:defRPr>
            </a:lvl4pPr>
            <a:lvl5pPr marL="2057400" indent="-228600" eaLnBrk="0" hangingPunct="0">
              <a:spcBef>
                <a:spcPct val="20000"/>
              </a:spcBef>
              <a:buChar char="»"/>
              <a:tabLst>
                <a:tab pos="457200" algn="l"/>
              </a:tabLst>
              <a:defRPr sz="2000">
                <a:solidFill>
                  <a:schemeClr val="tx1"/>
                </a:solidFill>
                <a:latin typeface="Arial" pitchFamily="34" charset="0"/>
              </a:defRPr>
            </a:lvl5pPr>
            <a:lvl6pPr marL="2514600" indent="-228600" eaLnBrk="0" fontAlgn="base" hangingPunct="0">
              <a:spcBef>
                <a:spcPct val="20000"/>
              </a:spcBef>
              <a:spcAft>
                <a:spcPct val="0"/>
              </a:spcAft>
              <a:buChar char="»"/>
              <a:tabLst>
                <a:tab pos="457200" algn="l"/>
              </a:tabLst>
              <a:defRPr sz="2000">
                <a:solidFill>
                  <a:schemeClr val="tx1"/>
                </a:solidFill>
                <a:latin typeface="Arial" pitchFamily="34" charset="0"/>
              </a:defRPr>
            </a:lvl6pPr>
            <a:lvl7pPr marL="2971800" indent="-228600" eaLnBrk="0" fontAlgn="base" hangingPunct="0">
              <a:spcBef>
                <a:spcPct val="20000"/>
              </a:spcBef>
              <a:spcAft>
                <a:spcPct val="0"/>
              </a:spcAft>
              <a:buChar char="»"/>
              <a:tabLst>
                <a:tab pos="457200" algn="l"/>
              </a:tabLst>
              <a:defRPr sz="2000">
                <a:solidFill>
                  <a:schemeClr val="tx1"/>
                </a:solidFill>
                <a:latin typeface="Arial" pitchFamily="34" charset="0"/>
              </a:defRPr>
            </a:lvl7pPr>
            <a:lvl8pPr marL="3429000" indent="-228600" eaLnBrk="0" fontAlgn="base" hangingPunct="0">
              <a:spcBef>
                <a:spcPct val="20000"/>
              </a:spcBef>
              <a:spcAft>
                <a:spcPct val="0"/>
              </a:spcAft>
              <a:buChar char="»"/>
              <a:tabLst>
                <a:tab pos="457200" algn="l"/>
              </a:tabLst>
              <a:defRPr sz="2000">
                <a:solidFill>
                  <a:schemeClr val="tx1"/>
                </a:solidFill>
                <a:latin typeface="Arial" pitchFamily="34" charset="0"/>
              </a:defRPr>
            </a:lvl8pPr>
            <a:lvl9pPr marL="3886200" indent="-228600" eaLnBrk="0" fontAlgn="base" hangingPunct="0">
              <a:spcBef>
                <a:spcPct val="20000"/>
              </a:spcBef>
              <a:spcAft>
                <a:spcPct val="0"/>
              </a:spcAft>
              <a:buChar char="»"/>
              <a:tabLst>
                <a:tab pos="457200" algn="l"/>
              </a:tabLst>
              <a:defRPr sz="2000">
                <a:solidFill>
                  <a:schemeClr val="tx1"/>
                </a:solidFill>
                <a:latin typeface="Arial" pitchFamily="34" charset="0"/>
              </a:defRPr>
            </a:lvl9pPr>
          </a:lstStyle>
          <a:p>
            <a:pPr eaLnBrk="1" hangingPunct="1">
              <a:spcBef>
                <a:spcPct val="0"/>
              </a:spcBef>
              <a:buFontTx/>
              <a:buNone/>
            </a:pPr>
            <a:r>
              <a:rPr lang="en-GB" altLang="en-US" sz="2800" u="sng" dirty="0" smtClean="0">
                <a:latin typeface="Times New Roman" pitchFamily="18" charset="0"/>
              </a:rPr>
              <a:t>4. Collision Geometry</a:t>
            </a:r>
            <a:endParaRPr lang="en-GB" altLang="en-US" sz="2800" u="sng" dirty="0">
              <a:latin typeface="Times New Roman" pitchFamily="18" charset="0"/>
            </a:endParaRPr>
          </a:p>
          <a:p>
            <a:pPr eaLnBrk="1" hangingPunct="1">
              <a:spcBef>
                <a:spcPct val="0"/>
              </a:spcBef>
              <a:buFontTx/>
              <a:buNone/>
            </a:pPr>
            <a:endParaRPr lang="en-GB" altLang="en-US" sz="2300" dirty="0">
              <a:latin typeface="Times New Roman" pitchFamily="18" charset="0"/>
            </a:endParaRPr>
          </a:p>
          <a:p>
            <a:pPr eaLnBrk="1" hangingPunct="1">
              <a:spcBef>
                <a:spcPct val="0"/>
              </a:spcBef>
              <a:buFontTx/>
              <a:buNone/>
            </a:pPr>
            <a:r>
              <a:rPr lang="en-GB" altLang="en-US" sz="2400" b="1" dirty="0" smtClean="0">
                <a:latin typeface="Times New Roman" pitchFamily="18" charset="0"/>
              </a:rPr>
              <a:t>Reactant particles must strike each other at the </a:t>
            </a:r>
            <a:r>
              <a:rPr lang="en-GB" altLang="en-US" sz="2400" b="1" dirty="0" smtClean="0">
                <a:latin typeface="Times New Roman" pitchFamily="18" charset="0"/>
              </a:rPr>
              <a:t>_______</a:t>
            </a:r>
            <a:r>
              <a:rPr lang="en-GB" altLang="en-US" sz="2400" b="1" dirty="0" smtClean="0">
                <a:latin typeface="Times New Roman" pitchFamily="18" charset="0"/>
              </a:rPr>
              <a:t> </a:t>
            </a:r>
            <a:r>
              <a:rPr lang="en-GB" altLang="en-US" sz="2400" b="1" dirty="0" smtClean="0">
                <a:latin typeface="Times New Roman" pitchFamily="18" charset="0"/>
              </a:rPr>
              <a:t>angle for a product to form. </a:t>
            </a:r>
            <a:endParaRPr lang="en-GB" altLang="en-US" sz="2300" dirty="0">
              <a:latin typeface="Times New Roman" pitchFamily="18" charset="0"/>
            </a:endParaRPr>
          </a:p>
        </p:txBody>
      </p:sp>
      <p:sp>
        <p:nvSpPr>
          <p:cNvPr id="3" name="TextBox 2"/>
          <p:cNvSpPr txBox="1"/>
          <p:nvPr/>
        </p:nvSpPr>
        <p:spPr>
          <a:xfrm>
            <a:off x="107504" y="2967335"/>
            <a:ext cx="896656" cy="461665"/>
          </a:xfrm>
          <a:prstGeom prst="rect">
            <a:avLst/>
          </a:prstGeom>
          <a:noFill/>
        </p:spPr>
        <p:txBody>
          <a:bodyPr wrap="none" rtlCol="0">
            <a:spAutoFit/>
          </a:bodyPr>
          <a:lstStyle/>
          <a:p>
            <a:r>
              <a:rPr lang="en-GB" sz="2400" dirty="0" smtClean="0">
                <a:latin typeface="Times New Roman" panose="02020603050405020304" pitchFamily="18" charset="0"/>
                <a:cs typeface="Times New Roman" panose="02020603050405020304" pitchFamily="18" charset="0"/>
              </a:rPr>
              <a:t>Br-Br</a:t>
            </a:r>
            <a:endParaRPr lang="en-GB" sz="2400" dirty="0">
              <a:latin typeface="Times New Roman" panose="02020603050405020304" pitchFamily="18" charset="0"/>
              <a:cs typeface="Times New Roman" panose="02020603050405020304" pitchFamily="18" charset="0"/>
            </a:endParaRPr>
          </a:p>
        </p:txBody>
      </p:sp>
      <p:grpSp>
        <p:nvGrpSpPr>
          <p:cNvPr id="19" name="Group 18"/>
          <p:cNvGrpSpPr/>
          <p:nvPr/>
        </p:nvGrpSpPr>
        <p:grpSpPr>
          <a:xfrm>
            <a:off x="2123728" y="1844824"/>
            <a:ext cx="2567724" cy="1917178"/>
            <a:chOff x="2483768" y="1988840"/>
            <a:chExt cx="2567724" cy="1917178"/>
          </a:xfrm>
        </p:grpSpPr>
        <p:sp>
          <p:nvSpPr>
            <p:cNvPr id="4" name="TextBox 3"/>
            <p:cNvSpPr txBox="1"/>
            <p:nvPr/>
          </p:nvSpPr>
          <p:spPr>
            <a:xfrm>
              <a:off x="3131840" y="2795736"/>
              <a:ext cx="389850" cy="461665"/>
            </a:xfrm>
            <a:prstGeom prst="rect">
              <a:avLst/>
            </a:prstGeom>
            <a:noFill/>
          </p:spPr>
          <p:txBody>
            <a:bodyPr wrap="none" rtlCol="0">
              <a:spAutoFit/>
            </a:bodyPr>
            <a:lstStyle/>
            <a:p>
              <a:r>
                <a:rPr lang="en-GB" sz="2400" dirty="0" smtClean="0">
                  <a:latin typeface="Times New Roman" panose="02020603050405020304" pitchFamily="18" charset="0"/>
                  <a:cs typeface="Times New Roman" panose="02020603050405020304" pitchFamily="18" charset="0"/>
                </a:rPr>
                <a:t>C</a:t>
              </a:r>
              <a:endParaRPr lang="en-GB" sz="2400" dirty="0">
                <a:latin typeface="Times New Roman" panose="02020603050405020304" pitchFamily="18" charset="0"/>
                <a:cs typeface="Times New Roman" panose="02020603050405020304" pitchFamily="18" charset="0"/>
              </a:endParaRPr>
            </a:p>
          </p:txBody>
        </p:sp>
        <p:cxnSp>
          <p:nvCxnSpPr>
            <p:cNvPr id="6" name="Straight Connector 5"/>
            <p:cNvCxnSpPr/>
            <p:nvPr/>
          </p:nvCxnSpPr>
          <p:spPr>
            <a:xfrm flipH="1" flipV="1">
              <a:off x="3059832" y="2708920"/>
              <a:ext cx="194925" cy="230832"/>
            </a:xfrm>
            <a:prstGeom prst="line">
              <a:avLst/>
            </a:prstGeom>
          </p:spPr>
          <p:style>
            <a:lnRef idx="2">
              <a:schemeClr val="dk1"/>
            </a:lnRef>
            <a:fillRef idx="0">
              <a:schemeClr val="dk1"/>
            </a:fillRef>
            <a:effectRef idx="1">
              <a:schemeClr val="dk1"/>
            </a:effectRef>
            <a:fontRef idx="minor">
              <a:schemeClr val="tx1"/>
            </a:fontRef>
          </p:style>
        </p:cxnSp>
        <p:sp>
          <p:nvSpPr>
            <p:cNvPr id="8" name="TextBox 7"/>
            <p:cNvSpPr txBox="1"/>
            <p:nvPr/>
          </p:nvSpPr>
          <p:spPr>
            <a:xfrm>
              <a:off x="2771800" y="2348880"/>
              <a:ext cx="407484" cy="461665"/>
            </a:xfrm>
            <a:prstGeom prst="rect">
              <a:avLst/>
            </a:prstGeom>
            <a:noFill/>
          </p:spPr>
          <p:txBody>
            <a:bodyPr wrap="none" rtlCol="0">
              <a:spAutoFit/>
            </a:bodyPr>
            <a:lstStyle/>
            <a:p>
              <a:r>
                <a:rPr lang="en-GB" sz="2400" dirty="0">
                  <a:latin typeface="Times New Roman" panose="02020603050405020304" pitchFamily="18" charset="0"/>
                  <a:cs typeface="Times New Roman" panose="02020603050405020304" pitchFamily="18" charset="0"/>
                </a:rPr>
                <a:t>H</a:t>
              </a:r>
            </a:p>
          </p:txBody>
        </p:sp>
        <p:cxnSp>
          <p:nvCxnSpPr>
            <p:cNvPr id="9" name="Straight Connector 8"/>
            <p:cNvCxnSpPr/>
            <p:nvPr/>
          </p:nvCxnSpPr>
          <p:spPr>
            <a:xfrm flipH="1">
              <a:off x="2818354" y="3140968"/>
              <a:ext cx="385494" cy="243607"/>
            </a:xfrm>
            <a:prstGeom prst="line">
              <a:avLst/>
            </a:prstGeom>
          </p:spPr>
          <p:style>
            <a:lnRef idx="2">
              <a:schemeClr val="dk1"/>
            </a:lnRef>
            <a:fillRef idx="0">
              <a:schemeClr val="dk1"/>
            </a:fillRef>
            <a:effectRef idx="1">
              <a:schemeClr val="dk1"/>
            </a:effectRef>
            <a:fontRef idx="minor">
              <a:schemeClr val="tx1"/>
            </a:fontRef>
          </p:style>
        </p:cxnSp>
        <p:sp>
          <p:nvSpPr>
            <p:cNvPr id="11" name="TextBox 10"/>
            <p:cNvSpPr txBox="1"/>
            <p:nvPr/>
          </p:nvSpPr>
          <p:spPr>
            <a:xfrm>
              <a:off x="2483768" y="3182996"/>
              <a:ext cx="407484" cy="461665"/>
            </a:xfrm>
            <a:prstGeom prst="rect">
              <a:avLst/>
            </a:prstGeom>
            <a:noFill/>
          </p:spPr>
          <p:txBody>
            <a:bodyPr wrap="none" rtlCol="0">
              <a:spAutoFit/>
            </a:bodyPr>
            <a:lstStyle/>
            <a:p>
              <a:r>
                <a:rPr lang="en-GB" sz="2400" dirty="0">
                  <a:latin typeface="Times New Roman" panose="02020603050405020304" pitchFamily="18" charset="0"/>
                  <a:cs typeface="Times New Roman" panose="02020603050405020304" pitchFamily="18" charset="0"/>
                </a:rPr>
                <a:t>H</a:t>
              </a:r>
            </a:p>
          </p:txBody>
        </p:sp>
        <p:cxnSp>
          <p:nvCxnSpPr>
            <p:cNvPr id="14" name="Straight Connector 13"/>
            <p:cNvCxnSpPr/>
            <p:nvPr/>
          </p:nvCxnSpPr>
          <p:spPr>
            <a:xfrm flipH="1" flipV="1">
              <a:off x="3407157" y="3153743"/>
              <a:ext cx="194925" cy="230832"/>
            </a:xfrm>
            <a:prstGeom prst="line">
              <a:avLst/>
            </a:prstGeom>
          </p:spPr>
          <p:style>
            <a:lnRef idx="2">
              <a:schemeClr val="dk1"/>
            </a:lnRef>
            <a:fillRef idx="0">
              <a:schemeClr val="dk1"/>
            </a:fillRef>
            <a:effectRef idx="1">
              <a:schemeClr val="dk1"/>
            </a:effectRef>
            <a:fontRef idx="minor">
              <a:schemeClr val="tx1"/>
            </a:fontRef>
          </p:style>
        </p:cxnSp>
        <p:sp>
          <p:nvSpPr>
            <p:cNvPr id="15" name="TextBox 14"/>
            <p:cNvSpPr txBox="1"/>
            <p:nvPr/>
          </p:nvSpPr>
          <p:spPr>
            <a:xfrm>
              <a:off x="3504619" y="3257946"/>
              <a:ext cx="407484" cy="461665"/>
            </a:xfrm>
            <a:prstGeom prst="rect">
              <a:avLst/>
            </a:prstGeom>
            <a:noFill/>
          </p:spPr>
          <p:txBody>
            <a:bodyPr wrap="none" rtlCol="0">
              <a:spAutoFit/>
            </a:bodyPr>
            <a:lstStyle/>
            <a:p>
              <a:r>
                <a:rPr lang="en-GB" sz="2400" dirty="0">
                  <a:latin typeface="Times New Roman" panose="02020603050405020304" pitchFamily="18" charset="0"/>
                  <a:cs typeface="Times New Roman" panose="02020603050405020304" pitchFamily="18" charset="0"/>
                </a:rPr>
                <a:t>H</a:t>
              </a:r>
            </a:p>
          </p:txBody>
        </p:sp>
        <p:cxnSp>
          <p:nvCxnSpPr>
            <p:cNvPr id="16" name="Straight Connector 15"/>
            <p:cNvCxnSpPr/>
            <p:nvPr/>
          </p:nvCxnSpPr>
          <p:spPr>
            <a:xfrm flipH="1">
              <a:off x="3394418" y="2810908"/>
              <a:ext cx="385494" cy="243607"/>
            </a:xfrm>
            <a:prstGeom prst="line">
              <a:avLst/>
            </a:prstGeom>
          </p:spPr>
          <p:style>
            <a:lnRef idx="2">
              <a:schemeClr val="dk1"/>
            </a:lnRef>
            <a:fillRef idx="0">
              <a:schemeClr val="dk1"/>
            </a:fillRef>
            <a:effectRef idx="1">
              <a:schemeClr val="dk1"/>
            </a:effectRef>
            <a:fontRef idx="minor">
              <a:schemeClr val="tx1"/>
            </a:fontRef>
          </p:style>
        </p:cxnSp>
        <p:sp>
          <p:nvSpPr>
            <p:cNvPr id="17" name="TextBox 16"/>
            <p:cNvSpPr txBox="1"/>
            <p:nvPr/>
          </p:nvSpPr>
          <p:spPr>
            <a:xfrm>
              <a:off x="3687498" y="2549914"/>
              <a:ext cx="389850" cy="461665"/>
            </a:xfrm>
            <a:prstGeom prst="rect">
              <a:avLst/>
            </a:prstGeom>
            <a:noFill/>
          </p:spPr>
          <p:txBody>
            <a:bodyPr wrap="none" rtlCol="0">
              <a:spAutoFit/>
            </a:bodyPr>
            <a:lstStyle/>
            <a:p>
              <a:r>
                <a:rPr lang="en-GB" sz="2400" dirty="0" smtClean="0">
                  <a:latin typeface="Times New Roman" panose="02020603050405020304" pitchFamily="18" charset="0"/>
                  <a:cs typeface="Times New Roman" panose="02020603050405020304" pitchFamily="18" charset="0"/>
                </a:rPr>
                <a:t>C</a:t>
              </a:r>
              <a:endParaRPr lang="en-GB" sz="2400" dirty="0">
                <a:latin typeface="Times New Roman" panose="02020603050405020304" pitchFamily="18" charset="0"/>
                <a:cs typeface="Times New Roman" panose="02020603050405020304" pitchFamily="18" charset="0"/>
              </a:endParaRPr>
            </a:p>
          </p:txBody>
        </p:sp>
        <p:cxnSp>
          <p:nvCxnSpPr>
            <p:cNvPr id="18" name="Straight Connector 17"/>
            <p:cNvCxnSpPr/>
            <p:nvPr/>
          </p:nvCxnSpPr>
          <p:spPr>
            <a:xfrm>
              <a:off x="3878958" y="2318900"/>
              <a:ext cx="0" cy="352273"/>
            </a:xfrm>
            <a:prstGeom prst="line">
              <a:avLst/>
            </a:prstGeom>
          </p:spPr>
          <p:style>
            <a:lnRef idx="2">
              <a:schemeClr val="dk1"/>
            </a:lnRef>
            <a:fillRef idx="0">
              <a:schemeClr val="dk1"/>
            </a:fillRef>
            <a:effectRef idx="1">
              <a:schemeClr val="dk1"/>
            </a:effectRef>
            <a:fontRef idx="minor">
              <a:schemeClr val="tx1"/>
            </a:fontRef>
          </p:style>
        </p:cxnSp>
        <p:sp>
          <p:nvSpPr>
            <p:cNvPr id="20" name="TextBox 19"/>
            <p:cNvSpPr txBox="1"/>
            <p:nvPr/>
          </p:nvSpPr>
          <p:spPr>
            <a:xfrm>
              <a:off x="3690440" y="1988840"/>
              <a:ext cx="407484" cy="461665"/>
            </a:xfrm>
            <a:prstGeom prst="rect">
              <a:avLst/>
            </a:prstGeom>
            <a:noFill/>
          </p:spPr>
          <p:txBody>
            <a:bodyPr wrap="none" rtlCol="0">
              <a:spAutoFit/>
            </a:bodyPr>
            <a:lstStyle/>
            <a:p>
              <a:r>
                <a:rPr lang="en-GB" sz="2400" dirty="0">
                  <a:latin typeface="Times New Roman" panose="02020603050405020304" pitchFamily="18" charset="0"/>
                  <a:cs typeface="Times New Roman" panose="02020603050405020304" pitchFamily="18" charset="0"/>
                </a:rPr>
                <a:t>H</a:t>
              </a:r>
            </a:p>
          </p:txBody>
        </p:sp>
        <p:cxnSp>
          <p:nvCxnSpPr>
            <p:cNvPr id="21" name="Straight Connector 20"/>
            <p:cNvCxnSpPr/>
            <p:nvPr/>
          </p:nvCxnSpPr>
          <p:spPr>
            <a:xfrm flipH="1" flipV="1">
              <a:off x="3987055" y="2801360"/>
              <a:ext cx="194925" cy="230832"/>
            </a:xfrm>
            <a:prstGeom prst="line">
              <a:avLst/>
            </a:prstGeom>
          </p:spPr>
          <p:style>
            <a:lnRef idx="2">
              <a:schemeClr val="dk1"/>
            </a:lnRef>
            <a:fillRef idx="0">
              <a:schemeClr val="dk1"/>
            </a:fillRef>
            <a:effectRef idx="1">
              <a:schemeClr val="dk1"/>
            </a:effectRef>
            <a:fontRef idx="minor">
              <a:schemeClr val="tx1"/>
            </a:fontRef>
          </p:style>
        </p:cxnSp>
        <p:cxnSp>
          <p:nvCxnSpPr>
            <p:cNvPr id="22" name="Straight Connector 21"/>
            <p:cNvCxnSpPr/>
            <p:nvPr/>
          </p:nvCxnSpPr>
          <p:spPr>
            <a:xfrm flipH="1" flipV="1">
              <a:off x="3920986" y="2893800"/>
              <a:ext cx="194925" cy="230832"/>
            </a:xfrm>
            <a:prstGeom prst="line">
              <a:avLst/>
            </a:prstGeom>
          </p:spPr>
          <p:style>
            <a:lnRef idx="2">
              <a:schemeClr val="dk1"/>
            </a:lnRef>
            <a:fillRef idx="0">
              <a:schemeClr val="dk1"/>
            </a:fillRef>
            <a:effectRef idx="1">
              <a:schemeClr val="dk1"/>
            </a:effectRef>
            <a:fontRef idx="minor">
              <a:schemeClr val="tx1"/>
            </a:fontRef>
          </p:style>
        </p:cxnSp>
        <p:sp>
          <p:nvSpPr>
            <p:cNvPr id="23" name="TextBox 22"/>
            <p:cNvSpPr txBox="1"/>
            <p:nvPr/>
          </p:nvSpPr>
          <p:spPr>
            <a:xfrm>
              <a:off x="4023144" y="2928249"/>
              <a:ext cx="389850" cy="461665"/>
            </a:xfrm>
            <a:prstGeom prst="rect">
              <a:avLst/>
            </a:prstGeom>
            <a:noFill/>
          </p:spPr>
          <p:txBody>
            <a:bodyPr wrap="none" rtlCol="0">
              <a:spAutoFit/>
            </a:bodyPr>
            <a:lstStyle/>
            <a:p>
              <a:r>
                <a:rPr lang="en-GB" sz="2400" dirty="0" smtClean="0">
                  <a:latin typeface="Times New Roman" panose="02020603050405020304" pitchFamily="18" charset="0"/>
                  <a:cs typeface="Times New Roman" panose="02020603050405020304" pitchFamily="18" charset="0"/>
                </a:rPr>
                <a:t>C</a:t>
              </a:r>
              <a:endParaRPr lang="en-GB" sz="2400" dirty="0">
                <a:latin typeface="Times New Roman" panose="02020603050405020304" pitchFamily="18" charset="0"/>
                <a:cs typeface="Times New Roman" panose="02020603050405020304" pitchFamily="18" charset="0"/>
              </a:endParaRPr>
            </a:p>
          </p:txBody>
        </p:sp>
        <p:cxnSp>
          <p:nvCxnSpPr>
            <p:cNvPr id="24" name="Straight Connector 23"/>
            <p:cNvCxnSpPr/>
            <p:nvPr/>
          </p:nvCxnSpPr>
          <p:spPr>
            <a:xfrm flipH="1">
              <a:off x="4303484" y="2924944"/>
              <a:ext cx="385494" cy="243607"/>
            </a:xfrm>
            <a:prstGeom prst="line">
              <a:avLst/>
            </a:prstGeom>
          </p:spPr>
          <p:style>
            <a:lnRef idx="2">
              <a:schemeClr val="dk1"/>
            </a:lnRef>
            <a:fillRef idx="0">
              <a:schemeClr val="dk1"/>
            </a:fillRef>
            <a:effectRef idx="1">
              <a:schemeClr val="dk1"/>
            </a:effectRef>
            <a:fontRef idx="minor">
              <a:schemeClr val="tx1"/>
            </a:fontRef>
          </p:style>
        </p:cxnSp>
        <p:sp>
          <p:nvSpPr>
            <p:cNvPr id="25" name="TextBox 24"/>
            <p:cNvSpPr txBox="1"/>
            <p:nvPr/>
          </p:nvSpPr>
          <p:spPr>
            <a:xfrm>
              <a:off x="4644008" y="2607295"/>
              <a:ext cx="407484" cy="461665"/>
            </a:xfrm>
            <a:prstGeom prst="rect">
              <a:avLst/>
            </a:prstGeom>
            <a:noFill/>
          </p:spPr>
          <p:txBody>
            <a:bodyPr wrap="none" rtlCol="0">
              <a:spAutoFit/>
            </a:bodyPr>
            <a:lstStyle/>
            <a:p>
              <a:r>
                <a:rPr lang="en-GB" sz="2400" dirty="0">
                  <a:latin typeface="Times New Roman" panose="02020603050405020304" pitchFamily="18" charset="0"/>
                  <a:cs typeface="Times New Roman" panose="02020603050405020304" pitchFamily="18" charset="0"/>
                </a:rPr>
                <a:t>H</a:t>
              </a:r>
            </a:p>
          </p:txBody>
        </p:sp>
        <p:cxnSp>
          <p:nvCxnSpPr>
            <p:cNvPr id="26" name="Straight Connector 25"/>
            <p:cNvCxnSpPr/>
            <p:nvPr/>
          </p:nvCxnSpPr>
          <p:spPr>
            <a:xfrm>
              <a:off x="4241940" y="3298635"/>
              <a:ext cx="0" cy="352273"/>
            </a:xfrm>
            <a:prstGeom prst="line">
              <a:avLst/>
            </a:prstGeom>
          </p:spPr>
          <p:style>
            <a:lnRef idx="2">
              <a:schemeClr val="dk1"/>
            </a:lnRef>
            <a:fillRef idx="0">
              <a:schemeClr val="dk1"/>
            </a:fillRef>
            <a:effectRef idx="1">
              <a:schemeClr val="dk1"/>
            </a:effectRef>
            <a:fontRef idx="minor">
              <a:schemeClr val="tx1"/>
            </a:fontRef>
          </p:style>
        </p:cxnSp>
        <p:sp>
          <p:nvSpPr>
            <p:cNvPr id="27" name="TextBox 26"/>
            <p:cNvSpPr txBox="1"/>
            <p:nvPr/>
          </p:nvSpPr>
          <p:spPr>
            <a:xfrm>
              <a:off x="4050480" y="3444353"/>
              <a:ext cx="407484" cy="461665"/>
            </a:xfrm>
            <a:prstGeom prst="rect">
              <a:avLst/>
            </a:prstGeom>
            <a:noFill/>
          </p:spPr>
          <p:txBody>
            <a:bodyPr wrap="none" rtlCol="0">
              <a:spAutoFit/>
            </a:bodyPr>
            <a:lstStyle/>
            <a:p>
              <a:r>
                <a:rPr lang="en-GB" sz="2400" dirty="0">
                  <a:latin typeface="Times New Roman" panose="02020603050405020304" pitchFamily="18" charset="0"/>
                  <a:cs typeface="Times New Roman" panose="02020603050405020304" pitchFamily="18" charset="0"/>
                </a:rPr>
                <a:t>H</a:t>
              </a:r>
            </a:p>
          </p:txBody>
        </p:sp>
      </p:grpSp>
      <p:cxnSp>
        <p:nvCxnSpPr>
          <p:cNvPr id="31" name="Straight Arrow Connector 30"/>
          <p:cNvCxnSpPr/>
          <p:nvPr/>
        </p:nvCxnSpPr>
        <p:spPr>
          <a:xfrm>
            <a:off x="1094100" y="3198167"/>
            <a:ext cx="975552"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nvGrpSpPr>
          <p:cNvPr id="33" name="Group 32"/>
          <p:cNvGrpSpPr/>
          <p:nvPr/>
        </p:nvGrpSpPr>
        <p:grpSpPr>
          <a:xfrm>
            <a:off x="539552" y="4725144"/>
            <a:ext cx="2567724" cy="1917178"/>
            <a:chOff x="2483768" y="1988840"/>
            <a:chExt cx="2567724" cy="1917178"/>
          </a:xfrm>
        </p:grpSpPr>
        <p:sp>
          <p:nvSpPr>
            <p:cNvPr id="34" name="TextBox 33"/>
            <p:cNvSpPr txBox="1"/>
            <p:nvPr/>
          </p:nvSpPr>
          <p:spPr>
            <a:xfrm>
              <a:off x="3131840" y="2795736"/>
              <a:ext cx="389850" cy="461665"/>
            </a:xfrm>
            <a:prstGeom prst="rect">
              <a:avLst/>
            </a:prstGeom>
            <a:noFill/>
          </p:spPr>
          <p:txBody>
            <a:bodyPr wrap="none" rtlCol="0">
              <a:spAutoFit/>
            </a:bodyPr>
            <a:lstStyle/>
            <a:p>
              <a:r>
                <a:rPr lang="en-GB" sz="2400" dirty="0" smtClean="0">
                  <a:latin typeface="Times New Roman" panose="02020603050405020304" pitchFamily="18" charset="0"/>
                  <a:cs typeface="Times New Roman" panose="02020603050405020304" pitchFamily="18" charset="0"/>
                </a:rPr>
                <a:t>C</a:t>
              </a:r>
              <a:endParaRPr lang="en-GB" sz="2400" dirty="0">
                <a:latin typeface="Times New Roman" panose="02020603050405020304" pitchFamily="18" charset="0"/>
                <a:cs typeface="Times New Roman" panose="02020603050405020304" pitchFamily="18" charset="0"/>
              </a:endParaRPr>
            </a:p>
          </p:txBody>
        </p:sp>
        <p:cxnSp>
          <p:nvCxnSpPr>
            <p:cNvPr id="35" name="Straight Connector 34"/>
            <p:cNvCxnSpPr/>
            <p:nvPr/>
          </p:nvCxnSpPr>
          <p:spPr>
            <a:xfrm flipH="1" flipV="1">
              <a:off x="3059832" y="2708920"/>
              <a:ext cx="194925" cy="230832"/>
            </a:xfrm>
            <a:prstGeom prst="line">
              <a:avLst/>
            </a:prstGeom>
          </p:spPr>
          <p:style>
            <a:lnRef idx="2">
              <a:schemeClr val="dk1"/>
            </a:lnRef>
            <a:fillRef idx="0">
              <a:schemeClr val="dk1"/>
            </a:fillRef>
            <a:effectRef idx="1">
              <a:schemeClr val="dk1"/>
            </a:effectRef>
            <a:fontRef idx="minor">
              <a:schemeClr val="tx1"/>
            </a:fontRef>
          </p:style>
        </p:cxnSp>
        <p:sp>
          <p:nvSpPr>
            <p:cNvPr id="36" name="TextBox 35"/>
            <p:cNvSpPr txBox="1"/>
            <p:nvPr/>
          </p:nvSpPr>
          <p:spPr>
            <a:xfrm>
              <a:off x="2771800" y="2348880"/>
              <a:ext cx="407484" cy="461665"/>
            </a:xfrm>
            <a:prstGeom prst="rect">
              <a:avLst/>
            </a:prstGeom>
            <a:noFill/>
          </p:spPr>
          <p:txBody>
            <a:bodyPr wrap="none" rtlCol="0">
              <a:spAutoFit/>
            </a:bodyPr>
            <a:lstStyle/>
            <a:p>
              <a:r>
                <a:rPr lang="en-GB" sz="2400" dirty="0">
                  <a:latin typeface="Times New Roman" panose="02020603050405020304" pitchFamily="18" charset="0"/>
                  <a:cs typeface="Times New Roman" panose="02020603050405020304" pitchFamily="18" charset="0"/>
                </a:rPr>
                <a:t>H</a:t>
              </a:r>
            </a:p>
          </p:txBody>
        </p:sp>
        <p:cxnSp>
          <p:nvCxnSpPr>
            <p:cNvPr id="37" name="Straight Connector 36"/>
            <p:cNvCxnSpPr/>
            <p:nvPr/>
          </p:nvCxnSpPr>
          <p:spPr>
            <a:xfrm flipH="1">
              <a:off x="2818354" y="3140968"/>
              <a:ext cx="385494" cy="243607"/>
            </a:xfrm>
            <a:prstGeom prst="line">
              <a:avLst/>
            </a:prstGeom>
          </p:spPr>
          <p:style>
            <a:lnRef idx="2">
              <a:schemeClr val="dk1"/>
            </a:lnRef>
            <a:fillRef idx="0">
              <a:schemeClr val="dk1"/>
            </a:fillRef>
            <a:effectRef idx="1">
              <a:schemeClr val="dk1"/>
            </a:effectRef>
            <a:fontRef idx="minor">
              <a:schemeClr val="tx1"/>
            </a:fontRef>
          </p:style>
        </p:cxnSp>
        <p:sp>
          <p:nvSpPr>
            <p:cNvPr id="38" name="TextBox 37"/>
            <p:cNvSpPr txBox="1"/>
            <p:nvPr/>
          </p:nvSpPr>
          <p:spPr>
            <a:xfrm>
              <a:off x="2483768" y="3182996"/>
              <a:ext cx="407484" cy="461665"/>
            </a:xfrm>
            <a:prstGeom prst="rect">
              <a:avLst/>
            </a:prstGeom>
            <a:noFill/>
          </p:spPr>
          <p:txBody>
            <a:bodyPr wrap="none" rtlCol="0">
              <a:spAutoFit/>
            </a:bodyPr>
            <a:lstStyle/>
            <a:p>
              <a:r>
                <a:rPr lang="en-GB" sz="2400" dirty="0">
                  <a:latin typeface="Times New Roman" panose="02020603050405020304" pitchFamily="18" charset="0"/>
                  <a:cs typeface="Times New Roman" panose="02020603050405020304" pitchFamily="18" charset="0"/>
                </a:rPr>
                <a:t>H</a:t>
              </a:r>
            </a:p>
          </p:txBody>
        </p:sp>
        <p:cxnSp>
          <p:nvCxnSpPr>
            <p:cNvPr id="39" name="Straight Connector 38"/>
            <p:cNvCxnSpPr/>
            <p:nvPr/>
          </p:nvCxnSpPr>
          <p:spPr>
            <a:xfrm flipH="1" flipV="1">
              <a:off x="3407157" y="3153743"/>
              <a:ext cx="194925" cy="230832"/>
            </a:xfrm>
            <a:prstGeom prst="line">
              <a:avLst/>
            </a:prstGeom>
          </p:spPr>
          <p:style>
            <a:lnRef idx="2">
              <a:schemeClr val="dk1"/>
            </a:lnRef>
            <a:fillRef idx="0">
              <a:schemeClr val="dk1"/>
            </a:fillRef>
            <a:effectRef idx="1">
              <a:schemeClr val="dk1"/>
            </a:effectRef>
            <a:fontRef idx="minor">
              <a:schemeClr val="tx1"/>
            </a:fontRef>
          </p:style>
        </p:cxnSp>
        <p:sp>
          <p:nvSpPr>
            <p:cNvPr id="40" name="TextBox 39"/>
            <p:cNvSpPr txBox="1"/>
            <p:nvPr/>
          </p:nvSpPr>
          <p:spPr>
            <a:xfrm>
              <a:off x="3504619" y="3257946"/>
              <a:ext cx="407484" cy="461665"/>
            </a:xfrm>
            <a:prstGeom prst="rect">
              <a:avLst/>
            </a:prstGeom>
            <a:noFill/>
          </p:spPr>
          <p:txBody>
            <a:bodyPr wrap="none" rtlCol="0">
              <a:spAutoFit/>
            </a:bodyPr>
            <a:lstStyle/>
            <a:p>
              <a:r>
                <a:rPr lang="en-GB" sz="2400" dirty="0">
                  <a:latin typeface="Times New Roman" panose="02020603050405020304" pitchFamily="18" charset="0"/>
                  <a:cs typeface="Times New Roman" panose="02020603050405020304" pitchFamily="18" charset="0"/>
                </a:rPr>
                <a:t>H</a:t>
              </a:r>
            </a:p>
          </p:txBody>
        </p:sp>
        <p:cxnSp>
          <p:nvCxnSpPr>
            <p:cNvPr id="41" name="Straight Connector 40"/>
            <p:cNvCxnSpPr/>
            <p:nvPr/>
          </p:nvCxnSpPr>
          <p:spPr>
            <a:xfrm flipH="1">
              <a:off x="3394418" y="2810908"/>
              <a:ext cx="385494" cy="243607"/>
            </a:xfrm>
            <a:prstGeom prst="line">
              <a:avLst/>
            </a:prstGeom>
          </p:spPr>
          <p:style>
            <a:lnRef idx="2">
              <a:schemeClr val="dk1"/>
            </a:lnRef>
            <a:fillRef idx="0">
              <a:schemeClr val="dk1"/>
            </a:fillRef>
            <a:effectRef idx="1">
              <a:schemeClr val="dk1"/>
            </a:effectRef>
            <a:fontRef idx="minor">
              <a:schemeClr val="tx1"/>
            </a:fontRef>
          </p:style>
        </p:cxnSp>
        <p:sp>
          <p:nvSpPr>
            <p:cNvPr id="42" name="TextBox 41"/>
            <p:cNvSpPr txBox="1"/>
            <p:nvPr/>
          </p:nvSpPr>
          <p:spPr>
            <a:xfrm>
              <a:off x="3687498" y="2549914"/>
              <a:ext cx="389850" cy="461665"/>
            </a:xfrm>
            <a:prstGeom prst="rect">
              <a:avLst/>
            </a:prstGeom>
            <a:noFill/>
          </p:spPr>
          <p:txBody>
            <a:bodyPr wrap="none" rtlCol="0">
              <a:spAutoFit/>
            </a:bodyPr>
            <a:lstStyle/>
            <a:p>
              <a:r>
                <a:rPr lang="en-GB" sz="2400" dirty="0" smtClean="0">
                  <a:latin typeface="Times New Roman" panose="02020603050405020304" pitchFamily="18" charset="0"/>
                  <a:cs typeface="Times New Roman" panose="02020603050405020304" pitchFamily="18" charset="0"/>
                </a:rPr>
                <a:t>C</a:t>
              </a:r>
              <a:endParaRPr lang="en-GB" sz="2400" dirty="0">
                <a:latin typeface="Times New Roman" panose="02020603050405020304" pitchFamily="18" charset="0"/>
                <a:cs typeface="Times New Roman" panose="02020603050405020304" pitchFamily="18" charset="0"/>
              </a:endParaRPr>
            </a:p>
          </p:txBody>
        </p:sp>
        <p:cxnSp>
          <p:nvCxnSpPr>
            <p:cNvPr id="43" name="Straight Connector 42"/>
            <p:cNvCxnSpPr/>
            <p:nvPr/>
          </p:nvCxnSpPr>
          <p:spPr>
            <a:xfrm>
              <a:off x="3878958" y="2318900"/>
              <a:ext cx="0" cy="352273"/>
            </a:xfrm>
            <a:prstGeom prst="line">
              <a:avLst/>
            </a:prstGeom>
          </p:spPr>
          <p:style>
            <a:lnRef idx="2">
              <a:schemeClr val="dk1"/>
            </a:lnRef>
            <a:fillRef idx="0">
              <a:schemeClr val="dk1"/>
            </a:fillRef>
            <a:effectRef idx="1">
              <a:schemeClr val="dk1"/>
            </a:effectRef>
            <a:fontRef idx="minor">
              <a:schemeClr val="tx1"/>
            </a:fontRef>
          </p:style>
        </p:cxnSp>
        <p:sp>
          <p:nvSpPr>
            <p:cNvPr id="44" name="TextBox 43"/>
            <p:cNvSpPr txBox="1"/>
            <p:nvPr/>
          </p:nvSpPr>
          <p:spPr>
            <a:xfrm>
              <a:off x="3690440" y="1988840"/>
              <a:ext cx="407484" cy="461665"/>
            </a:xfrm>
            <a:prstGeom prst="rect">
              <a:avLst/>
            </a:prstGeom>
            <a:noFill/>
          </p:spPr>
          <p:txBody>
            <a:bodyPr wrap="none" rtlCol="0">
              <a:spAutoFit/>
            </a:bodyPr>
            <a:lstStyle/>
            <a:p>
              <a:r>
                <a:rPr lang="en-GB" sz="2400" dirty="0">
                  <a:latin typeface="Times New Roman" panose="02020603050405020304" pitchFamily="18" charset="0"/>
                  <a:cs typeface="Times New Roman" panose="02020603050405020304" pitchFamily="18" charset="0"/>
                </a:rPr>
                <a:t>H</a:t>
              </a:r>
            </a:p>
          </p:txBody>
        </p:sp>
        <p:cxnSp>
          <p:nvCxnSpPr>
            <p:cNvPr id="45" name="Straight Connector 44"/>
            <p:cNvCxnSpPr/>
            <p:nvPr/>
          </p:nvCxnSpPr>
          <p:spPr>
            <a:xfrm flipH="1" flipV="1">
              <a:off x="3987055" y="2801360"/>
              <a:ext cx="194925" cy="230832"/>
            </a:xfrm>
            <a:prstGeom prst="line">
              <a:avLst/>
            </a:prstGeom>
          </p:spPr>
          <p:style>
            <a:lnRef idx="2">
              <a:schemeClr val="dk1"/>
            </a:lnRef>
            <a:fillRef idx="0">
              <a:schemeClr val="dk1"/>
            </a:fillRef>
            <a:effectRef idx="1">
              <a:schemeClr val="dk1"/>
            </a:effectRef>
            <a:fontRef idx="minor">
              <a:schemeClr val="tx1"/>
            </a:fontRef>
          </p:style>
        </p:cxnSp>
        <p:cxnSp>
          <p:nvCxnSpPr>
            <p:cNvPr id="46" name="Straight Connector 45"/>
            <p:cNvCxnSpPr/>
            <p:nvPr/>
          </p:nvCxnSpPr>
          <p:spPr>
            <a:xfrm flipH="1" flipV="1">
              <a:off x="3920986" y="2893800"/>
              <a:ext cx="194925" cy="230832"/>
            </a:xfrm>
            <a:prstGeom prst="line">
              <a:avLst/>
            </a:prstGeom>
          </p:spPr>
          <p:style>
            <a:lnRef idx="2">
              <a:schemeClr val="dk1"/>
            </a:lnRef>
            <a:fillRef idx="0">
              <a:schemeClr val="dk1"/>
            </a:fillRef>
            <a:effectRef idx="1">
              <a:schemeClr val="dk1"/>
            </a:effectRef>
            <a:fontRef idx="minor">
              <a:schemeClr val="tx1"/>
            </a:fontRef>
          </p:style>
        </p:cxnSp>
        <p:sp>
          <p:nvSpPr>
            <p:cNvPr id="47" name="TextBox 46"/>
            <p:cNvSpPr txBox="1"/>
            <p:nvPr/>
          </p:nvSpPr>
          <p:spPr>
            <a:xfrm>
              <a:off x="4023144" y="2928249"/>
              <a:ext cx="389850" cy="461665"/>
            </a:xfrm>
            <a:prstGeom prst="rect">
              <a:avLst/>
            </a:prstGeom>
            <a:noFill/>
          </p:spPr>
          <p:txBody>
            <a:bodyPr wrap="none" rtlCol="0">
              <a:spAutoFit/>
            </a:bodyPr>
            <a:lstStyle/>
            <a:p>
              <a:r>
                <a:rPr lang="en-GB" sz="2400" dirty="0" smtClean="0">
                  <a:latin typeface="Times New Roman" panose="02020603050405020304" pitchFamily="18" charset="0"/>
                  <a:cs typeface="Times New Roman" panose="02020603050405020304" pitchFamily="18" charset="0"/>
                </a:rPr>
                <a:t>C</a:t>
              </a:r>
              <a:endParaRPr lang="en-GB" sz="2400" dirty="0">
                <a:latin typeface="Times New Roman" panose="02020603050405020304" pitchFamily="18" charset="0"/>
                <a:cs typeface="Times New Roman" panose="02020603050405020304" pitchFamily="18" charset="0"/>
              </a:endParaRPr>
            </a:p>
          </p:txBody>
        </p:sp>
        <p:cxnSp>
          <p:nvCxnSpPr>
            <p:cNvPr id="48" name="Straight Connector 47"/>
            <p:cNvCxnSpPr/>
            <p:nvPr/>
          </p:nvCxnSpPr>
          <p:spPr>
            <a:xfrm flipH="1">
              <a:off x="4303484" y="2924944"/>
              <a:ext cx="385494" cy="243607"/>
            </a:xfrm>
            <a:prstGeom prst="line">
              <a:avLst/>
            </a:prstGeom>
          </p:spPr>
          <p:style>
            <a:lnRef idx="2">
              <a:schemeClr val="dk1"/>
            </a:lnRef>
            <a:fillRef idx="0">
              <a:schemeClr val="dk1"/>
            </a:fillRef>
            <a:effectRef idx="1">
              <a:schemeClr val="dk1"/>
            </a:effectRef>
            <a:fontRef idx="minor">
              <a:schemeClr val="tx1"/>
            </a:fontRef>
          </p:style>
        </p:cxnSp>
        <p:sp>
          <p:nvSpPr>
            <p:cNvPr id="49" name="TextBox 48"/>
            <p:cNvSpPr txBox="1"/>
            <p:nvPr/>
          </p:nvSpPr>
          <p:spPr>
            <a:xfrm>
              <a:off x="4644008" y="2607295"/>
              <a:ext cx="407484" cy="461665"/>
            </a:xfrm>
            <a:prstGeom prst="rect">
              <a:avLst/>
            </a:prstGeom>
            <a:noFill/>
          </p:spPr>
          <p:txBody>
            <a:bodyPr wrap="none" rtlCol="0">
              <a:spAutoFit/>
            </a:bodyPr>
            <a:lstStyle/>
            <a:p>
              <a:r>
                <a:rPr lang="en-GB" sz="2400" dirty="0">
                  <a:latin typeface="Times New Roman" panose="02020603050405020304" pitchFamily="18" charset="0"/>
                  <a:cs typeface="Times New Roman" panose="02020603050405020304" pitchFamily="18" charset="0"/>
                </a:rPr>
                <a:t>H</a:t>
              </a:r>
            </a:p>
          </p:txBody>
        </p:sp>
        <p:cxnSp>
          <p:nvCxnSpPr>
            <p:cNvPr id="50" name="Straight Connector 49"/>
            <p:cNvCxnSpPr/>
            <p:nvPr/>
          </p:nvCxnSpPr>
          <p:spPr>
            <a:xfrm>
              <a:off x="4241940" y="3298635"/>
              <a:ext cx="0" cy="352273"/>
            </a:xfrm>
            <a:prstGeom prst="line">
              <a:avLst/>
            </a:prstGeom>
          </p:spPr>
          <p:style>
            <a:lnRef idx="2">
              <a:schemeClr val="dk1"/>
            </a:lnRef>
            <a:fillRef idx="0">
              <a:schemeClr val="dk1"/>
            </a:fillRef>
            <a:effectRef idx="1">
              <a:schemeClr val="dk1"/>
            </a:effectRef>
            <a:fontRef idx="minor">
              <a:schemeClr val="tx1"/>
            </a:fontRef>
          </p:style>
        </p:cxnSp>
        <p:sp>
          <p:nvSpPr>
            <p:cNvPr id="51" name="TextBox 50"/>
            <p:cNvSpPr txBox="1"/>
            <p:nvPr/>
          </p:nvSpPr>
          <p:spPr>
            <a:xfrm>
              <a:off x="4050480" y="3444353"/>
              <a:ext cx="407484" cy="461665"/>
            </a:xfrm>
            <a:prstGeom prst="rect">
              <a:avLst/>
            </a:prstGeom>
            <a:noFill/>
          </p:spPr>
          <p:txBody>
            <a:bodyPr wrap="none" rtlCol="0">
              <a:spAutoFit/>
            </a:bodyPr>
            <a:lstStyle/>
            <a:p>
              <a:r>
                <a:rPr lang="en-GB" sz="2400" dirty="0">
                  <a:latin typeface="Times New Roman" panose="02020603050405020304" pitchFamily="18" charset="0"/>
                  <a:cs typeface="Times New Roman" panose="02020603050405020304" pitchFamily="18" charset="0"/>
                </a:rPr>
                <a:t>H</a:t>
              </a:r>
            </a:p>
          </p:txBody>
        </p:sp>
      </p:grpSp>
      <p:sp>
        <p:nvSpPr>
          <p:cNvPr id="52" name="TextBox 51"/>
          <p:cNvSpPr txBox="1"/>
          <p:nvPr/>
        </p:nvSpPr>
        <p:spPr>
          <a:xfrm>
            <a:off x="2811248" y="4263479"/>
            <a:ext cx="896656" cy="461665"/>
          </a:xfrm>
          <a:prstGeom prst="rect">
            <a:avLst/>
          </a:prstGeom>
          <a:noFill/>
        </p:spPr>
        <p:txBody>
          <a:bodyPr wrap="none" rtlCol="0">
            <a:spAutoFit/>
          </a:bodyPr>
          <a:lstStyle/>
          <a:p>
            <a:r>
              <a:rPr lang="en-GB" sz="2400" dirty="0" smtClean="0">
                <a:latin typeface="Times New Roman" panose="02020603050405020304" pitchFamily="18" charset="0"/>
                <a:cs typeface="Times New Roman" panose="02020603050405020304" pitchFamily="18" charset="0"/>
              </a:rPr>
              <a:t>Br-Br</a:t>
            </a:r>
            <a:endParaRPr lang="en-GB" sz="2400" dirty="0">
              <a:latin typeface="Times New Roman" panose="02020603050405020304" pitchFamily="18" charset="0"/>
              <a:cs typeface="Times New Roman" panose="02020603050405020304" pitchFamily="18" charset="0"/>
            </a:endParaRPr>
          </a:p>
        </p:txBody>
      </p:sp>
      <p:cxnSp>
        <p:nvCxnSpPr>
          <p:cNvPr id="53" name="Straight Arrow Connector 52"/>
          <p:cNvCxnSpPr/>
          <p:nvPr/>
        </p:nvCxnSpPr>
        <p:spPr>
          <a:xfrm flipH="1">
            <a:off x="2243703" y="4725144"/>
            <a:ext cx="744121" cy="791906"/>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56" name="Rectangle 2"/>
          <p:cNvSpPr>
            <a:spLocks noChangeArrowheads="1"/>
          </p:cNvSpPr>
          <p:nvPr/>
        </p:nvSpPr>
        <p:spPr bwMode="auto">
          <a:xfrm>
            <a:off x="4860032" y="2093803"/>
            <a:ext cx="4028564"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spcBef>
                <a:spcPct val="20000"/>
              </a:spcBef>
              <a:buChar char="•"/>
              <a:tabLst>
                <a:tab pos="457200" algn="l"/>
              </a:tabLst>
              <a:defRPr sz="3200">
                <a:solidFill>
                  <a:schemeClr val="tx1"/>
                </a:solidFill>
                <a:latin typeface="Arial" pitchFamily="34" charset="0"/>
              </a:defRPr>
            </a:lvl1pPr>
            <a:lvl2pPr marL="742950" indent="-285750" eaLnBrk="0" hangingPunct="0">
              <a:spcBef>
                <a:spcPct val="20000"/>
              </a:spcBef>
              <a:buChar char="–"/>
              <a:tabLst>
                <a:tab pos="457200" algn="l"/>
              </a:tabLst>
              <a:defRPr sz="2800">
                <a:solidFill>
                  <a:schemeClr val="tx1"/>
                </a:solidFill>
                <a:latin typeface="Arial" pitchFamily="34" charset="0"/>
              </a:defRPr>
            </a:lvl2pPr>
            <a:lvl3pPr marL="1143000" indent="-228600" eaLnBrk="0" hangingPunct="0">
              <a:spcBef>
                <a:spcPct val="20000"/>
              </a:spcBef>
              <a:buChar char="•"/>
              <a:tabLst>
                <a:tab pos="457200" algn="l"/>
              </a:tabLst>
              <a:defRPr sz="2400">
                <a:solidFill>
                  <a:schemeClr val="tx1"/>
                </a:solidFill>
                <a:latin typeface="Arial" pitchFamily="34" charset="0"/>
              </a:defRPr>
            </a:lvl3pPr>
            <a:lvl4pPr marL="1600200" indent="-228600" eaLnBrk="0" hangingPunct="0">
              <a:spcBef>
                <a:spcPct val="20000"/>
              </a:spcBef>
              <a:buChar char="–"/>
              <a:tabLst>
                <a:tab pos="457200" algn="l"/>
              </a:tabLst>
              <a:defRPr sz="2000">
                <a:solidFill>
                  <a:schemeClr val="tx1"/>
                </a:solidFill>
                <a:latin typeface="Arial" pitchFamily="34" charset="0"/>
              </a:defRPr>
            </a:lvl4pPr>
            <a:lvl5pPr marL="2057400" indent="-228600" eaLnBrk="0" hangingPunct="0">
              <a:spcBef>
                <a:spcPct val="20000"/>
              </a:spcBef>
              <a:buChar char="»"/>
              <a:tabLst>
                <a:tab pos="457200" algn="l"/>
              </a:tabLst>
              <a:defRPr sz="2000">
                <a:solidFill>
                  <a:schemeClr val="tx1"/>
                </a:solidFill>
                <a:latin typeface="Arial" pitchFamily="34" charset="0"/>
              </a:defRPr>
            </a:lvl5pPr>
            <a:lvl6pPr marL="2514600" indent="-228600" eaLnBrk="0" fontAlgn="base" hangingPunct="0">
              <a:spcBef>
                <a:spcPct val="20000"/>
              </a:spcBef>
              <a:spcAft>
                <a:spcPct val="0"/>
              </a:spcAft>
              <a:buChar char="»"/>
              <a:tabLst>
                <a:tab pos="457200" algn="l"/>
              </a:tabLst>
              <a:defRPr sz="2000">
                <a:solidFill>
                  <a:schemeClr val="tx1"/>
                </a:solidFill>
                <a:latin typeface="Arial" pitchFamily="34" charset="0"/>
              </a:defRPr>
            </a:lvl6pPr>
            <a:lvl7pPr marL="2971800" indent="-228600" eaLnBrk="0" fontAlgn="base" hangingPunct="0">
              <a:spcBef>
                <a:spcPct val="20000"/>
              </a:spcBef>
              <a:spcAft>
                <a:spcPct val="0"/>
              </a:spcAft>
              <a:buChar char="»"/>
              <a:tabLst>
                <a:tab pos="457200" algn="l"/>
              </a:tabLst>
              <a:defRPr sz="2000">
                <a:solidFill>
                  <a:schemeClr val="tx1"/>
                </a:solidFill>
                <a:latin typeface="Arial" pitchFamily="34" charset="0"/>
              </a:defRPr>
            </a:lvl7pPr>
            <a:lvl8pPr marL="3429000" indent="-228600" eaLnBrk="0" fontAlgn="base" hangingPunct="0">
              <a:spcBef>
                <a:spcPct val="20000"/>
              </a:spcBef>
              <a:spcAft>
                <a:spcPct val="0"/>
              </a:spcAft>
              <a:buChar char="»"/>
              <a:tabLst>
                <a:tab pos="457200" algn="l"/>
              </a:tabLst>
              <a:defRPr sz="2000">
                <a:solidFill>
                  <a:schemeClr val="tx1"/>
                </a:solidFill>
                <a:latin typeface="Arial" pitchFamily="34" charset="0"/>
              </a:defRPr>
            </a:lvl8pPr>
            <a:lvl9pPr marL="3886200" indent="-228600" eaLnBrk="0" fontAlgn="base" hangingPunct="0">
              <a:spcBef>
                <a:spcPct val="20000"/>
              </a:spcBef>
              <a:spcAft>
                <a:spcPct val="0"/>
              </a:spcAft>
              <a:buChar char="»"/>
              <a:tabLst>
                <a:tab pos="457200" algn="l"/>
              </a:tabLst>
              <a:defRPr sz="2000">
                <a:solidFill>
                  <a:schemeClr val="tx1"/>
                </a:solidFill>
                <a:latin typeface="Arial" pitchFamily="34" charset="0"/>
              </a:defRPr>
            </a:lvl9pPr>
          </a:lstStyle>
          <a:p>
            <a:pPr eaLnBrk="1" hangingPunct="1">
              <a:spcBef>
                <a:spcPct val="0"/>
              </a:spcBef>
              <a:buFontTx/>
              <a:buNone/>
            </a:pPr>
            <a:r>
              <a:rPr lang="en-GB" altLang="en-US" sz="2300" dirty="0">
                <a:latin typeface="Times New Roman" pitchFamily="18" charset="0"/>
              </a:rPr>
              <a:t>T</a:t>
            </a:r>
            <a:r>
              <a:rPr lang="en-GB" altLang="en-US" sz="2300" dirty="0" smtClean="0">
                <a:latin typeface="Times New Roman" pitchFamily="18" charset="0"/>
              </a:rPr>
              <a:t>he bromine molecule collides at an angle not close to the carbon to carbon double bond, </a:t>
            </a:r>
            <a:r>
              <a:rPr lang="en-GB" altLang="en-US" sz="2300" b="1" dirty="0" smtClean="0">
                <a:latin typeface="Times New Roman" pitchFamily="18" charset="0"/>
              </a:rPr>
              <a:t>i.e. no reaction will occur.</a:t>
            </a:r>
            <a:endParaRPr lang="en-GB" altLang="en-US" sz="2300" b="1" dirty="0">
              <a:latin typeface="Times New Roman" pitchFamily="18" charset="0"/>
            </a:endParaRPr>
          </a:p>
        </p:txBody>
      </p:sp>
      <p:sp>
        <p:nvSpPr>
          <p:cNvPr id="57" name="Rectangle 2"/>
          <p:cNvSpPr>
            <a:spLocks noChangeArrowheads="1"/>
          </p:cNvSpPr>
          <p:nvPr/>
        </p:nvSpPr>
        <p:spPr bwMode="auto">
          <a:xfrm>
            <a:off x="4860032" y="4420413"/>
            <a:ext cx="4202752"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spcBef>
                <a:spcPct val="20000"/>
              </a:spcBef>
              <a:buChar char="•"/>
              <a:tabLst>
                <a:tab pos="457200" algn="l"/>
              </a:tabLst>
              <a:defRPr sz="3200">
                <a:solidFill>
                  <a:schemeClr val="tx1"/>
                </a:solidFill>
                <a:latin typeface="Arial" pitchFamily="34" charset="0"/>
              </a:defRPr>
            </a:lvl1pPr>
            <a:lvl2pPr marL="742950" indent="-285750" eaLnBrk="0" hangingPunct="0">
              <a:spcBef>
                <a:spcPct val="20000"/>
              </a:spcBef>
              <a:buChar char="–"/>
              <a:tabLst>
                <a:tab pos="457200" algn="l"/>
              </a:tabLst>
              <a:defRPr sz="2800">
                <a:solidFill>
                  <a:schemeClr val="tx1"/>
                </a:solidFill>
                <a:latin typeface="Arial" pitchFamily="34" charset="0"/>
              </a:defRPr>
            </a:lvl2pPr>
            <a:lvl3pPr marL="1143000" indent="-228600" eaLnBrk="0" hangingPunct="0">
              <a:spcBef>
                <a:spcPct val="20000"/>
              </a:spcBef>
              <a:buChar char="•"/>
              <a:tabLst>
                <a:tab pos="457200" algn="l"/>
              </a:tabLst>
              <a:defRPr sz="2400">
                <a:solidFill>
                  <a:schemeClr val="tx1"/>
                </a:solidFill>
                <a:latin typeface="Arial" pitchFamily="34" charset="0"/>
              </a:defRPr>
            </a:lvl3pPr>
            <a:lvl4pPr marL="1600200" indent="-228600" eaLnBrk="0" hangingPunct="0">
              <a:spcBef>
                <a:spcPct val="20000"/>
              </a:spcBef>
              <a:buChar char="–"/>
              <a:tabLst>
                <a:tab pos="457200" algn="l"/>
              </a:tabLst>
              <a:defRPr sz="2000">
                <a:solidFill>
                  <a:schemeClr val="tx1"/>
                </a:solidFill>
                <a:latin typeface="Arial" pitchFamily="34" charset="0"/>
              </a:defRPr>
            </a:lvl4pPr>
            <a:lvl5pPr marL="2057400" indent="-228600" eaLnBrk="0" hangingPunct="0">
              <a:spcBef>
                <a:spcPct val="20000"/>
              </a:spcBef>
              <a:buChar char="»"/>
              <a:tabLst>
                <a:tab pos="457200" algn="l"/>
              </a:tabLst>
              <a:defRPr sz="2000">
                <a:solidFill>
                  <a:schemeClr val="tx1"/>
                </a:solidFill>
                <a:latin typeface="Arial" pitchFamily="34" charset="0"/>
              </a:defRPr>
            </a:lvl5pPr>
            <a:lvl6pPr marL="2514600" indent="-228600" eaLnBrk="0" fontAlgn="base" hangingPunct="0">
              <a:spcBef>
                <a:spcPct val="20000"/>
              </a:spcBef>
              <a:spcAft>
                <a:spcPct val="0"/>
              </a:spcAft>
              <a:buChar char="»"/>
              <a:tabLst>
                <a:tab pos="457200" algn="l"/>
              </a:tabLst>
              <a:defRPr sz="2000">
                <a:solidFill>
                  <a:schemeClr val="tx1"/>
                </a:solidFill>
                <a:latin typeface="Arial" pitchFamily="34" charset="0"/>
              </a:defRPr>
            </a:lvl6pPr>
            <a:lvl7pPr marL="2971800" indent="-228600" eaLnBrk="0" fontAlgn="base" hangingPunct="0">
              <a:spcBef>
                <a:spcPct val="20000"/>
              </a:spcBef>
              <a:spcAft>
                <a:spcPct val="0"/>
              </a:spcAft>
              <a:buChar char="»"/>
              <a:tabLst>
                <a:tab pos="457200" algn="l"/>
              </a:tabLst>
              <a:defRPr sz="2000">
                <a:solidFill>
                  <a:schemeClr val="tx1"/>
                </a:solidFill>
                <a:latin typeface="Arial" pitchFamily="34" charset="0"/>
              </a:defRPr>
            </a:lvl7pPr>
            <a:lvl8pPr marL="3429000" indent="-228600" eaLnBrk="0" fontAlgn="base" hangingPunct="0">
              <a:spcBef>
                <a:spcPct val="20000"/>
              </a:spcBef>
              <a:spcAft>
                <a:spcPct val="0"/>
              </a:spcAft>
              <a:buChar char="»"/>
              <a:tabLst>
                <a:tab pos="457200" algn="l"/>
              </a:tabLst>
              <a:defRPr sz="2000">
                <a:solidFill>
                  <a:schemeClr val="tx1"/>
                </a:solidFill>
                <a:latin typeface="Arial" pitchFamily="34" charset="0"/>
              </a:defRPr>
            </a:lvl8pPr>
            <a:lvl9pPr marL="3886200" indent="-228600" eaLnBrk="0" fontAlgn="base" hangingPunct="0">
              <a:spcBef>
                <a:spcPct val="20000"/>
              </a:spcBef>
              <a:spcAft>
                <a:spcPct val="0"/>
              </a:spcAft>
              <a:buChar char="»"/>
              <a:tabLst>
                <a:tab pos="457200" algn="l"/>
              </a:tabLst>
              <a:defRPr sz="2000">
                <a:solidFill>
                  <a:schemeClr val="tx1"/>
                </a:solidFill>
                <a:latin typeface="Arial" pitchFamily="34" charset="0"/>
              </a:defRPr>
            </a:lvl9pPr>
          </a:lstStyle>
          <a:p>
            <a:pPr eaLnBrk="1" hangingPunct="1">
              <a:spcBef>
                <a:spcPct val="0"/>
              </a:spcBef>
              <a:buFontTx/>
              <a:buNone/>
            </a:pPr>
            <a:r>
              <a:rPr lang="en-GB" altLang="en-US" sz="2300" dirty="0">
                <a:latin typeface="Times New Roman" pitchFamily="18" charset="0"/>
              </a:rPr>
              <a:t>T</a:t>
            </a:r>
            <a:r>
              <a:rPr lang="en-GB" altLang="en-US" sz="2300" dirty="0" smtClean="0">
                <a:latin typeface="Times New Roman" pitchFamily="18" charset="0"/>
              </a:rPr>
              <a:t>he bromine molecule collides with the alkene at an angle favourable to strike the carbon to carbon double bond, i.e. a product will form as the collision will have been successful.</a:t>
            </a:r>
            <a:endParaRPr lang="en-GB" altLang="en-US" sz="2300" dirty="0">
              <a:latin typeface="Times New Roman" pitchFamily="18" charset="0"/>
            </a:endParaRPr>
          </a:p>
        </p:txBody>
      </p:sp>
      <p:sp>
        <p:nvSpPr>
          <p:cNvPr id="5" name="Footer Placeholder 4"/>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035439-CAE3-48F5-8784-A3D703450100}" type="slidenum">
              <a:rPr lang="en-GB" smtClean="0"/>
              <a:t>31</a:t>
            </a:fld>
            <a:endParaRPr lang="en-GB"/>
          </a:p>
        </p:txBody>
      </p:sp>
    </p:spTree>
    <p:extLst>
      <p:ext uri="{BB962C8B-B14F-4D97-AF65-F5344CB8AC3E}">
        <p14:creationId xmlns:p14="http://schemas.microsoft.com/office/powerpoint/2010/main" val="720311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dissolv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6">
                                            <p:txEl>
                                              <p:pRg st="0" end="0"/>
                                            </p:txEl>
                                          </p:spTgt>
                                        </p:tgtEl>
                                        <p:attrNameLst>
                                          <p:attrName>style.visibility</p:attrName>
                                        </p:attrNameLst>
                                      </p:cBhvr>
                                      <p:to>
                                        <p:strVal val="visible"/>
                                      </p:to>
                                    </p:set>
                                    <p:animEffect transition="in" filter="dissolve">
                                      <p:cBhvr>
                                        <p:cTn id="17" dur="500"/>
                                        <p:tgtEl>
                                          <p:spTgt spid="5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7">
                                            <p:txEl>
                                              <p:pRg st="0" end="0"/>
                                            </p:txEl>
                                          </p:spTgt>
                                        </p:tgtEl>
                                        <p:attrNameLst>
                                          <p:attrName>style.visibility</p:attrName>
                                        </p:attrNameLst>
                                      </p:cBhvr>
                                      <p:to>
                                        <p:strVal val="visible"/>
                                      </p:to>
                                    </p:set>
                                    <p:animEffect transition="in" filter="dissolve">
                                      <p:cBhvr>
                                        <p:cTn id="22" dur="500"/>
                                        <p:tgtEl>
                                          <p:spTgt spid="5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chubbyrevision.weebly.com/uploads/1/0/5/8/10584247/839495243.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434075"/>
            <a:ext cx="3812186" cy="21602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chubbyrevision.weebly.com/uploads/1/0/5/8/10584247/839495243.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2562" y="3356992"/>
            <a:ext cx="3812186" cy="21602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chubbyrevision.weebly.com/uploads/1/0/5/8/10584247/839495243.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2562" y="446718"/>
            <a:ext cx="3812186" cy="216024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chubbyrevision.weebly.com/uploads/1/0/5/8/10584247/839495243.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501008"/>
            <a:ext cx="3812186" cy="2160240"/>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35439-CAE3-48F5-8784-A3D703450100}" type="slidenum">
              <a:rPr lang="en-GB" smtClean="0"/>
              <a:t>32</a:t>
            </a:fld>
            <a:endParaRPr lang="en-GB"/>
          </a:p>
        </p:txBody>
      </p:sp>
    </p:spTree>
    <p:extLst>
      <p:ext uri="{BB962C8B-B14F-4D97-AF65-F5344CB8AC3E}">
        <p14:creationId xmlns:p14="http://schemas.microsoft.com/office/powerpoint/2010/main" val="32361023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63" name="Rectangle 15"/>
          <p:cNvSpPr>
            <a:spLocks noChangeArrowheads="1"/>
          </p:cNvSpPr>
          <p:nvPr/>
        </p:nvSpPr>
        <p:spPr bwMode="auto">
          <a:xfrm>
            <a:off x="20638" y="461208"/>
            <a:ext cx="86106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smtClean="0">
                <a:latin typeface="Times New Roman" pitchFamily="18" charset="0"/>
              </a:rPr>
              <a:t>T____________ </a:t>
            </a:r>
            <a:r>
              <a:rPr lang="en-US" altLang="en-US" sz="2400" dirty="0">
                <a:latin typeface="Times New Roman" pitchFamily="18" charset="0"/>
              </a:rPr>
              <a:t>is a measure of the </a:t>
            </a:r>
            <a:r>
              <a:rPr lang="en-US" altLang="en-US" sz="2400" u="sng" dirty="0" smtClean="0">
                <a:latin typeface="Times New Roman" pitchFamily="18" charset="0"/>
              </a:rPr>
              <a:t>____________________</a:t>
            </a:r>
            <a:r>
              <a:rPr lang="en-US" altLang="en-US" sz="2400" dirty="0" smtClean="0">
                <a:latin typeface="Times New Roman" pitchFamily="18" charset="0"/>
              </a:rPr>
              <a:t> </a:t>
            </a:r>
            <a:r>
              <a:rPr lang="en-US" altLang="en-US" sz="2400" dirty="0">
                <a:latin typeface="Times New Roman" pitchFamily="18" charset="0"/>
              </a:rPr>
              <a:t>of the particles in a substance.</a:t>
            </a:r>
            <a:r>
              <a:rPr lang="en-US" altLang="en-US" sz="2400" dirty="0"/>
              <a:t> </a:t>
            </a:r>
            <a:r>
              <a:rPr lang="en-US" altLang="en-US" sz="2400" dirty="0">
                <a:latin typeface="Times New Roman" pitchFamily="18" charset="0"/>
              </a:rPr>
              <a:t>Energy </a:t>
            </a:r>
            <a:r>
              <a:rPr lang="en-US" altLang="en-US" sz="2400" dirty="0" smtClean="0">
                <a:latin typeface="Times New Roman" pitchFamily="18" charset="0"/>
              </a:rPr>
              <a:t>_____________</a:t>
            </a:r>
            <a:r>
              <a:rPr lang="en-US" altLang="en-US" sz="2400" dirty="0" smtClean="0">
                <a:latin typeface="Times New Roman" pitchFamily="18" charset="0"/>
              </a:rPr>
              <a:t> </a:t>
            </a:r>
            <a:r>
              <a:rPr lang="en-US" altLang="en-US" sz="2400" dirty="0">
                <a:latin typeface="Times New Roman" pitchFamily="18" charset="0"/>
              </a:rPr>
              <a:t>diagrams (Boltzmann distribution) are used to show the distribution of kinetic energy that particles have in a substance.</a:t>
            </a:r>
            <a:endParaRPr lang="en-GB" altLang="en-US" sz="2400" dirty="0">
              <a:latin typeface="Times New Roman" pitchFamily="18" charset="0"/>
            </a:endParaRPr>
          </a:p>
        </p:txBody>
      </p:sp>
      <p:sp>
        <p:nvSpPr>
          <p:cNvPr id="27664" name="Rectangle 16"/>
          <p:cNvSpPr>
            <a:spLocks noChangeArrowheads="1"/>
          </p:cNvSpPr>
          <p:nvPr/>
        </p:nvSpPr>
        <p:spPr bwMode="auto">
          <a:xfrm>
            <a:off x="49213" y="44450"/>
            <a:ext cx="861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u="sng" dirty="0">
                <a:latin typeface="Times New Roman" pitchFamily="18" charset="0"/>
              </a:rPr>
              <a:t>5</a:t>
            </a:r>
            <a:r>
              <a:rPr lang="en-US" altLang="en-US" sz="2400" u="sng" dirty="0" smtClean="0">
                <a:latin typeface="Times New Roman" pitchFamily="18" charset="0"/>
              </a:rPr>
              <a:t>. </a:t>
            </a:r>
            <a:r>
              <a:rPr lang="en-US" altLang="en-US" sz="2400" u="sng" dirty="0">
                <a:latin typeface="Times New Roman" pitchFamily="18" charset="0"/>
              </a:rPr>
              <a:t>Temperature (and activation energy)</a:t>
            </a:r>
            <a:r>
              <a:rPr lang="en-US" altLang="en-US" sz="2400" dirty="0"/>
              <a:t> </a:t>
            </a:r>
            <a:endParaRPr lang="en-GB" altLang="en-US" sz="2400" dirty="0"/>
          </a:p>
        </p:txBody>
      </p:sp>
      <p:sp>
        <p:nvSpPr>
          <p:cNvPr id="27687" name="Line 39"/>
          <p:cNvSpPr>
            <a:spLocks noChangeShapeType="1"/>
          </p:cNvSpPr>
          <p:nvPr/>
        </p:nvSpPr>
        <p:spPr bwMode="auto">
          <a:xfrm flipH="1" flipV="1">
            <a:off x="5437188" y="4409405"/>
            <a:ext cx="647700" cy="1008062"/>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5845" name="AutoShape 40"/>
          <p:cNvSpPr>
            <a:spLocks noChangeAspect="1" noChangeArrowheads="1" noTextEdit="1"/>
          </p:cNvSpPr>
          <p:nvPr/>
        </p:nvSpPr>
        <p:spPr bwMode="auto">
          <a:xfrm>
            <a:off x="1620838" y="1959892"/>
            <a:ext cx="5410200" cy="267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27689" name="Freeform 41"/>
          <p:cNvSpPr>
            <a:spLocks/>
          </p:cNvSpPr>
          <p:nvPr/>
        </p:nvSpPr>
        <p:spPr bwMode="auto">
          <a:xfrm>
            <a:off x="1624013" y="2320255"/>
            <a:ext cx="4116387" cy="2279650"/>
          </a:xfrm>
          <a:custGeom>
            <a:avLst/>
            <a:gdLst>
              <a:gd name="T0" fmla="*/ 0 w 2593"/>
              <a:gd name="T1" fmla="*/ 2147483647 h 1436"/>
              <a:gd name="T2" fmla="*/ 2147483647 w 2593"/>
              <a:gd name="T3" fmla="*/ 2147483647 h 1436"/>
              <a:gd name="T4" fmla="*/ 2147483647 w 2593"/>
              <a:gd name="T5" fmla="*/ 2147483647 h 1436"/>
              <a:gd name="T6" fmla="*/ 2147483647 w 2593"/>
              <a:gd name="T7" fmla="*/ 2147483647 h 1436"/>
              <a:gd name="T8" fmla="*/ 2147483647 w 2593"/>
              <a:gd name="T9" fmla="*/ 2147483647 h 1436"/>
              <a:gd name="T10" fmla="*/ 2147483647 w 2593"/>
              <a:gd name="T11" fmla="*/ 2147483647 h 1436"/>
              <a:gd name="T12" fmla="*/ 2147483647 w 2593"/>
              <a:gd name="T13" fmla="*/ 2147483647 h 14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93" h="1436">
                <a:moveTo>
                  <a:pt x="0" y="1436"/>
                </a:moveTo>
                <a:cubicBezTo>
                  <a:pt x="275" y="1222"/>
                  <a:pt x="551" y="1008"/>
                  <a:pt x="745" y="809"/>
                </a:cubicBezTo>
                <a:cubicBezTo>
                  <a:pt x="939" y="611"/>
                  <a:pt x="1053" y="377"/>
                  <a:pt x="1162" y="243"/>
                </a:cubicBezTo>
                <a:cubicBezTo>
                  <a:pt x="1271" y="109"/>
                  <a:pt x="1302" y="9"/>
                  <a:pt x="1401" y="4"/>
                </a:cubicBezTo>
                <a:cubicBezTo>
                  <a:pt x="1500" y="0"/>
                  <a:pt x="1609" y="29"/>
                  <a:pt x="1758" y="213"/>
                </a:cubicBezTo>
                <a:cubicBezTo>
                  <a:pt x="1908" y="397"/>
                  <a:pt x="2156" y="904"/>
                  <a:pt x="2295" y="1108"/>
                </a:cubicBezTo>
                <a:cubicBezTo>
                  <a:pt x="2435" y="1312"/>
                  <a:pt x="2514" y="1373"/>
                  <a:pt x="2593" y="1436"/>
                </a:cubicBezTo>
              </a:path>
            </a:pathLst>
          </a:custGeom>
          <a:noFill/>
          <a:ln w="63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7690" name="Freeform 42"/>
          <p:cNvSpPr>
            <a:spLocks/>
          </p:cNvSpPr>
          <p:nvPr/>
        </p:nvSpPr>
        <p:spPr bwMode="auto">
          <a:xfrm>
            <a:off x="1631950" y="2982242"/>
            <a:ext cx="4970463" cy="1609725"/>
          </a:xfrm>
          <a:custGeom>
            <a:avLst/>
            <a:gdLst>
              <a:gd name="T0" fmla="*/ 0 w 3131"/>
              <a:gd name="T1" fmla="*/ 2147483647 h 1014"/>
              <a:gd name="T2" fmla="*/ 2147483647 w 3131"/>
              <a:gd name="T3" fmla="*/ 2147483647 h 1014"/>
              <a:gd name="T4" fmla="*/ 2147483647 w 3131"/>
              <a:gd name="T5" fmla="*/ 2147483647 h 1014"/>
              <a:gd name="T6" fmla="*/ 2147483647 w 3131"/>
              <a:gd name="T7" fmla="*/ 2147483647 h 1014"/>
              <a:gd name="T8" fmla="*/ 2147483647 w 3131"/>
              <a:gd name="T9" fmla="*/ 2147483647 h 10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31" h="1014">
                <a:moveTo>
                  <a:pt x="0" y="1014"/>
                </a:moveTo>
                <a:cubicBezTo>
                  <a:pt x="478" y="703"/>
                  <a:pt x="955" y="392"/>
                  <a:pt x="1312" y="239"/>
                </a:cubicBezTo>
                <a:cubicBezTo>
                  <a:pt x="1670" y="85"/>
                  <a:pt x="1904" y="0"/>
                  <a:pt x="2147" y="89"/>
                </a:cubicBezTo>
                <a:cubicBezTo>
                  <a:pt x="2390" y="179"/>
                  <a:pt x="2610" y="622"/>
                  <a:pt x="2774" y="776"/>
                </a:cubicBezTo>
                <a:cubicBezTo>
                  <a:pt x="2937" y="929"/>
                  <a:pt x="3034" y="972"/>
                  <a:pt x="3131" y="1014"/>
                </a:cubicBezTo>
              </a:path>
            </a:pathLst>
          </a:custGeom>
          <a:noFill/>
          <a:ln w="63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nvGrpSpPr>
          <p:cNvPr id="27691" name="Group 43"/>
          <p:cNvGrpSpPr>
            <a:grpSpLocks/>
          </p:cNvGrpSpPr>
          <p:nvPr/>
        </p:nvGrpSpPr>
        <p:grpSpPr bwMode="auto">
          <a:xfrm>
            <a:off x="157163" y="1963067"/>
            <a:ext cx="6861176" cy="3133725"/>
            <a:chOff x="189" y="1073"/>
            <a:chExt cx="4322" cy="1974"/>
          </a:xfrm>
        </p:grpSpPr>
        <p:sp>
          <p:nvSpPr>
            <p:cNvPr id="35861" name="Line 44"/>
            <p:cNvSpPr>
              <a:spLocks noChangeShapeType="1"/>
            </p:cNvSpPr>
            <p:nvPr/>
          </p:nvSpPr>
          <p:spPr bwMode="auto">
            <a:xfrm>
              <a:off x="1112" y="1073"/>
              <a:ext cx="0" cy="1669"/>
            </a:xfrm>
            <a:prstGeom prst="line">
              <a:avLst/>
            </a:prstGeom>
            <a:noFill/>
            <a:ln w="6350"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5862" name="Line 45"/>
            <p:cNvSpPr>
              <a:spLocks noChangeShapeType="1"/>
            </p:cNvSpPr>
            <p:nvPr/>
          </p:nvSpPr>
          <p:spPr bwMode="auto">
            <a:xfrm>
              <a:off x="1113" y="2746"/>
              <a:ext cx="3398" cy="0"/>
            </a:xfrm>
            <a:prstGeom prst="line">
              <a:avLst/>
            </a:prstGeom>
            <a:noFill/>
            <a:ln w="6350"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5863" name="Text Box 46"/>
            <p:cNvSpPr txBox="1">
              <a:spLocks noChangeArrowheads="1"/>
            </p:cNvSpPr>
            <p:nvPr/>
          </p:nvSpPr>
          <p:spPr bwMode="auto">
            <a:xfrm>
              <a:off x="189" y="1525"/>
              <a:ext cx="843" cy="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2000" dirty="0">
                  <a:latin typeface="Times New Roman" pitchFamily="18" charset="0"/>
                </a:rPr>
                <a:t>Number of</a:t>
              </a:r>
            </a:p>
            <a:p>
              <a:pPr algn="ctr" eaLnBrk="1" hangingPunct="1">
                <a:spcBef>
                  <a:spcPct val="0"/>
                </a:spcBef>
                <a:buFontTx/>
                <a:buNone/>
              </a:pPr>
              <a:r>
                <a:rPr lang="en-GB" altLang="en-US" sz="2000" dirty="0" smtClean="0">
                  <a:latin typeface="Times New Roman" pitchFamily="18" charset="0"/>
                </a:rPr>
                <a:t>________</a:t>
              </a:r>
              <a:endParaRPr lang="en-GB" altLang="en-US" sz="2000" dirty="0">
                <a:latin typeface="Times New Roman" pitchFamily="18" charset="0"/>
              </a:endParaRPr>
            </a:p>
          </p:txBody>
        </p:sp>
        <p:sp>
          <p:nvSpPr>
            <p:cNvPr id="35864" name="Text Box 47"/>
            <p:cNvSpPr txBox="1">
              <a:spLocks noChangeArrowheads="1"/>
            </p:cNvSpPr>
            <p:nvPr/>
          </p:nvSpPr>
          <p:spPr bwMode="auto">
            <a:xfrm>
              <a:off x="1469" y="2795"/>
              <a:ext cx="1562"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2000" dirty="0" smtClean="0">
                  <a:latin typeface="Times New Roman" pitchFamily="18" charset="0"/>
                </a:rPr>
                <a:t>____________</a:t>
              </a:r>
              <a:r>
                <a:rPr lang="en-GB" altLang="en-US" sz="2000" dirty="0" smtClean="0">
                  <a:latin typeface="Times New Roman" pitchFamily="18" charset="0"/>
                </a:rPr>
                <a:t> </a:t>
              </a:r>
              <a:r>
                <a:rPr lang="en-GB" altLang="en-US" sz="2000" dirty="0">
                  <a:latin typeface="Times New Roman" pitchFamily="18" charset="0"/>
                </a:rPr>
                <a:t>energy</a:t>
              </a:r>
            </a:p>
          </p:txBody>
        </p:sp>
      </p:grpSp>
      <p:sp>
        <p:nvSpPr>
          <p:cNvPr id="27696" name="Line 48"/>
          <p:cNvSpPr>
            <a:spLocks noChangeShapeType="1"/>
          </p:cNvSpPr>
          <p:nvPr/>
        </p:nvSpPr>
        <p:spPr bwMode="auto">
          <a:xfrm>
            <a:off x="5148263" y="2896517"/>
            <a:ext cx="0" cy="1871663"/>
          </a:xfrm>
          <a:prstGeom prst="line">
            <a:avLst/>
          </a:prstGeom>
          <a:noFill/>
          <a:ln w="9525">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7697" name="Text Box 49"/>
          <p:cNvSpPr txBox="1">
            <a:spLocks noChangeArrowheads="1"/>
          </p:cNvSpPr>
          <p:nvPr/>
        </p:nvSpPr>
        <p:spPr bwMode="auto">
          <a:xfrm>
            <a:off x="4962525" y="4682455"/>
            <a:ext cx="5159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rPr>
              <a:t>E</a:t>
            </a:r>
            <a:r>
              <a:rPr lang="en-GB" altLang="en-US" sz="2400" baseline="-25000">
                <a:latin typeface="Times New Roman" pitchFamily="18" charset="0"/>
              </a:rPr>
              <a:t>A</a:t>
            </a:r>
          </a:p>
        </p:txBody>
      </p:sp>
      <p:sp>
        <p:nvSpPr>
          <p:cNvPr id="27698" name="Text Box 50"/>
          <p:cNvSpPr txBox="1">
            <a:spLocks noChangeArrowheads="1"/>
          </p:cNvSpPr>
          <p:nvPr/>
        </p:nvSpPr>
        <p:spPr bwMode="auto">
          <a:xfrm>
            <a:off x="3694113" y="1888455"/>
            <a:ext cx="4714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rPr>
              <a:t>T</a:t>
            </a:r>
            <a:r>
              <a:rPr lang="en-GB" altLang="en-US" sz="2400" baseline="-25000">
                <a:latin typeface="Times New Roman" pitchFamily="18" charset="0"/>
              </a:rPr>
              <a:t>1</a:t>
            </a:r>
          </a:p>
        </p:txBody>
      </p:sp>
      <p:sp>
        <p:nvSpPr>
          <p:cNvPr id="27699" name="Freeform 51"/>
          <p:cNvSpPr>
            <a:spLocks/>
          </p:cNvSpPr>
          <p:nvPr/>
        </p:nvSpPr>
        <p:spPr bwMode="auto">
          <a:xfrm>
            <a:off x="5146675" y="4006180"/>
            <a:ext cx="473075" cy="577850"/>
          </a:xfrm>
          <a:custGeom>
            <a:avLst/>
            <a:gdLst>
              <a:gd name="T0" fmla="*/ 2147483647 w 298"/>
              <a:gd name="T1" fmla="*/ 2147483647 h 364"/>
              <a:gd name="T2" fmla="*/ 2147483647 w 298"/>
              <a:gd name="T3" fmla="*/ 2147483647 h 364"/>
              <a:gd name="T4" fmla="*/ 2147483647 w 298"/>
              <a:gd name="T5" fmla="*/ 2147483647 h 364"/>
              <a:gd name="T6" fmla="*/ 2147483647 w 298"/>
              <a:gd name="T7" fmla="*/ 2147483647 h 364"/>
              <a:gd name="T8" fmla="*/ 2147483647 w 298"/>
              <a:gd name="T9" fmla="*/ 2147483647 h 364"/>
              <a:gd name="T10" fmla="*/ 2147483647 w 298"/>
              <a:gd name="T11" fmla="*/ 2147483647 h 364"/>
              <a:gd name="T12" fmla="*/ 2147483647 w 298"/>
              <a:gd name="T13" fmla="*/ 2147483647 h 364"/>
              <a:gd name="T14" fmla="*/ 2147483647 w 298"/>
              <a:gd name="T15" fmla="*/ 2147483647 h 364"/>
              <a:gd name="T16" fmla="*/ 2147483647 w 298"/>
              <a:gd name="T17" fmla="*/ 2147483647 h 364"/>
              <a:gd name="T18" fmla="*/ 2147483647 w 298"/>
              <a:gd name="T19" fmla="*/ 2147483647 h 364"/>
              <a:gd name="T20" fmla="*/ 2147483647 w 298"/>
              <a:gd name="T21" fmla="*/ 2147483647 h 364"/>
              <a:gd name="T22" fmla="*/ 2147483647 w 298"/>
              <a:gd name="T23" fmla="*/ 2147483647 h 364"/>
              <a:gd name="T24" fmla="*/ 2147483647 w 298"/>
              <a:gd name="T25" fmla="*/ 2147483647 h 364"/>
              <a:gd name="T26" fmla="*/ 2147483647 w 298"/>
              <a:gd name="T27" fmla="*/ 2147483647 h 364"/>
              <a:gd name="T28" fmla="*/ 2147483647 w 298"/>
              <a:gd name="T29" fmla="*/ 2147483647 h 364"/>
              <a:gd name="T30" fmla="*/ 2147483647 w 298"/>
              <a:gd name="T31" fmla="*/ 2147483647 h 364"/>
              <a:gd name="T32" fmla="*/ 2147483647 w 298"/>
              <a:gd name="T33" fmla="*/ 2147483647 h 364"/>
              <a:gd name="T34" fmla="*/ 2147483647 w 298"/>
              <a:gd name="T35" fmla="*/ 2147483647 h 364"/>
              <a:gd name="T36" fmla="*/ 2147483647 w 298"/>
              <a:gd name="T37" fmla="*/ 2147483647 h 364"/>
              <a:gd name="T38" fmla="*/ 2147483647 w 298"/>
              <a:gd name="T39" fmla="*/ 2147483647 h 364"/>
              <a:gd name="T40" fmla="*/ 2147483647 w 298"/>
              <a:gd name="T41" fmla="*/ 2147483647 h 364"/>
              <a:gd name="T42" fmla="*/ 2147483647 w 298"/>
              <a:gd name="T43" fmla="*/ 2147483647 h 364"/>
              <a:gd name="T44" fmla="*/ 2147483647 w 298"/>
              <a:gd name="T45" fmla="*/ 2147483647 h 364"/>
              <a:gd name="T46" fmla="*/ 2147483647 w 298"/>
              <a:gd name="T47" fmla="*/ 2147483647 h 364"/>
              <a:gd name="T48" fmla="*/ 2147483647 w 298"/>
              <a:gd name="T49" fmla="*/ 2147483647 h 364"/>
              <a:gd name="T50" fmla="*/ 2147483647 w 298"/>
              <a:gd name="T51" fmla="*/ 2147483647 h 364"/>
              <a:gd name="T52" fmla="*/ 2147483647 w 298"/>
              <a:gd name="T53" fmla="*/ 2147483647 h 364"/>
              <a:gd name="T54" fmla="*/ 2147483647 w 298"/>
              <a:gd name="T55" fmla="*/ 2147483647 h 364"/>
              <a:gd name="T56" fmla="*/ 2147483647 w 298"/>
              <a:gd name="T57" fmla="*/ 2147483647 h 364"/>
              <a:gd name="T58" fmla="*/ 2147483647 w 298"/>
              <a:gd name="T59" fmla="*/ 2147483647 h 364"/>
              <a:gd name="T60" fmla="*/ 2147483647 w 298"/>
              <a:gd name="T61" fmla="*/ 2147483647 h 364"/>
              <a:gd name="T62" fmla="*/ 2147483647 w 298"/>
              <a:gd name="T63" fmla="*/ 2147483647 h 364"/>
              <a:gd name="T64" fmla="*/ 2147483647 w 298"/>
              <a:gd name="T65" fmla="*/ 2147483647 h 364"/>
              <a:gd name="T66" fmla="*/ 2147483647 w 298"/>
              <a:gd name="T67" fmla="*/ 2147483647 h 36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98" h="364">
                <a:moveTo>
                  <a:pt x="32" y="54"/>
                </a:moveTo>
                <a:cubicBezTo>
                  <a:pt x="49" y="100"/>
                  <a:pt x="34" y="144"/>
                  <a:pt x="23" y="191"/>
                </a:cubicBezTo>
                <a:cubicBezTo>
                  <a:pt x="26" y="164"/>
                  <a:pt x="7" y="121"/>
                  <a:pt x="32" y="109"/>
                </a:cubicBezTo>
                <a:cubicBezTo>
                  <a:pt x="54" y="98"/>
                  <a:pt x="21" y="169"/>
                  <a:pt x="42" y="182"/>
                </a:cubicBezTo>
                <a:cubicBezTo>
                  <a:pt x="58" y="192"/>
                  <a:pt x="60" y="127"/>
                  <a:pt x="60" y="127"/>
                </a:cubicBezTo>
                <a:cubicBezTo>
                  <a:pt x="70" y="178"/>
                  <a:pt x="63" y="214"/>
                  <a:pt x="51" y="264"/>
                </a:cubicBezTo>
                <a:cubicBezTo>
                  <a:pt x="28" y="171"/>
                  <a:pt x="37" y="283"/>
                  <a:pt x="42" y="301"/>
                </a:cubicBezTo>
                <a:cubicBezTo>
                  <a:pt x="44" y="300"/>
                  <a:pt x="99" y="256"/>
                  <a:pt x="106" y="273"/>
                </a:cubicBezTo>
                <a:cubicBezTo>
                  <a:pt x="113" y="291"/>
                  <a:pt x="87" y="328"/>
                  <a:pt x="87" y="328"/>
                </a:cubicBezTo>
                <a:cubicBezTo>
                  <a:pt x="81" y="319"/>
                  <a:pt x="80" y="301"/>
                  <a:pt x="69" y="301"/>
                </a:cubicBezTo>
                <a:cubicBezTo>
                  <a:pt x="60" y="301"/>
                  <a:pt x="69" y="328"/>
                  <a:pt x="78" y="328"/>
                </a:cubicBezTo>
                <a:cubicBezTo>
                  <a:pt x="89" y="328"/>
                  <a:pt x="90" y="310"/>
                  <a:pt x="96" y="301"/>
                </a:cubicBezTo>
                <a:cubicBezTo>
                  <a:pt x="109" y="253"/>
                  <a:pt x="116" y="241"/>
                  <a:pt x="106" y="191"/>
                </a:cubicBezTo>
                <a:cubicBezTo>
                  <a:pt x="100" y="200"/>
                  <a:pt x="93" y="227"/>
                  <a:pt x="87" y="218"/>
                </a:cubicBezTo>
                <a:cubicBezTo>
                  <a:pt x="74" y="197"/>
                  <a:pt x="73" y="169"/>
                  <a:pt x="78" y="145"/>
                </a:cubicBezTo>
                <a:cubicBezTo>
                  <a:pt x="80" y="134"/>
                  <a:pt x="90" y="164"/>
                  <a:pt x="96" y="173"/>
                </a:cubicBezTo>
                <a:cubicBezTo>
                  <a:pt x="103" y="155"/>
                  <a:pt x="120" y="118"/>
                  <a:pt x="96" y="118"/>
                </a:cubicBezTo>
                <a:cubicBezTo>
                  <a:pt x="87" y="118"/>
                  <a:pt x="91" y="136"/>
                  <a:pt x="87" y="145"/>
                </a:cubicBezTo>
                <a:cubicBezTo>
                  <a:pt x="82" y="155"/>
                  <a:pt x="75" y="164"/>
                  <a:pt x="69" y="173"/>
                </a:cubicBezTo>
                <a:cubicBezTo>
                  <a:pt x="81" y="347"/>
                  <a:pt x="51" y="311"/>
                  <a:pt x="124" y="264"/>
                </a:cubicBezTo>
                <a:cubicBezTo>
                  <a:pt x="139" y="242"/>
                  <a:pt x="151" y="207"/>
                  <a:pt x="160" y="273"/>
                </a:cubicBezTo>
                <a:cubicBezTo>
                  <a:pt x="165" y="307"/>
                  <a:pt x="96" y="355"/>
                  <a:pt x="96" y="355"/>
                </a:cubicBezTo>
                <a:cubicBezTo>
                  <a:pt x="99" y="340"/>
                  <a:pt x="97" y="323"/>
                  <a:pt x="106" y="310"/>
                </a:cubicBezTo>
                <a:cubicBezTo>
                  <a:pt x="111" y="302"/>
                  <a:pt x="130" y="310"/>
                  <a:pt x="133" y="301"/>
                </a:cubicBezTo>
                <a:cubicBezTo>
                  <a:pt x="143" y="275"/>
                  <a:pt x="139" y="246"/>
                  <a:pt x="142" y="218"/>
                </a:cubicBezTo>
                <a:cubicBezTo>
                  <a:pt x="145" y="261"/>
                  <a:pt x="129" y="310"/>
                  <a:pt x="151" y="346"/>
                </a:cubicBezTo>
                <a:cubicBezTo>
                  <a:pt x="162" y="364"/>
                  <a:pt x="202" y="354"/>
                  <a:pt x="215" y="337"/>
                </a:cubicBezTo>
                <a:cubicBezTo>
                  <a:pt x="228" y="320"/>
                  <a:pt x="209" y="294"/>
                  <a:pt x="206" y="273"/>
                </a:cubicBezTo>
                <a:cubicBezTo>
                  <a:pt x="185" y="339"/>
                  <a:pt x="212" y="282"/>
                  <a:pt x="179" y="282"/>
                </a:cubicBezTo>
                <a:cubicBezTo>
                  <a:pt x="170" y="282"/>
                  <a:pt x="166" y="295"/>
                  <a:pt x="160" y="301"/>
                </a:cubicBezTo>
                <a:cubicBezTo>
                  <a:pt x="110" y="282"/>
                  <a:pt x="117" y="260"/>
                  <a:pt x="106" y="209"/>
                </a:cubicBezTo>
                <a:cubicBezTo>
                  <a:pt x="97" y="166"/>
                  <a:pt x="80" y="124"/>
                  <a:pt x="69" y="81"/>
                </a:cubicBezTo>
                <a:cubicBezTo>
                  <a:pt x="0" y="104"/>
                  <a:pt x="27" y="203"/>
                  <a:pt x="23" y="264"/>
                </a:cubicBezTo>
                <a:cubicBezTo>
                  <a:pt x="26" y="285"/>
                  <a:pt x="12" y="319"/>
                  <a:pt x="32" y="328"/>
                </a:cubicBezTo>
                <a:cubicBezTo>
                  <a:pt x="76" y="349"/>
                  <a:pt x="130" y="332"/>
                  <a:pt x="179" y="337"/>
                </a:cubicBezTo>
                <a:cubicBezTo>
                  <a:pt x="204" y="340"/>
                  <a:pt x="227" y="350"/>
                  <a:pt x="252" y="355"/>
                </a:cubicBezTo>
                <a:cubicBezTo>
                  <a:pt x="243" y="349"/>
                  <a:pt x="230" y="346"/>
                  <a:pt x="224" y="337"/>
                </a:cubicBezTo>
                <a:cubicBezTo>
                  <a:pt x="214" y="321"/>
                  <a:pt x="217" y="298"/>
                  <a:pt x="206" y="282"/>
                </a:cubicBezTo>
                <a:cubicBezTo>
                  <a:pt x="165" y="220"/>
                  <a:pt x="186" y="242"/>
                  <a:pt x="151" y="209"/>
                </a:cubicBezTo>
                <a:cubicBezTo>
                  <a:pt x="148" y="200"/>
                  <a:pt x="142" y="173"/>
                  <a:pt x="142" y="182"/>
                </a:cubicBezTo>
                <a:cubicBezTo>
                  <a:pt x="142" y="209"/>
                  <a:pt x="140" y="239"/>
                  <a:pt x="151" y="264"/>
                </a:cubicBezTo>
                <a:cubicBezTo>
                  <a:pt x="157" y="276"/>
                  <a:pt x="176" y="276"/>
                  <a:pt x="188" y="282"/>
                </a:cubicBezTo>
                <a:cubicBezTo>
                  <a:pt x="193" y="297"/>
                  <a:pt x="200" y="328"/>
                  <a:pt x="215" y="337"/>
                </a:cubicBezTo>
                <a:cubicBezTo>
                  <a:pt x="231" y="347"/>
                  <a:pt x="270" y="355"/>
                  <a:pt x="270" y="355"/>
                </a:cubicBezTo>
                <a:cubicBezTo>
                  <a:pt x="251" y="299"/>
                  <a:pt x="253" y="295"/>
                  <a:pt x="206" y="264"/>
                </a:cubicBezTo>
                <a:cubicBezTo>
                  <a:pt x="206" y="264"/>
                  <a:pt x="208" y="284"/>
                  <a:pt x="215" y="291"/>
                </a:cubicBezTo>
                <a:cubicBezTo>
                  <a:pt x="238" y="314"/>
                  <a:pt x="251" y="336"/>
                  <a:pt x="279" y="355"/>
                </a:cubicBezTo>
                <a:cubicBezTo>
                  <a:pt x="285" y="349"/>
                  <a:pt x="298" y="346"/>
                  <a:pt x="298" y="337"/>
                </a:cubicBezTo>
                <a:cubicBezTo>
                  <a:pt x="298" y="328"/>
                  <a:pt x="284" y="326"/>
                  <a:pt x="279" y="319"/>
                </a:cubicBezTo>
                <a:cubicBezTo>
                  <a:pt x="272" y="310"/>
                  <a:pt x="268" y="299"/>
                  <a:pt x="261" y="291"/>
                </a:cubicBezTo>
                <a:cubicBezTo>
                  <a:pt x="241" y="268"/>
                  <a:pt x="216" y="251"/>
                  <a:pt x="197" y="227"/>
                </a:cubicBezTo>
                <a:cubicBezTo>
                  <a:pt x="184" y="211"/>
                  <a:pt x="179" y="193"/>
                  <a:pt x="160" y="182"/>
                </a:cubicBezTo>
                <a:cubicBezTo>
                  <a:pt x="152" y="177"/>
                  <a:pt x="142" y="176"/>
                  <a:pt x="133" y="173"/>
                </a:cubicBezTo>
                <a:cubicBezTo>
                  <a:pt x="118" y="126"/>
                  <a:pt x="82" y="123"/>
                  <a:pt x="51" y="90"/>
                </a:cubicBezTo>
                <a:cubicBezTo>
                  <a:pt x="36" y="136"/>
                  <a:pt x="32" y="324"/>
                  <a:pt x="60" y="209"/>
                </a:cubicBezTo>
                <a:cubicBezTo>
                  <a:pt x="66" y="218"/>
                  <a:pt x="67" y="234"/>
                  <a:pt x="78" y="237"/>
                </a:cubicBezTo>
                <a:cubicBezTo>
                  <a:pt x="86" y="239"/>
                  <a:pt x="88" y="215"/>
                  <a:pt x="96" y="218"/>
                </a:cubicBezTo>
                <a:cubicBezTo>
                  <a:pt x="105" y="221"/>
                  <a:pt x="106" y="256"/>
                  <a:pt x="106" y="246"/>
                </a:cubicBezTo>
                <a:cubicBezTo>
                  <a:pt x="106" y="233"/>
                  <a:pt x="99" y="221"/>
                  <a:pt x="96" y="209"/>
                </a:cubicBezTo>
                <a:cubicBezTo>
                  <a:pt x="76" y="272"/>
                  <a:pt x="99" y="215"/>
                  <a:pt x="78" y="182"/>
                </a:cubicBezTo>
                <a:cubicBezTo>
                  <a:pt x="73" y="174"/>
                  <a:pt x="72" y="200"/>
                  <a:pt x="69" y="209"/>
                </a:cubicBezTo>
                <a:cubicBezTo>
                  <a:pt x="43" y="0"/>
                  <a:pt x="29" y="261"/>
                  <a:pt x="96" y="328"/>
                </a:cubicBezTo>
                <a:cubicBezTo>
                  <a:pt x="78" y="334"/>
                  <a:pt x="60" y="340"/>
                  <a:pt x="42" y="346"/>
                </a:cubicBezTo>
                <a:cubicBezTo>
                  <a:pt x="19" y="354"/>
                  <a:pt x="91" y="339"/>
                  <a:pt x="115" y="337"/>
                </a:cubicBezTo>
                <a:cubicBezTo>
                  <a:pt x="155" y="333"/>
                  <a:pt x="194" y="331"/>
                  <a:pt x="234" y="328"/>
                </a:cubicBezTo>
                <a:cubicBezTo>
                  <a:pt x="213" y="308"/>
                  <a:pt x="199" y="283"/>
                  <a:pt x="179" y="264"/>
                </a:cubicBezTo>
                <a:cubicBezTo>
                  <a:pt x="171" y="256"/>
                  <a:pt x="160" y="253"/>
                  <a:pt x="151" y="246"/>
                </a:cubicBezTo>
                <a:cubicBezTo>
                  <a:pt x="144" y="241"/>
                  <a:pt x="139" y="233"/>
                  <a:pt x="133" y="227"/>
                </a:cubicBezTo>
                <a:cubicBezTo>
                  <a:pt x="126" y="207"/>
                  <a:pt x="120" y="154"/>
                  <a:pt x="87" y="154"/>
                </a:cubicBezTo>
              </a:path>
            </a:pathLst>
          </a:custGeom>
          <a:noFill/>
          <a:ln w="952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7700" name="Text Box 52"/>
          <p:cNvSpPr txBox="1">
            <a:spLocks noChangeArrowheads="1"/>
          </p:cNvSpPr>
          <p:nvPr/>
        </p:nvSpPr>
        <p:spPr bwMode="auto">
          <a:xfrm>
            <a:off x="5292725" y="4739605"/>
            <a:ext cx="279018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800" dirty="0" smtClean="0">
                <a:latin typeface="Times New Roman" pitchFamily="18" charset="0"/>
              </a:rPr>
              <a:t>(</a:t>
            </a:r>
            <a:r>
              <a:rPr lang="en-GB" altLang="en-US" sz="1800" dirty="0" smtClean="0">
                <a:latin typeface="Times New Roman" pitchFamily="18" charset="0"/>
              </a:rPr>
              <a:t>_______________</a:t>
            </a:r>
            <a:r>
              <a:rPr lang="en-GB" altLang="en-US" sz="1800" dirty="0" smtClean="0">
                <a:latin typeface="Times New Roman" pitchFamily="18" charset="0"/>
              </a:rPr>
              <a:t> </a:t>
            </a:r>
            <a:r>
              <a:rPr lang="en-GB" altLang="en-US" sz="1800" dirty="0">
                <a:latin typeface="Times New Roman" pitchFamily="18" charset="0"/>
              </a:rPr>
              <a:t>Energy)</a:t>
            </a:r>
            <a:endParaRPr lang="en-GB" altLang="en-US" sz="1800" baseline="-25000" dirty="0">
              <a:latin typeface="Times New Roman" pitchFamily="18" charset="0"/>
            </a:endParaRPr>
          </a:p>
        </p:txBody>
      </p:sp>
      <p:sp>
        <p:nvSpPr>
          <p:cNvPr id="27701" name="Text Box 53"/>
          <p:cNvSpPr txBox="1">
            <a:spLocks noChangeArrowheads="1"/>
          </p:cNvSpPr>
          <p:nvPr/>
        </p:nvSpPr>
        <p:spPr bwMode="auto">
          <a:xfrm>
            <a:off x="4919663" y="5307930"/>
            <a:ext cx="32543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1800">
                <a:latin typeface="Times New Roman" pitchFamily="18" charset="0"/>
              </a:rPr>
              <a:t>Particles with enough energy for successful collisions.</a:t>
            </a:r>
          </a:p>
        </p:txBody>
      </p:sp>
      <p:sp>
        <p:nvSpPr>
          <p:cNvPr id="27702" name="Text Box 54"/>
          <p:cNvSpPr txBox="1">
            <a:spLocks noChangeArrowheads="1"/>
          </p:cNvSpPr>
          <p:nvPr/>
        </p:nvSpPr>
        <p:spPr bwMode="auto">
          <a:xfrm>
            <a:off x="5253038" y="2958430"/>
            <a:ext cx="1400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rPr>
              <a:t>T</a:t>
            </a:r>
            <a:r>
              <a:rPr lang="en-GB" altLang="en-US" sz="2400" baseline="-25000">
                <a:latin typeface="Times New Roman" pitchFamily="18" charset="0"/>
              </a:rPr>
              <a:t>1 </a:t>
            </a:r>
            <a:r>
              <a:rPr lang="en-GB" altLang="en-US" sz="2400">
                <a:latin typeface="Times New Roman" pitchFamily="18" charset="0"/>
              </a:rPr>
              <a:t>+ 10</a:t>
            </a:r>
            <a:r>
              <a:rPr lang="en-GB" altLang="en-US" sz="2400">
                <a:latin typeface="Times New Roman" pitchFamily="18" charset="0"/>
                <a:cs typeface="Times New Roman" pitchFamily="18" charset="0"/>
              </a:rPr>
              <a:t>°</a:t>
            </a:r>
            <a:r>
              <a:rPr lang="en-GB" altLang="en-US" sz="2400">
                <a:latin typeface="Times New Roman" pitchFamily="18" charset="0"/>
              </a:rPr>
              <a:t>C</a:t>
            </a:r>
          </a:p>
        </p:txBody>
      </p:sp>
      <p:sp>
        <p:nvSpPr>
          <p:cNvPr id="27703" name="Freeform 55"/>
          <p:cNvSpPr>
            <a:spLocks/>
          </p:cNvSpPr>
          <p:nvPr/>
        </p:nvSpPr>
        <p:spPr bwMode="auto">
          <a:xfrm>
            <a:off x="5200650" y="3341017"/>
            <a:ext cx="650875" cy="1316038"/>
          </a:xfrm>
          <a:custGeom>
            <a:avLst/>
            <a:gdLst>
              <a:gd name="T0" fmla="*/ 2147483647 w 410"/>
              <a:gd name="T1" fmla="*/ 2147483647 h 829"/>
              <a:gd name="T2" fmla="*/ 2147483647 w 410"/>
              <a:gd name="T3" fmla="*/ 2147483647 h 829"/>
              <a:gd name="T4" fmla="*/ 2147483647 w 410"/>
              <a:gd name="T5" fmla="*/ 2147483647 h 829"/>
              <a:gd name="T6" fmla="*/ 2147483647 w 410"/>
              <a:gd name="T7" fmla="*/ 2147483647 h 829"/>
              <a:gd name="T8" fmla="*/ 2147483647 w 410"/>
              <a:gd name="T9" fmla="*/ 2147483647 h 829"/>
              <a:gd name="T10" fmla="*/ 2147483647 w 410"/>
              <a:gd name="T11" fmla="*/ 2147483647 h 829"/>
              <a:gd name="T12" fmla="*/ 2147483647 w 410"/>
              <a:gd name="T13" fmla="*/ 2147483647 h 829"/>
              <a:gd name="T14" fmla="*/ 2147483647 w 410"/>
              <a:gd name="T15" fmla="*/ 2147483647 h 829"/>
              <a:gd name="T16" fmla="*/ 2147483647 w 410"/>
              <a:gd name="T17" fmla="*/ 2147483647 h 829"/>
              <a:gd name="T18" fmla="*/ 2147483647 w 410"/>
              <a:gd name="T19" fmla="*/ 2147483647 h 829"/>
              <a:gd name="T20" fmla="*/ 2147483647 w 410"/>
              <a:gd name="T21" fmla="*/ 2147483647 h 829"/>
              <a:gd name="T22" fmla="*/ 2147483647 w 410"/>
              <a:gd name="T23" fmla="*/ 2147483647 h 829"/>
              <a:gd name="T24" fmla="*/ 2147483647 w 410"/>
              <a:gd name="T25" fmla="*/ 2147483647 h 829"/>
              <a:gd name="T26" fmla="*/ 2147483647 w 410"/>
              <a:gd name="T27" fmla="*/ 2147483647 h 829"/>
              <a:gd name="T28" fmla="*/ 2147483647 w 410"/>
              <a:gd name="T29" fmla="*/ 2147483647 h 829"/>
              <a:gd name="T30" fmla="*/ 2147483647 w 410"/>
              <a:gd name="T31" fmla="*/ 2147483647 h 829"/>
              <a:gd name="T32" fmla="*/ 2147483647 w 410"/>
              <a:gd name="T33" fmla="*/ 2147483647 h 829"/>
              <a:gd name="T34" fmla="*/ 2147483647 w 410"/>
              <a:gd name="T35" fmla="*/ 2147483647 h 829"/>
              <a:gd name="T36" fmla="*/ 2147483647 w 410"/>
              <a:gd name="T37" fmla="*/ 2147483647 h 829"/>
              <a:gd name="T38" fmla="*/ 2147483647 w 410"/>
              <a:gd name="T39" fmla="*/ 2147483647 h 829"/>
              <a:gd name="T40" fmla="*/ 2147483647 w 410"/>
              <a:gd name="T41" fmla="*/ 2147483647 h 829"/>
              <a:gd name="T42" fmla="*/ 2147483647 w 410"/>
              <a:gd name="T43" fmla="*/ 2147483647 h 829"/>
              <a:gd name="T44" fmla="*/ 2147483647 w 410"/>
              <a:gd name="T45" fmla="*/ 2147483647 h 829"/>
              <a:gd name="T46" fmla="*/ 2147483647 w 410"/>
              <a:gd name="T47" fmla="*/ 2147483647 h 829"/>
              <a:gd name="T48" fmla="*/ 2147483647 w 410"/>
              <a:gd name="T49" fmla="*/ 2147483647 h 829"/>
              <a:gd name="T50" fmla="*/ 2147483647 w 410"/>
              <a:gd name="T51" fmla="*/ 2147483647 h 829"/>
              <a:gd name="T52" fmla="*/ 2147483647 w 410"/>
              <a:gd name="T53" fmla="*/ 2147483647 h 829"/>
              <a:gd name="T54" fmla="*/ 2147483647 w 410"/>
              <a:gd name="T55" fmla="*/ 2147483647 h 829"/>
              <a:gd name="T56" fmla="*/ 2147483647 w 410"/>
              <a:gd name="T57" fmla="*/ 2147483647 h 829"/>
              <a:gd name="T58" fmla="*/ 2147483647 w 410"/>
              <a:gd name="T59" fmla="*/ 2147483647 h 829"/>
              <a:gd name="T60" fmla="*/ 2147483647 w 410"/>
              <a:gd name="T61" fmla="*/ 2147483647 h 829"/>
              <a:gd name="T62" fmla="*/ 2147483647 w 410"/>
              <a:gd name="T63" fmla="*/ 2147483647 h 829"/>
              <a:gd name="T64" fmla="*/ 2147483647 w 410"/>
              <a:gd name="T65" fmla="*/ 2147483647 h 829"/>
              <a:gd name="T66" fmla="*/ 2147483647 w 410"/>
              <a:gd name="T67" fmla="*/ 2147483647 h 829"/>
              <a:gd name="T68" fmla="*/ 2147483647 w 410"/>
              <a:gd name="T69" fmla="*/ 2147483647 h 829"/>
              <a:gd name="T70" fmla="*/ 2147483647 w 410"/>
              <a:gd name="T71" fmla="*/ 2147483647 h 829"/>
              <a:gd name="T72" fmla="*/ 2147483647 w 410"/>
              <a:gd name="T73" fmla="*/ 2147483647 h 829"/>
              <a:gd name="T74" fmla="*/ 2147483647 w 410"/>
              <a:gd name="T75" fmla="*/ 2147483647 h 829"/>
              <a:gd name="T76" fmla="*/ 2147483647 w 410"/>
              <a:gd name="T77" fmla="*/ 2147483647 h 829"/>
              <a:gd name="T78" fmla="*/ 2147483647 w 410"/>
              <a:gd name="T79" fmla="*/ 2147483647 h 829"/>
              <a:gd name="T80" fmla="*/ 2147483647 w 410"/>
              <a:gd name="T81" fmla="*/ 2147483647 h 829"/>
              <a:gd name="T82" fmla="*/ 2147483647 w 410"/>
              <a:gd name="T83" fmla="*/ 2147483647 h 829"/>
              <a:gd name="T84" fmla="*/ 2147483647 w 410"/>
              <a:gd name="T85" fmla="*/ 2147483647 h 829"/>
              <a:gd name="T86" fmla="*/ 2147483647 w 410"/>
              <a:gd name="T87" fmla="*/ 2147483647 h 829"/>
              <a:gd name="T88" fmla="*/ 2147483647 w 410"/>
              <a:gd name="T89" fmla="*/ 2147483647 h 82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10" h="829">
                <a:moveTo>
                  <a:pt x="35" y="253"/>
                </a:moveTo>
                <a:cubicBezTo>
                  <a:pt x="32" y="241"/>
                  <a:pt x="28" y="229"/>
                  <a:pt x="26" y="217"/>
                </a:cubicBezTo>
                <a:cubicBezTo>
                  <a:pt x="22" y="189"/>
                  <a:pt x="17" y="106"/>
                  <a:pt x="17" y="134"/>
                </a:cubicBezTo>
                <a:cubicBezTo>
                  <a:pt x="17" y="168"/>
                  <a:pt x="23" y="201"/>
                  <a:pt x="26" y="235"/>
                </a:cubicBezTo>
                <a:cubicBezTo>
                  <a:pt x="26" y="235"/>
                  <a:pt x="38" y="217"/>
                  <a:pt x="44" y="208"/>
                </a:cubicBezTo>
                <a:cubicBezTo>
                  <a:pt x="29" y="267"/>
                  <a:pt x="38" y="252"/>
                  <a:pt x="26" y="180"/>
                </a:cubicBezTo>
                <a:cubicBezTo>
                  <a:pt x="21" y="147"/>
                  <a:pt x="14" y="113"/>
                  <a:pt x="8" y="80"/>
                </a:cubicBezTo>
                <a:cubicBezTo>
                  <a:pt x="11" y="65"/>
                  <a:pt x="12" y="49"/>
                  <a:pt x="17" y="34"/>
                </a:cubicBezTo>
                <a:cubicBezTo>
                  <a:pt x="21" y="24"/>
                  <a:pt x="26" y="0"/>
                  <a:pt x="35" y="6"/>
                </a:cubicBezTo>
                <a:cubicBezTo>
                  <a:pt x="48" y="15"/>
                  <a:pt x="41" y="37"/>
                  <a:pt x="44" y="52"/>
                </a:cubicBezTo>
                <a:cubicBezTo>
                  <a:pt x="59" y="38"/>
                  <a:pt x="72" y="15"/>
                  <a:pt x="72" y="61"/>
                </a:cubicBezTo>
                <a:cubicBezTo>
                  <a:pt x="72" y="122"/>
                  <a:pt x="81" y="189"/>
                  <a:pt x="53" y="244"/>
                </a:cubicBezTo>
                <a:cubicBezTo>
                  <a:pt x="43" y="264"/>
                  <a:pt x="17" y="299"/>
                  <a:pt x="17" y="299"/>
                </a:cubicBezTo>
                <a:cubicBezTo>
                  <a:pt x="0" y="248"/>
                  <a:pt x="33" y="178"/>
                  <a:pt x="63" y="134"/>
                </a:cubicBezTo>
                <a:cubicBezTo>
                  <a:pt x="66" y="143"/>
                  <a:pt x="62" y="162"/>
                  <a:pt x="72" y="162"/>
                </a:cubicBezTo>
                <a:cubicBezTo>
                  <a:pt x="82" y="162"/>
                  <a:pt x="72" y="130"/>
                  <a:pt x="81" y="134"/>
                </a:cubicBezTo>
                <a:cubicBezTo>
                  <a:pt x="92" y="140"/>
                  <a:pt x="87" y="159"/>
                  <a:pt x="90" y="171"/>
                </a:cubicBezTo>
                <a:cubicBezTo>
                  <a:pt x="87" y="180"/>
                  <a:pt x="81" y="207"/>
                  <a:pt x="81" y="198"/>
                </a:cubicBezTo>
                <a:cubicBezTo>
                  <a:pt x="81" y="161"/>
                  <a:pt x="94" y="126"/>
                  <a:pt x="99" y="89"/>
                </a:cubicBezTo>
                <a:cubicBezTo>
                  <a:pt x="102" y="98"/>
                  <a:pt x="103" y="108"/>
                  <a:pt x="108" y="116"/>
                </a:cubicBezTo>
                <a:cubicBezTo>
                  <a:pt x="113" y="123"/>
                  <a:pt x="127" y="125"/>
                  <a:pt x="127" y="134"/>
                </a:cubicBezTo>
                <a:cubicBezTo>
                  <a:pt x="127" y="168"/>
                  <a:pt x="108" y="235"/>
                  <a:pt x="108" y="235"/>
                </a:cubicBezTo>
                <a:cubicBezTo>
                  <a:pt x="105" y="214"/>
                  <a:pt x="112" y="188"/>
                  <a:pt x="99" y="171"/>
                </a:cubicBezTo>
                <a:cubicBezTo>
                  <a:pt x="93" y="162"/>
                  <a:pt x="85" y="188"/>
                  <a:pt x="81" y="198"/>
                </a:cubicBezTo>
                <a:cubicBezTo>
                  <a:pt x="76" y="210"/>
                  <a:pt x="75" y="223"/>
                  <a:pt x="72" y="235"/>
                </a:cubicBezTo>
                <a:cubicBezTo>
                  <a:pt x="61" y="276"/>
                  <a:pt x="40" y="313"/>
                  <a:pt x="26" y="354"/>
                </a:cubicBezTo>
                <a:cubicBezTo>
                  <a:pt x="20" y="372"/>
                  <a:pt x="44" y="299"/>
                  <a:pt x="44" y="299"/>
                </a:cubicBezTo>
                <a:cubicBezTo>
                  <a:pt x="55" y="409"/>
                  <a:pt x="54" y="417"/>
                  <a:pt x="81" y="336"/>
                </a:cubicBezTo>
                <a:cubicBezTo>
                  <a:pt x="94" y="400"/>
                  <a:pt x="85" y="395"/>
                  <a:pt x="108" y="326"/>
                </a:cubicBezTo>
                <a:cubicBezTo>
                  <a:pt x="115" y="305"/>
                  <a:pt x="140" y="214"/>
                  <a:pt x="117" y="317"/>
                </a:cubicBezTo>
                <a:cubicBezTo>
                  <a:pt x="114" y="287"/>
                  <a:pt x="127" y="250"/>
                  <a:pt x="108" y="226"/>
                </a:cubicBezTo>
                <a:cubicBezTo>
                  <a:pt x="97" y="212"/>
                  <a:pt x="89" y="256"/>
                  <a:pt x="81" y="272"/>
                </a:cubicBezTo>
                <a:cubicBezTo>
                  <a:pt x="67" y="301"/>
                  <a:pt x="53" y="317"/>
                  <a:pt x="35" y="345"/>
                </a:cubicBezTo>
                <a:cubicBezTo>
                  <a:pt x="32" y="357"/>
                  <a:pt x="38" y="377"/>
                  <a:pt x="26" y="381"/>
                </a:cubicBezTo>
                <a:cubicBezTo>
                  <a:pt x="16" y="384"/>
                  <a:pt x="10" y="365"/>
                  <a:pt x="8" y="354"/>
                </a:cubicBezTo>
                <a:cubicBezTo>
                  <a:pt x="2" y="315"/>
                  <a:pt x="41" y="270"/>
                  <a:pt x="53" y="235"/>
                </a:cubicBezTo>
                <a:cubicBezTo>
                  <a:pt x="56" y="250"/>
                  <a:pt x="52" y="270"/>
                  <a:pt x="63" y="281"/>
                </a:cubicBezTo>
                <a:cubicBezTo>
                  <a:pt x="69" y="287"/>
                  <a:pt x="72" y="262"/>
                  <a:pt x="81" y="262"/>
                </a:cubicBezTo>
                <a:cubicBezTo>
                  <a:pt x="90" y="262"/>
                  <a:pt x="93" y="275"/>
                  <a:pt x="99" y="281"/>
                </a:cubicBezTo>
                <a:cubicBezTo>
                  <a:pt x="113" y="381"/>
                  <a:pt x="91" y="338"/>
                  <a:pt x="154" y="317"/>
                </a:cubicBezTo>
                <a:cubicBezTo>
                  <a:pt x="134" y="348"/>
                  <a:pt x="127" y="373"/>
                  <a:pt x="117" y="409"/>
                </a:cubicBezTo>
                <a:cubicBezTo>
                  <a:pt x="102" y="363"/>
                  <a:pt x="118" y="383"/>
                  <a:pt x="90" y="400"/>
                </a:cubicBezTo>
                <a:cubicBezTo>
                  <a:pt x="82" y="405"/>
                  <a:pt x="72" y="406"/>
                  <a:pt x="63" y="409"/>
                </a:cubicBezTo>
                <a:cubicBezTo>
                  <a:pt x="47" y="452"/>
                  <a:pt x="41" y="475"/>
                  <a:pt x="90" y="491"/>
                </a:cubicBezTo>
                <a:cubicBezTo>
                  <a:pt x="93" y="482"/>
                  <a:pt x="103" y="473"/>
                  <a:pt x="99" y="464"/>
                </a:cubicBezTo>
                <a:cubicBezTo>
                  <a:pt x="95" y="455"/>
                  <a:pt x="63" y="458"/>
                  <a:pt x="72" y="454"/>
                </a:cubicBezTo>
                <a:cubicBezTo>
                  <a:pt x="91" y="444"/>
                  <a:pt x="115" y="448"/>
                  <a:pt x="136" y="445"/>
                </a:cubicBezTo>
                <a:cubicBezTo>
                  <a:pt x="141" y="450"/>
                  <a:pt x="178" y="478"/>
                  <a:pt x="145" y="491"/>
                </a:cubicBezTo>
                <a:cubicBezTo>
                  <a:pt x="133" y="496"/>
                  <a:pt x="120" y="485"/>
                  <a:pt x="108" y="482"/>
                </a:cubicBezTo>
                <a:cubicBezTo>
                  <a:pt x="69" y="540"/>
                  <a:pt x="93" y="485"/>
                  <a:pt x="117" y="518"/>
                </a:cubicBezTo>
                <a:cubicBezTo>
                  <a:pt x="128" y="534"/>
                  <a:pt x="136" y="573"/>
                  <a:pt x="136" y="573"/>
                </a:cubicBezTo>
                <a:cubicBezTo>
                  <a:pt x="160" y="501"/>
                  <a:pt x="130" y="573"/>
                  <a:pt x="154" y="573"/>
                </a:cubicBezTo>
                <a:cubicBezTo>
                  <a:pt x="165" y="573"/>
                  <a:pt x="166" y="555"/>
                  <a:pt x="172" y="546"/>
                </a:cubicBezTo>
                <a:cubicBezTo>
                  <a:pt x="195" y="611"/>
                  <a:pt x="175" y="590"/>
                  <a:pt x="218" y="619"/>
                </a:cubicBezTo>
                <a:cubicBezTo>
                  <a:pt x="234" y="553"/>
                  <a:pt x="248" y="575"/>
                  <a:pt x="236" y="500"/>
                </a:cubicBezTo>
                <a:cubicBezTo>
                  <a:pt x="224" y="512"/>
                  <a:pt x="209" y="522"/>
                  <a:pt x="200" y="537"/>
                </a:cubicBezTo>
                <a:cubicBezTo>
                  <a:pt x="194" y="548"/>
                  <a:pt x="191" y="585"/>
                  <a:pt x="191" y="573"/>
                </a:cubicBezTo>
                <a:cubicBezTo>
                  <a:pt x="191" y="551"/>
                  <a:pt x="197" y="530"/>
                  <a:pt x="200" y="509"/>
                </a:cubicBezTo>
                <a:cubicBezTo>
                  <a:pt x="197" y="488"/>
                  <a:pt x="191" y="467"/>
                  <a:pt x="191" y="445"/>
                </a:cubicBezTo>
                <a:cubicBezTo>
                  <a:pt x="191" y="371"/>
                  <a:pt x="215" y="466"/>
                  <a:pt x="191" y="390"/>
                </a:cubicBezTo>
                <a:cubicBezTo>
                  <a:pt x="191" y="390"/>
                  <a:pt x="184" y="366"/>
                  <a:pt x="181" y="354"/>
                </a:cubicBezTo>
                <a:cubicBezTo>
                  <a:pt x="175" y="363"/>
                  <a:pt x="168" y="371"/>
                  <a:pt x="163" y="381"/>
                </a:cubicBezTo>
                <a:cubicBezTo>
                  <a:pt x="159" y="390"/>
                  <a:pt x="154" y="409"/>
                  <a:pt x="154" y="409"/>
                </a:cubicBezTo>
                <a:cubicBezTo>
                  <a:pt x="159" y="394"/>
                  <a:pt x="167" y="354"/>
                  <a:pt x="191" y="354"/>
                </a:cubicBezTo>
                <a:cubicBezTo>
                  <a:pt x="201" y="354"/>
                  <a:pt x="185" y="372"/>
                  <a:pt x="181" y="381"/>
                </a:cubicBezTo>
                <a:cubicBezTo>
                  <a:pt x="176" y="391"/>
                  <a:pt x="169" y="400"/>
                  <a:pt x="163" y="409"/>
                </a:cubicBezTo>
                <a:cubicBezTo>
                  <a:pt x="140" y="336"/>
                  <a:pt x="145" y="180"/>
                  <a:pt x="145" y="180"/>
                </a:cubicBezTo>
                <a:cubicBezTo>
                  <a:pt x="154" y="227"/>
                  <a:pt x="163" y="246"/>
                  <a:pt x="145" y="299"/>
                </a:cubicBezTo>
                <a:cubicBezTo>
                  <a:pt x="140" y="314"/>
                  <a:pt x="126" y="323"/>
                  <a:pt x="117" y="336"/>
                </a:cubicBezTo>
                <a:cubicBezTo>
                  <a:pt x="111" y="345"/>
                  <a:pt x="88" y="360"/>
                  <a:pt x="99" y="363"/>
                </a:cubicBezTo>
                <a:cubicBezTo>
                  <a:pt x="99" y="363"/>
                  <a:pt x="167" y="341"/>
                  <a:pt x="181" y="336"/>
                </a:cubicBezTo>
                <a:cubicBezTo>
                  <a:pt x="190" y="333"/>
                  <a:pt x="209" y="326"/>
                  <a:pt x="209" y="326"/>
                </a:cubicBezTo>
                <a:cubicBezTo>
                  <a:pt x="212" y="335"/>
                  <a:pt x="214" y="345"/>
                  <a:pt x="218" y="354"/>
                </a:cubicBezTo>
                <a:cubicBezTo>
                  <a:pt x="223" y="364"/>
                  <a:pt x="236" y="381"/>
                  <a:pt x="236" y="381"/>
                </a:cubicBezTo>
                <a:cubicBezTo>
                  <a:pt x="229" y="330"/>
                  <a:pt x="217" y="285"/>
                  <a:pt x="209" y="235"/>
                </a:cubicBezTo>
                <a:cubicBezTo>
                  <a:pt x="169" y="294"/>
                  <a:pt x="211" y="245"/>
                  <a:pt x="181" y="189"/>
                </a:cubicBezTo>
                <a:cubicBezTo>
                  <a:pt x="175" y="178"/>
                  <a:pt x="175" y="214"/>
                  <a:pt x="172" y="226"/>
                </a:cubicBezTo>
                <a:cubicBezTo>
                  <a:pt x="169" y="241"/>
                  <a:pt x="166" y="257"/>
                  <a:pt x="163" y="272"/>
                </a:cubicBezTo>
                <a:cubicBezTo>
                  <a:pt x="160" y="244"/>
                  <a:pt x="149" y="216"/>
                  <a:pt x="154" y="189"/>
                </a:cubicBezTo>
                <a:cubicBezTo>
                  <a:pt x="156" y="180"/>
                  <a:pt x="172" y="178"/>
                  <a:pt x="181" y="180"/>
                </a:cubicBezTo>
                <a:cubicBezTo>
                  <a:pt x="200" y="184"/>
                  <a:pt x="227" y="231"/>
                  <a:pt x="236" y="244"/>
                </a:cubicBezTo>
                <a:cubicBezTo>
                  <a:pt x="249" y="299"/>
                  <a:pt x="270" y="511"/>
                  <a:pt x="245" y="326"/>
                </a:cubicBezTo>
                <a:cubicBezTo>
                  <a:pt x="236" y="410"/>
                  <a:pt x="227" y="434"/>
                  <a:pt x="236" y="518"/>
                </a:cubicBezTo>
                <a:cubicBezTo>
                  <a:pt x="258" y="452"/>
                  <a:pt x="229" y="385"/>
                  <a:pt x="200" y="326"/>
                </a:cubicBezTo>
                <a:cubicBezTo>
                  <a:pt x="206" y="413"/>
                  <a:pt x="213" y="481"/>
                  <a:pt x="227" y="564"/>
                </a:cubicBezTo>
                <a:cubicBezTo>
                  <a:pt x="216" y="630"/>
                  <a:pt x="208" y="604"/>
                  <a:pt x="236" y="646"/>
                </a:cubicBezTo>
                <a:cubicBezTo>
                  <a:pt x="239" y="655"/>
                  <a:pt x="235" y="674"/>
                  <a:pt x="245" y="674"/>
                </a:cubicBezTo>
                <a:cubicBezTo>
                  <a:pt x="255" y="674"/>
                  <a:pt x="253" y="656"/>
                  <a:pt x="255" y="646"/>
                </a:cubicBezTo>
                <a:cubicBezTo>
                  <a:pt x="272" y="581"/>
                  <a:pt x="252" y="620"/>
                  <a:pt x="282" y="573"/>
                </a:cubicBezTo>
                <a:cubicBezTo>
                  <a:pt x="285" y="582"/>
                  <a:pt x="291" y="591"/>
                  <a:pt x="291" y="601"/>
                </a:cubicBezTo>
                <a:cubicBezTo>
                  <a:pt x="291" y="613"/>
                  <a:pt x="287" y="648"/>
                  <a:pt x="282" y="637"/>
                </a:cubicBezTo>
                <a:cubicBezTo>
                  <a:pt x="271" y="615"/>
                  <a:pt x="276" y="588"/>
                  <a:pt x="273" y="564"/>
                </a:cubicBezTo>
                <a:cubicBezTo>
                  <a:pt x="276" y="527"/>
                  <a:pt x="282" y="491"/>
                  <a:pt x="282" y="454"/>
                </a:cubicBezTo>
                <a:cubicBezTo>
                  <a:pt x="282" y="442"/>
                  <a:pt x="273" y="406"/>
                  <a:pt x="273" y="418"/>
                </a:cubicBezTo>
                <a:cubicBezTo>
                  <a:pt x="273" y="445"/>
                  <a:pt x="279" y="473"/>
                  <a:pt x="282" y="500"/>
                </a:cubicBezTo>
                <a:cubicBezTo>
                  <a:pt x="285" y="479"/>
                  <a:pt x="291" y="458"/>
                  <a:pt x="291" y="436"/>
                </a:cubicBezTo>
                <a:cubicBezTo>
                  <a:pt x="291" y="420"/>
                  <a:pt x="293" y="401"/>
                  <a:pt x="282" y="390"/>
                </a:cubicBezTo>
                <a:cubicBezTo>
                  <a:pt x="276" y="384"/>
                  <a:pt x="270" y="403"/>
                  <a:pt x="264" y="409"/>
                </a:cubicBezTo>
                <a:cubicBezTo>
                  <a:pt x="237" y="436"/>
                  <a:pt x="207" y="480"/>
                  <a:pt x="172" y="491"/>
                </a:cubicBezTo>
                <a:cubicBezTo>
                  <a:pt x="196" y="494"/>
                  <a:pt x="221" y="493"/>
                  <a:pt x="245" y="500"/>
                </a:cubicBezTo>
                <a:cubicBezTo>
                  <a:pt x="277" y="510"/>
                  <a:pt x="263" y="555"/>
                  <a:pt x="273" y="573"/>
                </a:cubicBezTo>
                <a:cubicBezTo>
                  <a:pt x="278" y="581"/>
                  <a:pt x="291" y="579"/>
                  <a:pt x="300" y="582"/>
                </a:cubicBezTo>
                <a:cubicBezTo>
                  <a:pt x="289" y="617"/>
                  <a:pt x="300" y="660"/>
                  <a:pt x="282" y="692"/>
                </a:cubicBezTo>
                <a:cubicBezTo>
                  <a:pt x="277" y="701"/>
                  <a:pt x="245" y="679"/>
                  <a:pt x="255" y="674"/>
                </a:cubicBezTo>
                <a:cubicBezTo>
                  <a:pt x="269" y="667"/>
                  <a:pt x="285" y="680"/>
                  <a:pt x="300" y="683"/>
                </a:cubicBezTo>
                <a:cubicBezTo>
                  <a:pt x="312" y="718"/>
                  <a:pt x="324" y="727"/>
                  <a:pt x="355" y="747"/>
                </a:cubicBezTo>
                <a:cubicBezTo>
                  <a:pt x="377" y="682"/>
                  <a:pt x="368" y="611"/>
                  <a:pt x="346" y="546"/>
                </a:cubicBezTo>
                <a:cubicBezTo>
                  <a:pt x="328" y="570"/>
                  <a:pt x="309" y="586"/>
                  <a:pt x="309" y="619"/>
                </a:cubicBezTo>
                <a:cubicBezTo>
                  <a:pt x="309" y="629"/>
                  <a:pt x="319" y="582"/>
                  <a:pt x="319" y="592"/>
                </a:cubicBezTo>
                <a:cubicBezTo>
                  <a:pt x="319" y="604"/>
                  <a:pt x="303" y="617"/>
                  <a:pt x="309" y="628"/>
                </a:cubicBezTo>
                <a:cubicBezTo>
                  <a:pt x="313" y="636"/>
                  <a:pt x="323" y="617"/>
                  <a:pt x="328" y="610"/>
                </a:cubicBezTo>
                <a:cubicBezTo>
                  <a:pt x="335" y="601"/>
                  <a:pt x="340" y="591"/>
                  <a:pt x="346" y="582"/>
                </a:cubicBezTo>
                <a:cubicBezTo>
                  <a:pt x="352" y="601"/>
                  <a:pt x="361" y="702"/>
                  <a:pt x="337" y="628"/>
                </a:cubicBezTo>
                <a:cubicBezTo>
                  <a:pt x="334" y="595"/>
                  <a:pt x="337" y="560"/>
                  <a:pt x="328" y="528"/>
                </a:cubicBezTo>
                <a:cubicBezTo>
                  <a:pt x="325" y="516"/>
                  <a:pt x="320" y="576"/>
                  <a:pt x="319" y="564"/>
                </a:cubicBezTo>
                <a:cubicBezTo>
                  <a:pt x="301" y="408"/>
                  <a:pt x="347" y="396"/>
                  <a:pt x="273" y="317"/>
                </a:cubicBezTo>
                <a:cubicBezTo>
                  <a:pt x="263" y="254"/>
                  <a:pt x="273" y="237"/>
                  <a:pt x="209" y="253"/>
                </a:cubicBezTo>
                <a:cubicBezTo>
                  <a:pt x="187" y="276"/>
                  <a:pt x="176" y="289"/>
                  <a:pt x="145" y="299"/>
                </a:cubicBezTo>
                <a:cubicBezTo>
                  <a:pt x="166" y="361"/>
                  <a:pt x="139" y="305"/>
                  <a:pt x="172" y="299"/>
                </a:cubicBezTo>
                <a:cubicBezTo>
                  <a:pt x="184" y="297"/>
                  <a:pt x="211" y="329"/>
                  <a:pt x="218" y="336"/>
                </a:cubicBezTo>
                <a:cubicBezTo>
                  <a:pt x="228" y="366"/>
                  <a:pt x="264" y="418"/>
                  <a:pt x="264" y="418"/>
                </a:cubicBezTo>
                <a:cubicBezTo>
                  <a:pt x="283" y="492"/>
                  <a:pt x="296" y="512"/>
                  <a:pt x="337" y="573"/>
                </a:cubicBezTo>
                <a:cubicBezTo>
                  <a:pt x="349" y="611"/>
                  <a:pt x="365" y="633"/>
                  <a:pt x="373" y="674"/>
                </a:cubicBezTo>
                <a:cubicBezTo>
                  <a:pt x="356" y="829"/>
                  <a:pt x="356" y="725"/>
                  <a:pt x="346" y="665"/>
                </a:cubicBezTo>
                <a:cubicBezTo>
                  <a:pt x="343" y="589"/>
                  <a:pt x="347" y="512"/>
                  <a:pt x="337" y="436"/>
                </a:cubicBezTo>
                <a:cubicBezTo>
                  <a:pt x="333" y="405"/>
                  <a:pt x="339" y="499"/>
                  <a:pt x="328" y="528"/>
                </a:cubicBezTo>
                <a:cubicBezTo>
                  <a:pt x="325" y="536"/>
                  <a:pt x="315" y="515"/>
                  <a:pt x="309" y="509"/>
                </a:cubicBezTo>
                <a:cubicBezTo>
                  <a:pt x="268" y="552"/>
                  <a:pt x="251" y="669"/>
                  <a:pt x="328" y="692"/>
                </a:cubicBezTo>
                <a:cubicBezTo>
                  <a:pt x="354" y="700"/>
                  <a:pt x="383" y="698"/>
                  <a:pt x="410" y="701"/>
                </a:cubicBezTo>
                <a:cubicBezTo>
                  <a:pt x="401" y="695"/>
                  <a:pt x="383" y="694"/>
                  <a:pt x="383" y="683"/>
                </a:cubicBezTo>
                <a:cubicBezTo>
                  <a:pt x="383" y="674"/>
                  <a:pt x="410" y="683"/>
                  <a:pt x="410" y="674"/>
                </a:cubicBezTo>
                <a:cubicBezTo>
                  <a:pt x="410" y="665"/>
                  <a:pt x="392" y="668"/>
                  <a:pt x="383" y="665"/>
                </a:cubicBezTo>
                <a:cubicBezTo>
                  <a:pt x="359" y="641"/>
                  <a:pt x="353" y="621"/>
                  <a:pt x="319" y="610"/>
                </a:cubicBezTo>
                <a:cubicBezTo>
                  <a:pt x="306" y="598"/>
                  <a:pt x="295" y="584"/>
                  <a:pt x="282" y="573"/>
                </a:cubicBezTo>
                <a:cubicBezTo>
                  <a:pt x="273" y="565"/>
                  <a:pt x="243" y="550"/>
                  <a:pt x="236" y="537"/>
                </a:cubicBezTo>
                <a:cubicBezTo>
                  <a:pt x="233" y="531"/>
                  <a:pt x="236" y="524"/>
                  <a:pt x="236" y="518"/>
                </a:cubicBezTo>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7704" name="Freeform 56"/>
          <p:cNvSpPr>
            <a:spLocks/>
          </p:cNvSpPr>
          <p:nvPr/>
        </p:nvSpPr>
        <p:spPr bwMode="auto">
          <a:xfrm>
            <a:off x="5264150" y="3368005"/>
            <a:ext cx="1233488" cy="1271587"/>
          </a:xfrm>
          <a:custGeom>
            <a:avLst/>
            <a:gdLst>
              <a:gd name="T0" fmla="*/ 2147483647 w 777"/>
              <a:gd name="T1" fmla="*/ 2147483647 h 801"/>
              <a:gd name="T2" fmla="*/ 2147483647 w 777"/>
              <a:gd name="T3" fmla="*/ 2147483647 h 801"/>
              <a:gd name="T4" fmla="*/ 2147483647 w 777"/>
              <a:gd name="T5" fmla="*/ 2147483647 h 801"/>
              <a:gd name="T6" fmla="*/ 2147483647 w 777"/>
              <a:gd name="T7" fmla="*/ 2147483647 h 801"/>
              <a:gd name="T8" fmla="*/ 2147483647 w 777"/>
              <a:gd name="T9" fmla="*/ 2147483647 h 801"/>
              <a:gd name="T10" fmla="*/ 2147483647 w 777"/>
              <a:gd name="T11" fmla="*/ 2147483647 h 801"/>
              <a:gd name="T12" fmla="*/ 2147483647 w 777"/>
              <a:gd name="T13" fmla="*/ 2147483647 h 801"/>
              <a:gd name="T14" fmla="*/ 2147483647 w 777"/>
              <a:gd name="T15" fmla="*/ 2147483647 h 801"/>
              <a:gd name="T16" fmla="*/ 2147483647 w 777"/>
              <a:gd name="T17" fmla="*/ 2147483647 h 801"/>
              <a:gd name="T18" fmla="*/ 2147483647 w 777"/>
              <a:gd name="T19" fmla="*/ 2147483647 h 801"/>
              <a:gd name="T20" fmla="*/ 2147483647 w 777"/>
              <a:gd name="T21" fmla="*/ 2147483647 h 801"/>
              <a:gd name="T22" fmla="*/ 2147483647 w 777"/>
              <a:gd name="T23" fmla="*/ 2147483647 h 801"/>
              <a:gd name="T24" fmla="*/ 2147483647 w 777"/>
              <a:gd name="T25" fmla="*/ 2147483647 h 801"/>
              <a:gd name="T26" fmla="*/ 2147483647 w 777"/>
              <a:gd name="T27" fmla="*/ 2147483647 h 801"/>
              <a:gd name="T28" fmla="*/ 2147483647 w 777"/>
              <a:gd name="T29" fmla="*/ 2147483647 h 801"/>
              <a:gd name="T30" fmla="*/ 2147483647 w 777"/>
              <a:gd name="T31" fmla="*/ 2147483647 h 801"/>
              <a:gd name="T32" fmla="*/ 2147483647 w 777"/>
              <a:gd name="T33" fmla="*/ 2147483647 h 801"/>
              <a:gd name="T34" fmla="*/ 2147483647 w 777"/>
              <a:gd name="T35" fmla="*/ 2147483647 h 801"/>
              <a:gd name="T36" fmla="*/ 2147483647 w 777"/>
              <a:gd name="T37" fmla="*/ 2147483647 h 801"/>
              <a:gd name="T38" fmla="*/ 2147483647 w 777"/>
              <a:gd name="T39" fmla="*/ 2147483647 h 801"/>
              <a:gd name="T40" fmla="*/ 2147483647 w 777"/>
              <a:gd name="T41" fmla="*/ 2147483647 h 801"/>
              <a:gd name="T42" fmla="*/ 2147483647 w 777"/>
              <a:gd name="T43" fmla="*/ 2147483647 h 801"/>
              <a:gd name="T44" fmla="*/ 2147483647 w 777"/>
              <a:gd name="T45" fmla="*/ 2147483647 h 801"/>
              <a:gd name="T46" fmla="*/ 2147483647 w 777"/>
              <a:gd name="T47" fmla="*/ 2147483647 h 801"/>
              <a:gd name="T48" fmla="*/ 2147483647 w 777"/>
              <a:gd name="T49" fmla="*/ 2147483647 h 801"/>
              <a:gd name="T50" fmla="*/ 2147483647 w 777"/>
              <a:gd name="T51" fmla="*/ 2147483647 h 801"/>
              <a:gd name="T52" fmla="*/ 2147483647 w 777"/>
              <a:gd name="T53" fmla="*/ 2147483647 h 801"/>
              <a:gd name="T54" fmla="*/ 2147483647 w 777"/>
              <a:gd name="T55" fmla="*/ 2147483647 h 801"/>
              <a:gd name="T56" fmla="*/ 2147483647 w 777"/>
              <a:gd name="T57" fmla="*/ 2147483647 h 801"/>
              <a:gd name="T58" fmla="*/ 2147483647 w 777"/>
              <a:gd name="T59" fmla="*/ 2147483647 h 801"/>
              <a:gd name="T60" fmla="*/ 2147483647 w 777"/>
              <a:gd name="T61" fmla="*/ 2147483647 h 801"/>
              <a:gd name="T62" fmla="*/ 2147483647 w 777"/>
              <a:gd name="T63" fmla="*/ 2147483647 h 801"/>
              <a:gd name="T64" fmla="*/ 2147483647 w 777"/>
              <a:gd name="T65" fmla="*/ 2147483647 h 801"/>
              <a:gd name="T66" fmla="*/ 2147483647 w 777"/>
              <a:gd name="T67" fmla="*/ 2147483647 h 801"/>
              <a:gd name="T68" fmla="*/ 2147483647 w 777"/>
              <a:gd name="T69" fmla="*/ 2147483647 h 801"/>
              <a:gd name="T70" fmla="*/ 2147483647 w 777"/>
              <a:gd name="T71" fmla="*/ 2147483647 h 801"/>
              <a:gd name="T72" fmla="*/ 2147483647 w 777"/>
              <a:gd name="T73" fmla="*/ 2147483647 h 801"/>
              <a:gd name="T74" fmla="*/ 2147483647 w 777"/>
              <a:gd name="T75" fmla="*/ 2147483647 h 801"/>
              <a:gd name="T76" fmla="*/ 2147483647 w 777"/>
              <a:gd name="T77" fmla="*/ 2147483647 h 801"/>
              <a:gd name="T78" fmla="*/ 2147483647 w 777"/>
              <a:gd name="T79" fmla="*/ 2147483647 h 801"/>
              <a:gd name="T80" fmla="*/ 2147483647 w 777"/>
              <a:gd name="T81" fmla="*/ 2147483647 h 801"/>
              <a:gd name="T82" fmla="*/ 2147483647 w 777"/>
              <a:gd name="T83" fmla="*/ 2147483647 h 801"/>
              <a:gd name="T84" fmla="*/ 2147483647 w 777"/>
              <a:gd name="T85" fmla="*/ 2147483647 h 801"/>
              <a:gd name="T86" fmla="*/ 2147483647 w 777"/>
              <a:gd name="T87" fmla="*/ 2147483647 h 801"/>
              <a:gd name="T88" fmla="*/ 2147483647 w 777"/>
              <a:gd name="T89" fmla="*/ 2147483647 h 801"/>
              <a:gd name="T90" fmla="*/ 2147483647 w 777"/>
              <a:gd name="T91" fmla="*/ 2147483647 h 801"/>
              <a:gd name="T92" fmla="*/ 2147483647 w 777"/>
              <a:gd name="T93" fmla="*/ 2147483647 h 801"/>
              <a:gd name="T94" fmla="*/ 2147483647 w 777"/>
              <a:gd name="T95" fmla="*/ 2147483647 h 801"/>
              <a:gd name="T96" fmla="*/ 2147483647 w 777"/>
              <a:gd name="T97" fmla="*/ 2147483647 h 801"/>
              <a:gd name="T98" fmla="*/ 2147483647 w 777"/>
              <a:gd name="T99" fmla="*/ 2147483647 h 801"/>
              <a:gd name="T100" fmla="*/ 2147483647 w 777"/>
              <a:gd name="T101" fmla="*/ 2147483647 h 801"/>
              <a:gd name="T102" fmla="*/ 2147483647 w 777"/>
              <a:gd name="T103" fmla="*/ 2147483647 h 801"/>
              <a:gd name="T104" fmla="*/ 0 w 777"/>
              <a:gd name="T105" fmla="*/ 2147483647 h 801"/>
              <a:gd name="T106" fmla="*/ 2147483647 w 777"/>
              <a:gd name="T107" fmla="*/ 2147483647 h 801"/>
              <a:gd name="T108" fmla="*/ 2147483647 w 777"/>
              <a:gd name="T109" fmla="*/ 2147483647 h 801"/>
              <a:gd name="T110" fmla="*/ 2147483647 w 777"/>
              <a:gd name="T111" fmla="*/ 2147483647 h 801"/>
              <a:gd name="T112" fmla="*/ 2147483647 w 777"/>
              <a:gd name="T113" fmla="*/ 2147483647 h 801"/>
              <a:gd name="T114" fmla="*/ 2147483647 w 777"/>
              <a:gd name="T115" fmla="*/ 2147483647 h 801"/>
              <a:gd name="T116" fmla="*/ 2147483647 w 777"/>
              <a:gd name="T117" fmla="*/ 2147483647 h 801"/>
              <a:gd name="T118" fmla="*/ 2147483647 w 777"/>
              <a:gd name="T119" fmla="*/ 2147483647 h 8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77" h="801">
                <a:moveTo>
                  <a:pt x="91" y="429"/>
                </a:moveTo>
                <a:cubicBezTo>
                  <a:pt x="94" y="438"/>
                  <a:pt x="90" y="457"/>
                  <a:pt x="100" y="457"/>
                </a:cubicBezTo>
                <a:cubicBezTo>
                  <a:pt x="110" y="457"/>
                  <a:pt x="117" y="436"/>
                  <a:pt x="110" y="429"/>
                </a:cubicBezTo>
                <a:cubicBezTo>
                  <a:pt x="104" y="423"/>
                  <a:pt x="97" y="442"/>
                  <a:pt x="91" y="448"/>
                </a:cubicBezTo>
                <a:cubicBezTo>
                  <a:pt x="58" y="413"/>
                  <a:pt x="75" y="407"/>
                  <a:pt x="110" y="384"/>
                </a:cubicBezTo>
                <a:cubicBezTo>
                  <a:pt x="132" y="316"/>
                  <a:pt x="104" y="388"/>
                  <a:pt x="128" y="429"/>
                </a:cubicBezTo>
                <a:cubicBezTo>
                  <a:pt x="133" y="438"/>
                  <a:pt x="140" y="411"/>
                  <a:pt x="146" y="402"/>
                </a:cubicBezTo>
                <a:cubicBezTo>
                  <a:pt x="143" y="414"/>
                  <a:pt x="137" y="426"/>
                  <a:pt x="137" y="438"/>
                </a:cubicBezTo>
                <a:cubicBezTo>
                  <a:pt x="137" y="451"/>
                  <a:pt x="146" y="488"/>
                  <a:pt x="146" y="475"/>
                </a:cubicBezTo>
                <a:cubicBezTo>
                  <a:pt x="146" y="459"/>
                  <a:pt x="140" y="444"/>
                  <a:pt x="137" y="429"/>
                </a:cubicBezTo>
                <a:cubicBezTo>
                  <a:pt x="140" y="463"/>
                  <a:pt x="135" y="498"/>
                  <a:pt x="146" y="530"/>
                </a:cubicBezTo>
                <a:cubicBezTo>
                  <a:pt x="151" y="545"/>
                  <a:pt x="155" y="500"/>
                  <a:pt x="155" y="484"/>
                </a:cubicBezTo>
                <a:cubicBezTo>
                  <a:pt x="155" y="472"/>
                  <a:pt x="149" y="460"/>
                  <a:pt x="146" y="448"/>
                </a:cubicBezTo>
                <a:cubicBezTo>
                  <a:pt x="140" y="457"/>
                  <a:pt x="131" y="465"/>
                  <a:pt x="128" y="475"/>
                </a:cubicBezTo>
                <a:cubicBezTo>
                  <a:pt x="122" y="496"/>
                  <a:pt x="119" y="561"/>
                  <a:pt x="119" y="539"/>
                </a:cubicBezTo>
                <a:cubicBezTo>
                  <a:pt x="119" y="493"/>
                  <a:pt x="125" y="448"/>
                  <a:pt x="128" y="402"/>
                </a:cubicBezTo>
                <a:cubicBezTo>
                  <a:pt x="153" y="477"/>
                  <a:pt x="118" y="385"/>
                  <a:pt x="155" y="448"/>
                </a:cubicBezTo>
                <a:cubicBezTo>
                  <a:pt x="160" y="456"/>
                  <a:pt x="157" y="468"/>
                  <a:pt x="164" y="475"/>
                </a:cubicBezTo>
                <a:cubicBezTo>
                  <a:pt x="171" y="482"/>
                  <a:pt x="183" y="481"/>
                  <a:pt x="192" y="484"/>
                </a:cubicBezTo>
                <a:cubicBezTo>
                  <a:pt x="207" y="532"/>
                  <a:pt x="191" y="502"/>
                  <a:pt x="247" y="539"/>
                </a:cubicBezTo>
                <a:cubicBezTo>
                  <a:pt x="331" y="595"/>
                  <a:pt x="281" y="577"/>
                  <a:pt x="347" y="594"/>
                </a:cubicBezTo>
                <a:cubicBezTo>
                  <a:pt x="353" y="600"/>
                  <a:pt x="358" y="615"/>
                  <a:pt x="366" y="612"/>
                </a:cubicBezTo>
                <a:cubicBezTo>
                  <a:pt x="375" y="609"/>
                  <a:pt x="373" y="594"/>
                  <a:pt x="375" y="585"/>
                </a:cubicBezTo>
                <a:cubicBezTo>
                  <a:pt x="379" y="570"/>
                  <a:pt x="381" y="554"/>
                  <a:pt x="384" y="539"/>
                </a:cubicBezTo>
                <a:cubicBezTo>
                  <a:pt x="381" y="530"/>
                  <a:pt x="379" y="503"/>
                  <a:pt x="375" y="512"/>
                </a:cubicBezTo>
                <a:cubicBezTo>
                  <a:pt x="366" y="531"/>
                  <a:pt x="373" y="596"/>
                  <a:pt x="366" y="576"/>
                </a:cubicBezTo>
                <a:cubicBezTo>
                  <a:pt x="353" y="538"/>
                  <a:pt x="359" y="497"/>
                  <a:pt x="356" y="457"/>
                </a:cubicBezTo>
                <a:cubicBezTo>
                  <a:pt x="353" y="466"/>
                  <a:pt x="347" y="484"/>
                  <a:pt x="347" y="484"/>
                </a:cubicBezTo>
                <a:cubicBezTo>
                  <a:pt x="358" y="530"/>
                  <a:pt x="360" y="576"/>
                  <a:pt x="375" y="621"/>
                </a:cubicBezTo>
                <a:cubicBezTo>
                  <a:pt x="378" y="655"/>
                  <a:pt x="391" y="689"/>
                  <a:pt x="384" y="722"/>
                </a:cubicBezTo>
                <a:cubicBezTo>
                  <a:pt x="382" y="732"/>
                  <a:pt x="358" y="723"/>
                  <a:pt x="356" y="713"/>
                </a:cubicBezTo>
                <a:cubicBezTo>
                  <a:pt x="351" y="689"/>
                  <a:pt x="363" y="664"/>
                  <a:pt x="366" y="640"/>
                </a:cubicBezTo>
                <a:cubicBezTo>
                  <a:pt x="372" y="652"/>
                  <a:pt x="381" y="689"/>
                  <a:pt x="384" y="676"/>
                </a:cubicBezTo>
                <a:cubicBezTo>
                  <a:pt x="396" y="632"/>
                  <a:pt x="393" y="493"/>
                  <a:pt x="393" y="539"/>
                </a:cubicBezTo>
                <a:cubicBezTo>
                  <a:pt x="393" y="591"/>
                  <a:pt x="384" y="642"/>
                  <a:pt x="384" y="694"/>
                </a:cubicBezTo>
                <a:cubicBezTo>
                  <a:pt x="384" y="737"/>
                  <a:pt x="389" y="609"/>
                  <a:pt x="393" y="566"/>
                </a:cubicBezTo>
                <a:cubicBezTo>
                  <a:pt x="395" y="539"/>
                  <a:pt x="399" y="511"/>
                  <a:pt x="402" y="484"/>
                </a:cubicBezTo>
                <a:cubicBezTo>
                  <a:pt x="361" y="470"/>
                  <a:pt x="371" y="456"/>
                  <a:pt x="347" y="420"/>
                </a:cubicBezTo>
                <a:cubicBezTo>
                  <a:pt x="337" y="379"/>
                  <a:pt x="338" y="362"/>
                  <a:pt x="302" y="338"/>
                </a:cubicBezTo>
                <a:cubicBezTo>
                  <a:pt x="281" y="394"/>
                  <a:pt x="290" y="357"/>
                  <a:pt x="302" y="457"/>
                </a:cubicBezTo>
                <a:cubicBezTo>
                  <a:pt x="309" y="515"/>
                  <a:pt x="300" y="547"/>
                  <a:pt x="356" y="566"/>
                </a:cubicBezTo>
                <a:cubicBezTo>
                  <a:pt x="362" y="572"/>
                  <a:pt x="371" y="577"/>
                  <a:pt x="375" y="585"/>
                </a:cubicBezTo>
                <a:cubicBezTo>
                  <a:pt x="384" y="602"/>
                  <a:pt x="393" y="640"/>
                  <a:pt x="393" y="640"/>
                </a:cubicBezTo>
                <a:cubicBezTo>
                  <a:pt x="374" y="796"/>
                  <a:pt x="422" y="801"/>
                  <a:pt x="347" y="777"/>
                </a:cubicBezTo>
                <a:cubicBezTo>
                  <a:pt x="344" y="768"/>
                  <a:pt x="334" y="758"/>
                  <a:pt x="338" y="749"/>
                </a:cubicBezTo>
                <a:cubicBezTo>
                  <a:pt x="349" y="728"/>
                  <a:pt x="382" y="745"/>
                  <a:pt x="393" y="749"/>
                </a:cubicBezTo>
                <a:cubicBezTo>
                  <a:pt x="410" y="680"/>
                  <a:pt x="390" y="743"/>
                  <a:pt x="420" y="685"/>
                </a:cubicBezTo>
                <a:cubicBezTo>
                  <a:pt x="424" y="676"/>
                  <a:pt x="430" y="658"/>
                  <a:pt x="430" y="658"/>
                </a:cubicBezTo>
                <a:cubicBezTo>
                  <a:pt x="424" y="640"/>
                  <a:pt x="417" y="585"/>
                  <a:pt x="411" y="603"/>
                </a:cubicBezTo>
                <a:cubicBezTo>
                  <a:pt x="408" y="612"/>
                  <a:pt x="402" y="639"/>
                  <a:pt x="402" y="630"/>
                </a:cubicBezTo>
                <a:cubicBezTo>
                  <a:pt x="402" y="618"/>
                  <a:pt x="408" y="606"/>
                  <a:pt x="411" y="594"/>
                </a:cubicBezTo>
                <a:cubicBezTo>
                  <a:pt x="396" y="475"/>
                  <a:pt x="411" y="522"/>
                  <a:pt x="430" y="576"/>
                </a:cubicBezTo>
                <a:cubicBezTo>
                  <a:pt x="427" y="585"/>
                  <a:pt x="429" y="601"/>
                  <a:pt x="420" y="603"/>
                </a:cubicBezTo>
                <a:cubicBezTo>
                  <a:pt x="409" y="606"/>
                  <a:pt x="395" y="596"/>
                  <a:pt x="393" y="585"/>
                </a:cubicBezTo>
                <a:cubicBezTo>
                  <a:pt x="386" y="544"/>
                  <a:pt x="399" y="511"/>
                  <a:pt x="411" y="475"/>
                </a:cubicBezTo>
                <a:cubicBezTo>
                  <a:pt x="430" y="533"/>
                  <a:pt x="421" y="585"/>
                  <a:pt x="475" y="621"/>
                </a:cubicBezTo>
                <a:cubicBezTo>
                  <a:pt x="461" y="665"/>
                  <a:pt x="451" y="646"/>
                  <a:pt x="420" y="676"/>
                </a:cubicBezTo>
                <a:cubicBezTo>
                  <a:pt x="423" y="667"/>
                  <a:pt x="426" y="640"/>
                  <a:pt x="430" y="649"/>
                </a:cubicBezTo>
                <a:cubicBezTo>
                  <a:pt x="439" y="672"/>
                  <a:pt x="428" y="700"/>
                  <a:pt x="439" y="722"/>
                </a:cubicBezTo>
                <a:cubicBezTo>
                  <a:pt x="447" y="739"/>
                  <a:pt x="510" y="747"/>
                  <a:pt x="521" y="749"/>
                </a:cubicBezTo>
                <a:cubicBezTo>
                  <a:pt x="487" y="752"/>
                  <a:pt x="386" y="758"/>
                  <a:pt x="420" y="758"/>
                </a:cubicBezTo>
                <a:cubicBezTo>
                  <a:pt x="505" y="758"/>
                  <a:pt x="591" y="760"/>
                  <a:pt x="676" y="749"/>
                </a:cubicBezTo>
                <a:cubicBezTo>
                  <a:pt x="695" y="746"/>
                  <a:pt x="640" y="737"/>
                  <a:pt x="622" y="731"/>
                </a:cubicBezTo>
                <a:cubicBezTo>
                  <a:pt x="587" y="719"/>
                  <a:pt x="549" y="725"/>
                  <a:pt x="512" y="722"/>
                </a:cubicBezTo>
                <a:cubicBezTo>
                  <a:pt x="503" y="716"/>
                  <a:pt x="494" y="708"/>
                  <a:pt x="484" y="704"/>
                </a:cubicBezTo>
                <a:cubicBezTo>
                  <a:pt x="470" y="698"/>
                  <a:pt x="434" y="708"/>
                  <a:pt x="439" y="694"/>
                </a:cubicBezTo>
                <a:cubicBezTo>
                  <a:pt x="442" y="684"/>
                  <a:pt x="528" y="669"/>
                  <a:pt x="539" y="667"/>
                </a:cubicBezTo>
                <a:cubicBezTo>
                  <a:pt x="506" y="664"/>
                  <a:pt x="471" y="669"/>
                  <a:pt x="439" y="658"/>
                </a:cubicBezTo>
                <a:cubicBezTo>
                  <a:pt x="379" y="638"/>
                  <a:pt x="479" y="605"/>
                  <a:pt x="484" y="603"/>
                </a:cubicBezTo>
                <a:cubicBezTo>
                  <a:pt x="460" y="567"/>
                  <a:pt x="467" y="554"/>
                  <a:pt x="430" y="530"/>
                </a:cubicBezTo>
                <a:cubicBezTo>
                  <a:pt x="388" y="468"/>
                  <a:pt x="435" y="525"/>
                  <a:pt x="457" y="539"/>
                </a:cubicBezTo>
                <a:cubicBezTo>
                  <a:pt x="473" y="587"/>
                  <a:pt x="511" y="615"/>
                  <a:pt x="558" y="630"/>
                </a:cubicBezTo>
                <a:cubicBezTo>
                  <a:pt x="549" y="633"/>
                  <a:pt x="540" y="642"/>
                  <a:pt x="530" y="640"/>
                </a:cubicBezTo>
                <a:cubicBezTo>
                  <a:pt x="501" y="634"/>
                  <a:pt x="503" y="574"/>
                  <a:pt x="494" y="557"/>
                </a:cubicBezTo>
                <a:cubicBezTo>
                  <a:pt x="482" y="533"/>
                  <a:pt x="420" y="521"/>
                  <a:pt x="420" y="521"/>
                </a:cubicBezTo>
                <a:cubicBezTo>
                  <a:pt x="372" y="470"/>
                  <a:pt x="447" y="515"/>
                  <a:pt x="466" y="521"/>
                </a:cubicBezTo>
                <a:cubicBezTo>
                  <a:pt x="492" y="560"/>
                  <a:pt x="505" y="596"/>
                  <a:pt x="539" y="630"/>
                </a:cubicBezTo>
                <a:cubicBezTo>
                  <a:pt x="541" y="636"/>
                  <a:pt x="554" y="679"/>
                  <a:pt x="558" y="685"/>
                </a:cubicBezTo>
                <a:cubicBezTo>
                  <a:pt x="563" y="692"/>
                  <a:pt x="585" y="703"/>
                  <a:pt x="576" y="704"/>
                </a:cubicBezTo>
                <a:cubicBezTo>
                  <a:pt x="552" y="708"/>
                  <a:pt x="527" y="697"/>
                  <a:pt x="503" y="694"/>
                </a:cubicBezTo>
                <a:cubicBezTo>
                  <a:pt x="530" y="691"/>
                  <a:pt x="558" y="689"/>
                  <a:pt x="585" y="685"/>
                </a:cubicBezTo>
                <a:cubicBezTo>
                  <a:pt x="594" y="683"/>
                  <a:pt x="612" y="685"/>
                  <a:pt x="612" y="676"/>
                </a:cubicBezTo>
                <a:cubicBezTo>
                  <a:pt x="612" y="665"/>
                  <a:pt x="594" y="664"/>
                  <a:pt x="585" y="658"/>
                </a:cubicBezTo>
                <a:cubicBezTo>
                  <a:pt x="574" y="613"/>
                  <a:pt x="559" y="601"/>
                  <a:pt x="521" y="576"/>
                </a:cubicBezTo>
                <a:cubicBezTo>
                  <a:pt x="539" y="631"/>
                  <a:pt x="527" y="651"/>
                  <a:pt x="576" y="667"/>
                </a:cubicBezTo>
                <a:cubicBezTo>
                  <a:pt x="611" y="690"/>
                  <a:pt x="635" y="717"/>
                  <a:pt x="676" y="731"/>
                </a:cubicBezTo>
                <a:cubicBezTo>
                  <a:pt x="660" y="684"/>
                  <a:pt x="677" y="721"/>
                  <a:pt x="640" y="676"/>
                </a:cubicBezTo>
                <a:cubicBezTo>
                  <a:pt x="633" y="668"/>
                  <a:pt x="633" y="649"/>
                  <a:pt x="622" y="649"/>
                </a:cubicBezTo>
                <a:cubicBezTo>
                  <a:pt x="613" y="649"/>
                  <a:pt x="626" y="668"/>
                  <a:pt x="631" y="676"/>
                </a:cubicBezTo>
                <a:cubicBezTo>
                  <a:pt x="642" y="695"/>
                  <a:pt x="655" y="713"/>
                  <a:pt x="667" y="731"/>
                </a:cubicBezTo>
                <a:cubicBezTo>
                  <a:pt x="677" y="747"/>
                  <a:pt x="704" y="736"/>
                  <a:pt x="722" y="740"/>
                </a:cubicBezTo>
                <a:cubicBezTo>
                  <a:pt x="732" y="742"/>
                  <a:pt x="741" y="746"/>
                  <a:pt x="750" y="749"/>
                </a:cubicBezTo>
                <a:cubicBezTo>
                  <a:pt x="756" y="755"/>
                  <a:pt x="777" y="768"/>
                  <a:pt x="768" y="768"/>
                </a:cubicBezTo>
                <a:cubicBezTo>
                  <a:pt x="757" y="768"/>
                  <a:pt x="750" y="754"/>
                  <a:pt x="740" y="749"/>
                </a:cubicBezTo>
                <a:cubicBezTo>
                  <a:pt x="729" y="744"/>
                  <a:pt x="666" y="733"/>
                  <a:pt x="658" y="731"/>
                </a:cubicBezTo>
                <a:cubicBezTo>
                  <a:pt x="646" y="725"/>
                  <a:pt x="633" y="720"/>
                  <a:pt x="622" y="713"/>
                </a:cubicBezTo>
                <a:cubicBezTo>
                  <a:pt x="615" y="708"/>
                  <a:pt x="611" y="699"/>
                  <a:pt x="603" y="694"/>
                </a:cubicBezTo>
                <a:cubicBezTo>
                  <a:pt x="563" y="670"/>
                  <a:pt x="513" y="682"/>
                  <a:pt x="475" y="649"/>
                </a:cubicBezTo>
                <a:cubicBezTo>
                  <a:pt x="459" y="635"/>
                  <a:pt x="445" y="618"/>
                  <a:pt x="430" y="603"/>
                </a:cubicBezTo>
                <a:cubicBezTo>
                  <a:pt x="424" y="597"/>
                  <a:pt x="411" y="585"/>
                  <a:pt x="411" y="585"/>
                </a:cubicBezTo>
                <a:cubicBezTo>
                  <a:pt x="401" y="533"/>
                  <a:pt x="402" y="493"/>
                  <a:pt x="347" y="475"/>
                </a:cubicBezTo>
                <a:cubicBezTo>
                  <a:pt x="305" y="447"/>
                  <a:pt x="263" y="409"/>
                  <a:pt x="228" y="374"/>
                </a:cubicBezTo>
                <a:cubicBezTo>
                  <a:pt x="214" y="333"/>
                  <a:pt x="181" y="315"/>
                  <a:pt x="155" y="283"/>
                </a:cubicBezTo>
                <a:cubicBezTo>
                  <a:pt x="113" y="232"/>
                  <a:pt x="59" y="181"/>
                  <a:pt x="36" y="118"/>
                </a:cubicBezTo>
                <a:cubicBezTo>
                  <a:pt x="27" y="124"/>
                  <a:pt x="14" y="127"/>
                  <a:pt x="9" y="137"/>
                </a:cubicBezTo>
                <a:cubicBezTo>
                  <a:pt x="2" y="150"/>
                  <a:pt x="0" y="197"/>
                  <a:pt x="0" y="182"/>
                </a:cubicBezTo>
                <a:cubicBezTo>
                  <a:pt x="0" y="157"/>
                  <a:pt x="6" y="133"/>
                  <a:pt x="9" y="109"/>
                </a:cubicBezTo>
                <a:cubicBezTo>
                  <a:pt x="33" y="183"/>
                  <a:pt x="21" y="84"/>
                  <a:pt x="18" y="73"/>
                </a:cubicBezTo>
                <a:cubicBezTo>
                  <a:pt x="21" y="100"/>
                  <a:pt x="15" y="130"/>
                  <a:pt x="27" y="155"/>
                </a:cubicBezTo>
                <a:cubicBezTo>
                  <a:pt x="32" y="165"/>
                  <a:pt x="45" y="139"/>
                  <a:pt x="46" y="128"/>
                </a:cubicBezTo>
                <a:cubicBezTo>
                  <a:pt x="48" y="97"/>
                  <a:pt x="41" y="66"/>
                  <a:pt x="36" y="36"/>
                </a:cubicBezTo>
                <a:cubicBezTo>
                  <a:pt x="35" y="27"/>
                  <a:pt x="27" y="0"/>
                  <a:pt x="27" y="9"/>
                </a:cubicBezTo>
                <a:cubicBezTo>
                  <a:pt x="27" y="48"/>
                  <a:pt x="36" y="45"/>
                  <a:pt x="64" y="64"/>
                </a:cubicBezTo>
                <a:cubicBezTo>
                  <a:pt x="78" y="106"/>
                  <a:pt x="95" y="132"/>
                  <a:pt x="137" y="146"/>
                </a:cubicBezTo>
                <a:cubicBezTo>
                  <a:pt x="116" y="114"/>
                  <a:pt x="91" y="82"/>
                  <a:pt x="64" y="54"/>
                </a:cubicBezTo>
                <a:cubicBezTo>
                  <a:pt x="83" y="111"/>
                  <a:pt x="94" y="169"/>
                  <a:pt x="155" y="192"/>
                </a:cubicBezTo>
                <a:cubicBezTo>
                  <a:pt x="162" y="212"/>
                  <a:pt x="162" y="226"/>
                  <a:pt x="183" y="237"/>
                </a:cubicBezTo>
                <a:cubicBezTo>
                  <a:pt x="200" y="246"/>
                  <a:pt x="238" y="256"/>
                  <a:pt x="238" y="256"/>
                </a:cubicBezTo>
                <a:cubicBezTo>
                  <a:pt x="241" y="268"/>
                  <a:pt x="240" y="282"/>
                  <a:pt x="247" y="292"/>
                </a:cubicBezTo>
                <a:cubicBezTo>
                  <a:pt x="253" y="301"/>
                  <a:pt x="268" y="301"/>
                  <a:pt x="274" y="310"/>
                </a:cubicBezTo>
                <a:cubicBezTo>
                  <a:pt x="282" y="323"/>
                  <a:pt x="302" y="378"/>
                  <a:pt x="302" y="402"/>
                </a:cubicBezTo>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7705" name="Line 57"/>
          <p:cNvSpPr>
            <a:spLocks noChangeShapeType="1"/>
          </p:cNvSpPr>
          <p:nvPr/>
        </p:nvSpPr>
        <p:spPr bwMode="auto">
          <a:xfrm flipH="1">
            <a:off x="5999163" y="2637755"/>
            <a:ext cx="1439862" cy="17272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7706" name="Text Box 58"/>
          <p:cNvSpPr txBox="1">
            <a:spLocks noChangeArrowheads="1"/>
          </p:cNvSpPr>
          <p:nvPr/>
        </p:nvSpPr>
        <p:spPr bwMode="auto">
          <a:xfrm>
            <a:off x="5722938" y="2032917"/>
            <a:ext cx="317023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1800" dirty="0">
                <a:latin typeface="Times New Roman" pitchFamily="18" charset="0"/>
              </a:rPr>
              <a:t>Particles with </a:t>
            </a:r>
            <a:r>
              <a:rPr lang="en-GB" altLang="en-US" sz="1800" dirty="0" smtClean="0">
                <a:latin typeface="Times New Roman" pitchFamily="18" charset="0"/>
              </a:rPr>
              <a:t>___________</a:t>
            </a:r>
            <a:r>
              <a:rPr lang="en-GB" altLang="en-US" sz="1800" dirty="0" smtClean="0">
                <a:latin typeface="Times New Roman" pitchFamily="18" charset="0"/>
              </a:rPr>
              <a:t> </a:t>
            </a:r>
            <a:r>
              <a:rPr lang="en-GB" altLang="en-US" sz="1800" dirty="0">
                <a:latin typeface="Times New Roman" pitchFamily="18" charset="0"/>
              </a:rPr>
              <a:t>energy for successful collisions.</a:t>
            </a:r>
          </a:p>
        </p:txBody>
      </p:sp>
      <p:sp>
        <p:nvSpPr>
          <p:cNvPr id="27707" name="Text Box 59"/>
          <p:cNvSpPr txBox="1">
            <a:spLocks noChangeArrowheads="1"/>
          </p:cNvSpPr>
          <p:nvPr/>
        </p:nvSpPr>
        <p:spPr bwMode="auto">
          <a:xfrm>
            <a:off x="77788" y="5922963"/>
            <a:ext cx="864235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For T</a:t>
            </a:r>
            <a:r>
              <a:rPr lang="en-GB" altLang="en-US" sz="2400" baseline="-25000" dirty="0">
                <a:latin typeface="Times New Roman" pitchFamily="18" charset="0"/>
              </a:rPr>
              <a:t>1</a:t>
            </a:r>
            <a:r>
              <a:rPr lang="en-GB" altLang="en-US" sz="2400" dirty="0">
                <a:latin typeface="Times New Roman" pitchFamily="18" charset="0"/>
              </a:rPr>
              <a:t> + 10</a:t>
            </a:r>
            <a:r>
              <a:rPr lang="en-GB" altLang="en-US" sz="2400" dirty="0">
                <a:latin typeface="Times New Roman" pitchFamily="18" charset="0"/>
                <a:cs typeface="Times New Roman" pitchFamily="18" charset="0"/>
              </a:rPr>
              <a:t>°</a:t>
            </a:r>
            <a:r>
              <a:rPr lang="en-GB" altLang="en-US" sz="2400" dirty="0">
                <a:latin typeface="Times New Roman" pitchFamily="18" charset="0"/>
              </a:rPr>
              <a:t>C there are more particles with energy equal to or greater </a:t>
            </a:r>
            <a:r>
              <a:rPr lang="en-GB" altLang="en-US" sz="2400" dirty="0" smtClean="0">
                <a:latin typeface="Times New Roman" pitchFamily="18" charset="0"/>
              </a:rPr>
              <a:t>than activation </a:t>
            </a:r>
            <a:r>
              <a:rPr lang="en-GB" altLang="en-US" sz="2400" dirty="0">
                <a:latin typeface="Times New Roman" pitchFamily="18" charset="0"/>
              </a:rPr>
              <a:t>energy than at T</a:t>
            </a:r>
            <a:r>
              <a:rPr lang="en-GB" altLang="en-US" sz="2400" baseline="-25000" dirty="0">
                <a:latin typeface="Times New Roman" pitchFamily="18" charset="0"/>
              </a:rPr>
              <a:t>1</a:t>
            </a:r>
            <a:r>
              <a:rPr lang="en-GB" altLang="en-US" sz="2400" dirty="0">
                <a:latin typeface="Times New Roman" pitchFamily="18" charset="0"/>
              </a:rPr>
              <a:t>. </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33</a:t>
            </a:fld>
            <a:endParaRPr lang="en-GB"/>
          </a:p>
        </p:txBody>
      </p:sp>
    </p:spTree>
    <p:extLst>
      <p:ext uri="{BB962C8B-B14F-4D97-AF65-F5344CB8AC3E}">
        <p14:creationId xmlns:p14="http://schemas.microsoft.com/office/powerpoint/2010/main" val="6364711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664"/>
                                        </p:tgtEl>
                                        <p:attrNameLst>
                                          <p:attrName>style.visibility</p:attrName>
                                        </p:attrNameLst>
                                      </p:cBhvr>
                                      <p:to>
                                        <p:strVal val="visible"/>
                                      </p:to>
                                    </p:set>
                                    <p:anim calcmode="lin" valueType="num">
                                      <p:cBhvr additive="base">
                                        <p:cTn id="7" dur="500" fill="hold"/>
                                        <p:tgtEl>
                                          <p:spTgt spid="27664"/>
                                        </p:tgtEl>
                                        <p:attrNameLst>
                                          <p:attrName>ppt_x</p:attrName>
                                        </p:attrNameLst>
                                      </p:cBhvr>
                                      <p:tavLst>
                                        <p:tav tm="0">
                                          <p:val>
                                            <p:strVal val="#ppt_x"/>
                                          </p:val>
                                        </p:tav>
                                        <p:tav tm="100000">
                                          <p:val>
                                            <p:strVal val="#ppt_x"/>
                                          </p:val>
                                        </p:tav>
                                      </p:tavLst>
                                    </p:anim>
                                    <p:anim calcmode="lin" valueType="num">
                                      <p:cBhvr additive="base">
                                        <p:cTn id="8" dur="500" fill="hold"/>
                                        <p:tgtEl>
                                          <p:spTgt spid="2766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663"/>
                                        </p:tgtEl>
                                        <p:attrNameLst>
                                          <p:attrName>style.visibility</p:attrName>
                                        </p:attrNameLst>
                                      </p:cBhvr>
                                      <p:to>
                                        <p:strVal val="visible"/>
                                      </p:to>
                                    </p:set>
                                    <p:anim calcmode="lin" valueType="num">
                                      <p:cBhvr additive="base">
                                        <p:cTn id="13" dur="500" fill="hold"/>
                                        <p:tgtEl>
                                          <p:spTgt spid="27663"/>
                                        </p:tgtEl>
                                        <p:attrNameLst>
                                          <p:attrName>ppt_x</p:attrName>
                                        </p:attrNameLst>
                                      </p:cBhvr>
                                      <p:tavLst>
                                        <p:tav tm="0">
                                          <p:val>
                                            <p:strVal val="#ppt_x"/>
                                          </p:val>
                                        </p:tav>
                                        <p:tav tm="100000">
                                          <p:val>
                                            <p:strVal val="#ppt_x"/>
                                          </p:val>
                                        </p:tav>
                                      </p:tavLst>
                                    </p:anim>
                                    <p:anim calcmode="lin" valueType="num">
                                      <p:cBhvr additive="base">
                                        <p:cTn id="14" dur="500" fill="hold"/>
                                        <p:tgtEl>
                                          <p:spTgt spid="2766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7691"/>
                                        </p:tgtEl>
                                        <p:attrNameLst>
                                          <p:attrName>style.visibility</p:attrName>
                                        </p:attrNameLst>
                                      </p:cBhvr>
                                      <p:to>
                                        <p:strVal val="visible"/>
                                      </p:to>
                                    </p:set>
                                    <p:anim calcmode="lin" valueType="num">
                                      <p:cBhvr additive="base">
                                        <p:cTn id="19" dur="500" fill="hold"/>
                                        <p:tgtEl>
                                          <p:spTgt spid="27691"/>
                                        </p:tgtEl>
                                        <p:attrNameLst>
                                          <p:attrName>ppt_x</p:attrName>
                                        </p:attrNameLst>
                                      </p:cBhvr>
                                      <p:tavLst>
                                        <p:tav tm="0">
                                          <p:val>
                                            <p:strVal val="#ppt_x"/>
                                          </p:val>
                                        </p:tav>
                                        <p:tav tm="100000">
                                          <p:val>
                                            <p:strVal val="#ppt_x"/>
                                          </p:val>
                                        </p:tav>
                                      </p:tavLst>
                                    </p:anim>
                                    <p:anim calcmode="lin" valueType="num">
                                      <p:cBhvr additive="base">
                                        <p:cTn id="20" dur="500" fill="hold"/>
                                        <p:tgtEl>
                                          <p:spTgt spid="27691"/>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7689"/>
                                        </p:tgtEl>
                                        <p:attrNameLst>
                                          <p:attrName>style.visibility</p:attrName>
                                        </p:attrNameLst>
                                      </p:cBhvr>
                                      <p:to>
                                        <p:strVal val="visible"/>
                                      </p:to>
                                    </p:set>
                                    <p:anim calcmode="lin" valueType="num">
                                      <p:cBhvr additive="base">
                                        <p:cTn id="25" dur="500" fill="hold"/>
                                        <p:tgtEl>
                                          <p:spTgt spid="27689"/>
                                        </p:tgtEl>
                                        <p:attrNameLst>
                                          <p:attrName>ppt_x</p:attrName>
                                        </p:attrNameLst>
                                      </p:cBhvr>
                                      <p:tavLst>
                                        <p:tav tm="0">
                                          <p:val>
                                            <p:strVal val="#ppt_x"/>
                                          </p:val>
                                        </p:tav>
                                        <p:tav tm="100000">
                                          <p:val>
                                            <p:strVal val="#ppt_x"/>
                                          </p:val>
                                        </p:tav>
                                      </p:tavLst>
                                    </p:anim>
                                    <p:anim calcmode="lin" valueType="num">
                                      <p:cBhvr additive="base">
                                        <p:cTn id="26" dur="500" fill="hold"/>
                                        <p:tgtEl>
                                          <p:spTgt spid="27689"/>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7698"/>
                                        </p:tgtEl>
                                        <p:attrNameLst>
                                          <p:attrName>style.visibility</p:attrName>
                                        </p:attrNameLst>
                                      </p:cBhvr>
                                      <p:to>
                                        <p:strVal val="visible"/>
                                      </p:to>
                                    </p:set>
                                    <p:anim calcmode="lin" valueType="num">
                                      <p:cBhvr additive="base">
                                        <p:cTn id="31" dur="500" fill="hold"/>
                                        <p:tgtEl>
                                          <p:spTgt spid="27698"/>
                                        </p:tgtEl>
                                        <p:attrNameLst>
                                          <p:attrName>ppt_x</p:attrName>
                                        </p:attrNameLst>
                                      </p:cBhvr>
                                      <p:tavLst>
                                        <p:tav tm="0">
                                          <p:val>
                                            <p:strVal val="#ppt_x"/>
                                          </p:val>
                                        </p:tav>
                                        <p:tav tm="100000">
                                          <p:val>
                                            <p:strVal val="#ppt_x"/>
                                          </p:val>
                                        </p:tav>
                                      </p:tavLst>
                                    </p:anim>
                                    <p:anim calcmode="lin" valueType="num">
                                      <p:cBhvr additive="base">
                                        <p:cTn id="32" dur="500" fill="hold"/>
                                        <p:tgtEl>
                                          <p:spTgt spid="27698"/>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7696"/>
                                        </p:tgtEl>
                                        <p:attrNameLst>
                                          <p:attrName>style.visibility</p:attrName>
                                        </p:attrNameLst>
                                      </p:cBhvr>
                                      <p:to>
                                        <p:strVal val="visible"/>
                                      </p:to>
                                    </p:set>
                                    <p:anim calcmode="lin" valueType="num">
                                      <p:cBhvr additive="base">
                                        <p:cTn id="37" dur="500" fill="hold"/>
                                        <p:tgtEl>
                                          <p:spTgt spid="27696"/>
                                        </p:tgtEl>
                                        <p:attrNameLst>
                                          <p:attrName>ppt_x</p:attrName>
                                        </p:attrNameLst>
                                      </p:cBhvr>
                                      <p:tavLst>
                                        <p:tav tm="0">
                                          <p:val>
                                            <p:strVal val="#ppt_x"/>
                                          </p:val>
                                        </p:tav>
                                        <p:tav tm="100000">
                                          <p:val>
                                            <p:strVal val="#ppt_x"/>
                                          </p:val>
                                        </p:tav>
                                      </p:tavLst>
                                    </p:anim>
                                    <p:anim calcmode="lin" valueType="num">
                                      <p:cBhvr additive="base">
                                        <p:cTn id="38" dur="500" fill="hold"/>
                                        <p:tgtEl>
                                          <p:spTgt spid="27696"/>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7697"/>
                                        </p:tgtEl>
                                        <p:attrNameLst>
                                          <p:attrName>style.visibility</p:attrName>
                                        </p:attrNameLst>
                                      </p:cBhvr>
                                      <p:to>
                                        <p:strVal val="visible"/>
                                      </p:to>
                                    </p:set>
                                    <p:anim calcmode="lin" valueType="num">
                                      <p:cBhvr additive="base">
                                        <p:cTn id="43" dur="500" fill="hold"/>
                                        <p:tgtEl>
                                          <p:spTgt spid="27697"/>
                                        </p:tgtEl>
                                        <p:attrNameLst>
                                          <p:attrName>ppt_x</p:attrName>
                                        </p:attrNameLst>
                                      </p:cBhvr>
                                      <p:tavLst>
                                        <p:tav tm="0">
                                          <p:val>
                                            <p:strVal val="#ppt_x"/>
                                          </p:val>
                                        </p:tav>
                                        <p:tav tm="100000">
                                          <p:val>
                                            <p:strVal val="#ppt_x"/>
                                          </p:val>
                                        </p:tav>
                                      </p:tavLst>
                                    </p:anim>
                                    <p:anim calcmode="lin" valueType="num">
                                      <p:cBhvr additive="base">
                                        <p:cTn id="44" dur="500" fill="hold"/>
                                        <p:tgtEl>
                                          <p:spTgt spid="2769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7700"/>
                                        </p:tgtEl>
                                        <p:attrNameLst>
                                          <p:attrName>style.visibility</p:attrName>
                                        </p:attrNameLst>
                                      </p:cBhvr>
                                      <p:to>
                                        <p:strVal val="visible"/>
                                      </p:to>
                                    </p:set>
                                    <p:anim calcmode="lin" valueType="num">
                                      <p:cBhvr additive="base">
                                        <p:cTn id="47" dur="500" fill="hold"/>
                                        <p:tgtEl>
                                          <p:spTgt spid="27700"/>
                                        </p:tgtEl>
                                        <p:attrNameLst>
                                          <p:attrName>ppt_x</p:attrName>
                                        </p:attrNameLst>
                                      </p:cBhvr>
                                      <p:tavLst>
                                        <p:tav tm="0">
                                          <p:val>
                                            <p:strVal val="#ppt_x"/>
                                          </p:val>
                                        </p:tav>
                                        <p:tav tm="100000">
                                          <p:val>
                                            <p:strVal val="#ppt_x"/>
                                          </p:val>
                                        </p:tav>
                                      </p:tavLst>
                                    </p:anim>
                                    <p:anim calcmode="lin" valueType="num">
                                      <p:cBhvr additive="base">
                                        <p:cTn id="48" dur="500" fill="hold"/>
                                        <p:tgtEl>
                                          <p:spTgt spid="27700"/>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7699"/>
                                        </p:tgtEl>
                                        <p:attrNameLst>
                                          <p:attrName>style.visibility</p:attrName>
                                        </p:attrNameLst>
                                      </p:cBhvr>
                                      <p:to>
                                        <p:strVal val="visible"/>
                                      </p:to>
                                    </p:set>
                                    <p:anim calcmode="lin" valueType="num">
                                      <p:cBhvr additive="base">
                                        <p:cTn id="53" dur="500" fill="hold"/>
                                        <p:tgtEl>
                                          <p:spTgt spid="27699"/>
                                        </p:tgtEl>
                                        <p:attrNameLst>
                                          <p:attrName>ppt_x</p:attrName>
                                        </p:attrNameLst>
                                      </p:cBhvr>
                                      <p:tavLst>
                                        <p:tav tm="0">
                                          <p:val>
                                            <p:strVal val="#ppt_x"/>
                                          </p:val>
                                        </p:tav>
                                        <p:tav tm="100000">
                                          <p:val>
                                            <p:strVal val="#ppt_x"/>
                                          </p:val>
                                        </p:tav>
                                      </p:tavLst>
                                    </p:anim>
                                    <p:anim calcmode="lin" valueType="num">
                                      <p:cBhvr additive="base">
                                        <p:cTn id="54" dur="500" fill="hold"/>
                                        <p:tgtEl>
                                          <p:spTgt spid="27699"/>
                                        </p:tgtEl>
                                        <p:attrNameLst>
                                          <p:attrName>ppt_y</p:attrName>
                                        </p:attrNameLst>
                                      </p:cBhvr>
                                      <p:tavLst>
                                        <p:tav tm="0">
                                          <p:val>
                                            <p:strVal val="1+#ppt_h/2"/>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7687"/>
                                        </p:tgtEl>
                                        <p:attrNameLst>
                                          <p:attrName>style.visibility</p:attrName>
                                        </p:attrNameLst>
                                      </p:cBhvr>
                                      <p:to>
                                        <p:strVal val="visible"/>
                                      </p:to>
                                    </p:set>
                                    <p:anim calcmode="lin" valueType="num">
                                      <p:cBhvr additive="base">
                                        <p:cTn id="59" dur="500" fill="hold"/>
                                        <p:tgtEl>
                                          <p:spTgt spid="27687"/>
                                        </p:tgtEl>
                                        <p:attrNameLst>
                                          <p:attrName>ppt_x</p:attrName>
                                        </p:attrNameLst>
                                      </p:cBhvr>
                                      <p:tavLst>
                                        <p:tav tm="0">
                                          <p:val>
                                            <p:strVal val="#ppt_x"/>
                                          </p:val>
                                        </p:tav>
                                        <p:tav tm="100000">
                                          <p:val>
                                            <p:strVal val="#ppt_x"/>
                                          </p:val>
                                        </p:tav>
                                      </p:tavLst>
                                    </p:anim>
                                    <p:anim calcmode="lin" valueType="num">
                                      <p:cBhvr additive="base">
                                        <p:cTn id="60" dur="500" fill="hold"/>
                                        <p:tgtEl>
                                          <p:spTgt spid="2768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7701"/>
                                        </p:tgtEl>
                                        <p:attrNameLst>
                                          <p:attrName>style.visibility</p:attrName>
                                        </p:attrNameLst>
                                      </p:cBhvr>
                                      <p:to>
                                        <p:strVal val="visible"/>
                                      </p:to>
                                    </p:set>
                                    <p:anim calcmode="lin" valueType="num">
                                      <p:cBhvr additive="base">
                                        <p:cTn id="63" dur="500" fill="hold"/>
                                        <p:tgtEl>
                                          <p:spTgt spid="27701"/>
                                        </p:tgtEl>
                                        <p:attrNameLst>
                                          <p:attrName>ppt_x</p:attrName>
                                        </p:attrNameLst>
                                      </p:cBhvr>
                                      <p:tavLst>
                                        <p:tav tm="0">
                                          <p:val>
                                            <p:strVal val="#ppt_x"/>
                                          </p:val>
                                        </p:tav>
                                        <p:tav tm="100000">
                                          <p:val>
                                            <p:strVal val="#ppt_x"/>
                                          </p:val>
                                        </p:tav>
                                      </p:tavLst>
                                    </p:anim>
                                    <p:anim calcmode="lin" valueType="num">
                                      <p:cBhvr additive="base">
                                        <p:cTn id="64" dur="500" fill="hold"/>
                                        <p:tgtEl>
                                          <p:spTgt spid="27701"/>
                                        </p:tgtEl>
                                        <p:attrNameLst>
                                          <p:attrName>ppt_y</p:attrName>
                                        </p:attrNameLst>
                                      </p:cBhvr>
                                      <p:tavLst>
                                        <p:tav tm="0">
                                          <p:val>
                                            <p:strVal val="1+#ppt_h/2"/>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27690"/>
                                        </p:tgtEl>
                                        <p:attrNameLst>
                                          <p:attrName>style.visibility</p:attrName>
                                        </p:attrNameLst>
                                      </p:cBhvr>
                                      <p:to>
                                        <p:strVal val="visible"/>
                                      </p:to>
                                    </p:set>
                                    <p:anim calcmode="lin" valueType="num">
                                      <p:cBhvr additive="base">
                                        <p:cTn id="69" dur="500" fill="hold"/>
                                        <p:tgtEl>
                                          <p:spTgt spid="27690"/>
                                        </p:tgtEl>
                                        <p:attrNameLst>
                                          <p:attrName>ppt_x</p:attrName>
                                        </p:attrNameLst>
                                      </p:cBhvr>
                                      <p:tavLst>
                                        <p:tav tm="0">
                                          <p:val>
                                            <p:strVal val="#ppt_x"/>
                                          </p:val>
                                        </p:tav>
                                        <p:tav tm="100000">
                                          <p:val>
                                            <p:strVal val="#ppt_x"/>
                                          </p:val>
                                        </p:tav>
                                      </p:tavLst>
                                    </p:anim>
                                    <p:anim calcmode="lin" valueType="num">
                                      <p:cBhvr additive="base">
                                        <p:cTn id="70" dur="500" fill="hold"/>
                                        <p:tgtEl>
                                          <p:spTgt spid="27690"/>
                                        </p:tgtEl>
                                        <p:attrNameLst>
                                          <p:attrName>ppt_y</p:attrName>
                                        </p:attrNameLst>
                                      </p:cBhvr>
                                      <p:tavLst>
                                        <p:tav tm="0">
                                          <p:val>
                                            <p:strVal val="1+#ppt_h/2"/>
                                          </p:val>
                                        </p:tav>
                                        <p:tav tm="100000">
                                          <p:val>
                                            <p:strVal val="#ppt_y"/>
                                          </p:val>
                                        </p:tav>
                                      </p:tavLst>
                                    </p:anim>
                                  </p:childTnLst>
                                </p:cTn>
                              </p:par>
                            </p:childTnLst>
                          </p:cTn>
                        </p:par>
                      </p:childTnLst>
                    </p:cTn>
                  </p:par>
                  <p:par>
                    <p:cTn id="71" fill="hold" nodeType="clickPar">
                      <p:stCondLst>
                        <p:cond delay="indefinite"/>
                      </p:stCondLst>
                      <p:childTnLst>
                        <p:par>
                          <p:cTn id="72" fill="hold" nodeType="withGroup">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27702"/>
                                        </p:tgtEl>
                                        <p:attrNameLst>
                                          <p:attrName>style.visibility</p:attrName>
                                        </p:attrNameLst>
                                      </p:cBhvr>
                                      <p:to>
                                        <p:strVal val="visible"/>
                                      </p:to>
                                    </p:set>
                                    <p:anim calcmode="lin" valueType="num">
                                      <p:cBhvr additive="base">
                                        <p:cTn id="75" dur="500" fill="hold"/>
                                        <p:tgtEl>
                                          <p:spTgt spid="27702"/>
                                        </p:tgtEl>
                                        <p:attrNameLst>
                                          <p:attrName>ppt_x</p:attrName>
                                        </p:attrNameLst>
                                      </p:cBhvr>
                                      <p:tavLst>
                                        <p:tav tm="0">
                                          <p:val>
                                            <p:strVal val="#ppt_x"/>
                                          </p:val>
                                        </p:tav>
                                        <p:tav tm="100000">
                                          <p:val>
                                            <p:strVal val="#ppt_x"/>
                                          </p:val>
                                        </p:tav>
                                      </p:tavLst>
                                    </p:anim>
                                    <p:anim calcmode="lin" valueType="num">
                                      <p:cBhvr additive="base">
                                        <p:cTn id="76" dur="500" fill="hold"/>
                                        <p:tgtEl>
                                          <p:spTgt spid="27702"/>
                                        </p:tgtEl>
                                        <p:attrNameLst>
                                          <p:attrName>ppt_y</p:attrName>
                                        </p:attrNameLst>
                                      </p:cBhvr>
                                      <p:tavLst>
                                        <p:tav tm="0">
                                          <p:val>
                                            <p:strVal val="1+#ppt_h/2"/>
                                          </p:val>
                                        </p:tav>
                                        <p:tav tm="100000">
                                          <p:val>
                                            <p:strVal val="#ppt_y"/>
                                          </p:val>
                                        </p:tav>
                                      </p:tavLst>
                                    </p:anim>
                                  </p:childTnLst>
                                </p:cTn>
                              </p:par>
                            </p:childTnLst>
                          </p:cTn>
                        </p:par>
                      </p:childTnLst>
                    </p:cTn>
                  </p:par>
                  <p:par>
                    <p:cTn id="77" fill="hold" nodeType="clickPar">
                      <p:stCondLst>
                        <p:cond delay="indefinite"/>
                      </p:stCondLst>
                      <p:childTnLst>
                        <p:par>
                          <p:cTn id="78" fill="hold" nodeType="withGroup">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27703"/>
                                        </p:tgtEl>
                                        <p:attrNameLst>
                                          <p:attrName>style.visibility</p:attrName>
                                        </p:attrNameLst>
                                      </p:cBhvr>
                                      <p:to>
                                        <p:strVal val="visible"/>
                                      </p:to>
                                    </p:set>
                                    <p:anim calcmode="lin" valueType="num">
                                      <p:cBhvr additive="base">
                                        <p:cTn id="81" dur="500" fill="hold"/>
                                        <p:tgtEl>
                                          <p:spTgt spid="27703"/>
                                        </p:tgtEl>
                                        <p:attrNameLst>
                                          <p:attrName>ppt_x</p:attrName>
                                        </p:attrNameLst>
                                      </p:cBhvr>
                                      <p:tavLst>
                                        <p:tav tm="0">
                                          <p:val>
                                            <p:strVal val="#ppt_x"/>
                                          </p:val>
                                        </p:tav>
                                        <p:tav tm="100000">
                                          <p:val>
                                            <p:strVal val="#ppt_x"/>
                                          </p:val>
                                        </p:tav>
                                      </p:tavLst>
                                    </p:anim>
                                    <p:anim calcmode="lin" valueType="num">
                                      <p:cBhvr additive="base">
                                        <p:cTn id="82" dur="500" fill="hold"/>
                                        <p:tgtEl>
                                          <p:spTgt spid="27703"/>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7704"/>
                                        </p:tgtEl>
                                        <p:attrNameLst>
                                          <p:attrName>style.visibility</p:attrName>
                                        </p:attrNameLst>
                                      </p:cBhvr>
                                      <p:to>
                                        <p:strVal val="visible"/>
                                      </p:to>
                                    </p:set>
                                    <p:anim calcmode="lin" valueType="num">
                                      <p:cBhvr additive="base">
                                        <p:cTn id="85" dur="500" fill="hold"/>
                                        <p:tgtEl>
                                          <p:spTgt spid="27704"/>
                                        </p:tgtEl>
                                        <p:attrNameLst>
                                          <p:attrName>ppt_x</p:attrName>
                                        </p:attrNameLst>
                                      </p:cBhvr>
                                      <p:tavLst>
                                        <p:tav tm="0">
                                          <p:val>
                                            <p:strVal val="#ppt_x"/>
                                          </p:val>
                                        </p:tav>
                                        <p:tav tm="100000">
                                          <p:val>
                                            <p:strVal val="#ppt_x"/>
                                          </p:val>
                                        </p:tav>
                                      </p:tavLst>
                                    </p:anim>
                                    <p:anim calcmode="lin" valueType="num">
                                      <p:cBhvr additive="base">
                                        <p:cTn id="86" dur="500" fill="hold"/>
                                        <p:tgtEl>
                                          <p:spTgt spid="27704"/>
                                        </p:tgtEl>
                                        <p:attrNameLst>
                                          <p:attrName>ppt_y</p:attrName>
                                        </p:attrNameLst>
                                      </p:cBhvr>
                                      <p:tavLst>
                                        <p:tav tm="0">
                                          <p:val>
                                            <p:strVal val="1+#ppt_h/2"/>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7706"/>
                                        </p:tgtEl>
                                        <p:attrNameLst>
                                          <p:attrName>style.visibility</p:attrName>
                                        </p:attrNameLst>
                                      </p:cBhvr>
                                      <p:to>
                                        <p:strVal val="visible"/>
                                      </p:to>
                                    </p:set>
                                    <p:anim calcmode="lin" valueType="num">
                                      <p:cBhvr additive="base">
                                        <p:cTn id="91" dur="500" fill="hold"/>
                                        <p:tgtEl>
                                          <p:spTgt spid="27706"/>
                                        </p:tgtEl>
                                        <p:attrNameLst>
                                          <p:attrName>ppt_x</p:attrName>
                                        </p:attrNameLst>
                                      </p:cBhvr>
                                      <p:tavLst>
                                        <p:tav tm="0">
                                          <p:val>
                                            <p:strVal val="#ppt_x"/>
                                          </p:val>
                                        </p:tav>
                                        <p:tav tm="100000">
                                          <p:val>
                                            <p:strVal val="#ppt_x"/>
                                          </p:val>
                                        </p:tav>
                                      </p:tavLst>
                                    </p:anim>
                                    <p:anim calcmode="lin" valueType="num">
                                      <p:cBhvr additive="base">
                                        <p:cTn id="92" dur="500" fill="hold"/>
                                        <p:tgtEl>
                                          <p:spTgt spid="27706"/>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7705"/>
                                        </p:tgtEl>
                                        <p:attrNameLst>
                                          <p:attrName>style.visibility</p:attrName>
                                        </p:attrNameLst>
                                      </p:cBhvr>
                                      <p:to>
                                        <p:strVal val="visible"/>
                                      </p:to>
                                    </p:set>
                                    <p:anim calcmode="lin" valueType="num">
                                      <p:cBhvr additive="base">
                                        <p:cTn id="95" dur="500" fill="hold"/>
                                        <p:tgtEl>
                                          <p:spTgt spid="27705"/>
                                        </p:tgtEl>
                                        <p:attrNameLst>
                                          <p:attrName>ppt_x</p:attrName>
                                        </p:attrNameLst>
                                      </p:cBhvr>
                                      <p:tavLst>
                                        <p:tav tm="0">
                                          <p:val>
                                            <p:strVal val="#ppt_x"/>
                                          </p:val>
                                        </p:tav>
                                        <p:tav tm="100000">
                                          <p:val>
                                            <p:strVal val="#ppt_x"/>
                                          </p:val>
                                        </p:tav>
                                      </p:tavLst>
                                    </p:anim>
                                    <p:anim calcmode="lin" valueType="num">
                                      <p:cBhvr additive="base">
                                        <p:cTn id="96" dur="500" fill="hold"/>
                                        <p:tgtEl>
                                          <p:spTgt spid="27705"/>
                                        </p:tgtEl>
                                        <p:attrNameLst>
                                          <p:attrName>ppt_y</p:attrName>
                                        </p:attrNameLst>
                                      </p:cBhvr>
                                      <p:tavLst>
                                        <p:tav tm="0">
                                          <p:val>
                                            <p:strVal val="1+#ppt_h/2"/>
                                          </p:val>
                                        </p:tav>
                                        <p:tav tm="100000">
                                          <p:val>
                                            <p:strVal val="#ppt_y"/>
                                          </p:val>
                                        </p:tav>
                                      </p:tavLst>
                                    </p:anim>
                                  </p:childTnLst>
                                </p:cTn>
                              </p:par>
                            </p:childTnLst>
                          </p:cTn>
                        </p:par>
                      </p:childTnLst>
                    </p:cTn>
                  </p:par>
                  <p:par>
                    <p:cTn id="97" fill="hold" nodeType="clickPar">
                      <p:stCondLst>
                        <p:cond delay="indefinite"/>
                      </p:stCondLst>
                      <p:childTnLst>
                        <p:par>
                          <p:cTn id="98" fill="hold" nodeType="withGroup">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27707"/>
                                        </p:tgtEl>
                                        <p:attrNameLst>
                                          <p:attrName>style.visibility</p:attrName>
                                        </p:attrNameLst>
                                      </p:cBhvr>
                                      <p:to>
                                        <p:strVal val="visible"/>
                                      </p:to>
                                    </p:set>
                                    <p:anim calcmode="lin" valueType="num">
                                      <p:cBhvr additive="base">
                                        <p:cTn id="101" dur="500" fill="hold"/>
                                        <p:tgtEl>
                                          <p:spTgt spid="27707"/>
                                        </p:tgtEl>
                                        <p:attrNameLst>
                                          <p:attrName>ppt_x</p:attrName>
                                        </p:attrNameLst>
                                      </p:cBhvr>
                                      <p:tavLst>
                                        <p:tav tm="0">
                                          <p:val>
                                            <p:strVal val="#ppt_x"/>
                                          </p:val>
                                        </p:tav>
                                        <p:tav tm="100000">
                                          <p:val>
                                            <p:strVal val="#ppt_x"/>
                                          </p:val>
                                        </p:tav>
                                      </p:tavLst>
                                    </p:anim>
                                    <p:anim calcmode="lin" valueType="num">
                                      <p:cBhvr additive="base">
                                        <p:cTn id="102" dur="500" fill="hold"/>
                                        <p:tgtEl>
                                          <p:spTgt spid="277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3" grpId="0"/>
      <p:bldP spid="27664" grpId="0"/>
      <p:bldP spid="27687" grpId="0" animBg="1"/>
      <p:bldP spid="27689" grpId="0" animBg="1"/>
      <p:bldP spid="27690" grpId="0" animBg="1"/>
      <p:bldP spid="27696" grpId="0" animBg="1"/>
      <p:bldP spid="27697" grpId="0"/>
      <p:bldP spid="27698" grpId="0"/>
      <p:bldP spid="27699" grpId="0" animBg="1"/>
      <p:bldP spid="27700" grpId="0"/>
      <p:bldP spid="27701" grpId="0"/>
      <p:bldP spid="27702" grpId="0"/>
      <p:bldP spid="27703" grpId="0" animBg="1"/>
      <p:bldP spid="27704" grpId="0" animBg="1"/>
      <p:bldP spid="27705" grpId="0" animBg="1"/>
      <p:bldP spid="27706" grpId="0"/>
      <p:bldP spid="2770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6" name="Group 34"/>
          <p:cNvGrpSpPr>
            <a:grpSpLocks/>
          </p:cNvGrpSpPr>
          <p:nvPr/>
        </p:nvGrpSpPr>
        <p:grpSpPr bwMode="auto">
          <a:xfrm>
            <a:off x="107950" y="274638"/>
            <a:ext cx="5759450" cy="2593975"/>
            <a:chOff x="885" y="173"/>
            <a:chExt cx="3628" cy="1634"/>
          </a:xfrm>
        </p:grpSpPr>
        <p:sp>
          <p:nvSpPr>
            <p:cNvPr id="36869" name="AutoShape 5"/>
            <p:cNvSpPr>
              <a:spLocks noChangeAspect="1" noChangeArrowheads="1" noTextEdit="1"/>
            </p:cNvSpPr>
            <p:nvPr/>
          </p:nvSpPr>
          <p:spPr bwMode="auto">
            <a:xfrm>
              <a:off x="885" y="173"/>
              <a:ext cx="3628" cy="1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36870" name="Freeform 7"/>
            <p:cNvSpPr>
              <a:spLocks/>
            </p:cNvSpPr>
            <p:nvPr/>
          </p:nvSpPr>
          <p:spPr bwMode="auto">
            <a:xfrm>
              <a:off x="1604" y="388"/>
              <a:ext cx="2053" cy="1136"/>
            </a:xfrm>
            <a:custGeom>
              <a:avLst/>
              <a:gdLst>
                <a:gd name="T0" fmla="*/ 0 w 2053"/>
                <a:gd name="T1" fmla="*/ 1136 h 1136"/>
                <a:gd name="T2" fmla="*/ 590 w 2053"/>
                <a:gd name="T3" fmla="*/ 640 h 1136"/>
                <a:gd name="T4" fmla="*/ 920 w 2053"/>
                <a:gd name="T5" fmla="*/ 192 h 1136"/>
                <a:gd name="T6" fmla="*/ 1109 w 2053"/>
                <a:gd name="T7" fmla="*/ 3 h 1136"/>
                <a:gd name="T8" fmla="*/ 1392 w 2053"/>
                <a:gd name="T9" fmla="*/ 168 h 1136"/>
                <a:gd name="T10" fmla="*/ 1817 w 2053"/>
                <a:gd name="T11" fmla="*/ 877 h 1136"/>
                <a:gd name="T12" fmla="*/ 2053 w 2053"/>
                <a:gd name="T13" fmla="*/ 1136 h 11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53" h="1136">
                  <a:moveTo>
                    <a:pt x="0" y="1136"/>
                  </a:moveTo>
                  <a:cubicBezTo>
                    <a:pt x="218" y="967"/>
                    <a:pt x="436" y="798"/>
                    <a:pt x="590" y="640"/>
                  </a:cubicBezTo>
                  <a:cubicBezTo>
                    <a:pt x="743" y="483"/>
                    <a:pt x="834" y="298"/>
                    <a:pt x="920" y="192"/>
                  </a:cubicBezTo>
                  <a:cubicBezTo>
                    <a:pt x="1006" y="86"/>
                    <a:pt x="1031" y="7"/>
                    <a:pt x="1109" y="3"/>
                  </a:cubicBezTo>
                  <a:cubicBezTo>
                    <a:pt x="1187" y="0"/>
                    <a:pt x="1274" y="23"/>
                    <a:pt x="1392" y="168"/>
                  </a:cubicBezTo>
                  <a:cubicBezTo>
                    <a:pt x="1510" y="314"/>
                    <a:pt x="1707" y="715"/>
                    <a:pt x="1817" y="877"/>
                  </a:cubicBezTo>
                  <a:cubicBezTo>
                    <a:pt x="1928" y="1038"/>
                    <a:pt x="1990" y="1086"/>
                    <a:pt x="2053" y="1136"/>
                  </a:cubicBezTo>
                </a:path>
              </a:pathLst>
            </a:custGeom>
            <a:noFill/>
            <a:ln w="47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6871" name="Freeform 8"/>
            <p:cNvSpPr>
              <a:spLocks/>
            </p:cNvSpPr>
            <p:nvPr/>
          </p:nvSpPr>
          <p:spPr bwMode="auto">
            <a:xfrm>
              <a:off x="1608" y="718"/>
              <a:ext cx="2479" cy="802"/>
            </a:xfrm>
            <a:custGeom>
              <a:avLst/>
              <a:gdLst>
                <a:gd name="T0" fmla="*/ 0 w 2479"/>
                <a:gd name="T1" fmla="*/ 802 h 802"/>
                <a:gd name="T2" fmla="*/ 1039 w 2479"/>
                <a:gd name="T3" fmla="*/ 189 h 802"/>
                <a:gd name="T4" fmla="*/ 1700 w 2479"/>
                <a:gd name="T5" fmla="*/ 70 h 802"/>
                <a:gd name="T6" fmla="*/ 2196 w 2479"/>
                <a:gd name="T7" fmla="*/ 614 h 802"/>
                <a:gd name="T8" fmla="*/ 2479 w 2479"/>
                <a:gd name="T9" fmla="*/ 802 h 8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9" h="802">
                  <a:moveTo>
                    <a:pt x="0" y="802"/>
                  </a:moveTo>
                  <a:cubicBezTo>
                    <a:pt x="378" y="556"/>
                    <a:pt x="756" y="310"/>
                    <a:pt x="1039" y="189"/>
                  </a:cubicBezTo>
                  <a:cubicBezTo>
                    <a:pt x="1322" y="67"/>
                    <a:pt x="1507" y="0"/>
                    <a:pt x="1700" y="70"/>
                  </a:cubicBezTo>
                  <a:cubicBezTo>
                    <a:pt x="1892" y="141"/>
                    <a:pt x="2066" y="492"/>
                    <a:pt x="2196" y="614"/>
                  </a:cubicBezTo>
                  <a:cubicBezTo>
                    <a:pt x="2325" y="735"/>
                    <a:pt x="2402" y="769"/>
                    <a:pt x="2479" y="802"/>
                  </a:cubicBezTo>
                </a:path>
              </a:pathLst>
            </a:custGeom>
            <a:noFill/>
            <a:ln w="47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6872" name="Line 9"/>
            <p:cNvSpPr>
              <a:spLocks noChangeShapeType="1"/>
            </p:cNvSpPr>
            <p:nvPr/>
          </p:nvSpPr>
          <p:spPr bwMode="auto">
            <a:xfrm>
              <a:off x="1603" y="210"/>
              <a:ext cx="0" cy="1321"/>
            </a:xfrm>
            <a:prstGeom prst="line">
              <a:avLst/>
            </a:prstGeom>
            <a:noFill/>
            <a:ln w="4763"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6873" name="Line 10"/>
            <p:cNvSpPr>
              <a:spLocks noChangeShapeType="1"/>
            </p:cNvSpPr>
            <p:nvPr/>
          </p:nvSpPr>
          <p:spPr bwMode="auto">
            <a:xfrm>
              <a:off x="1604" y="1534"/>
              <a:ext cx="2690" cy="0"/>
            </a:xfrm>
            <a:prstGeom prst="line">
              <a:avLst/>
            </a:prstGeom>
            <a:noFill/>
            <a:ln w="4763"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6874" name="Rectangle 11"/>
            <p:cNvSpPr>
              <a:spLocks noChangeArrowheads="1"/>
            </p:cNvSpPr>
            <p:nvPr/>
          </p:nvSpPr>
          <p:spPr bwMode="auto">
            <a:xfrm>
              <a:off x="931" y="600"/>
              <a:ext cx="559"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600">
                  <a:solidFill>
                    <a:srgbClr val="000000"/>
                  </a:solidFill>
                  <a:latin typeface="Times New Roman" pitchFamily="18" charset="0"/>
                </a:rPr>
                <a:t>Number of</a:t>
              </a:r>
              <a:endParaRPr lang="en-GB" altLang="en-US" sz="1800"/>
            </a:p>
          </p:txBody>
        </p:sp>
        <p:sp>
          <p:nvSpPr>
            <p:cNvPr id="36875" name="Rectangle 12"/>
            <p:cNvSpPr>
              <a:spLocks noChangeArrowheads="1"/>
            </p:cNvSpPr>
            <p:nvPr/>
          </p:nvSpPr>
          <p:spPr bwMode="auto">
            <a:xfrm>
              <a:off x="992" y="752"/>
              <a:ext cx="43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600">
                  <a:solidFill>
                    <a:srgbClr val="000000"/>
                  </a:solidFill>
                  <a:latin typeface="Times New Roman" pitchFamily="18" charset="0"/>
                </a:rPr>
                <a:t>particles</a:t>
              </a:r>
              <a:endParaRPr lang="en-GB" altLang="en-US" sz="1800"/>
            </a:p>
          </p:txBody>
        </p:sp>
        <p:sp>
          <p:nvSpPr>
            <p:cNvPr id="36876" name="Rectangle 13"/>
            <p:cNvSpPr>
              <a:spLocks noChangeArrowheads="1"/>
            </p:cNvSpPr>
            <p:nvPr/>
          </p:nvSpPr>
          <p:spPr bwMode="auto">
            <a:xfrm>
              <a:off x="2129" y="1604"/>
              <a:ext cx="759"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600">
                  <a:solidFill>
                    <a:srgbClr val="000000"/>
                  </a:solidFill>
                  <a:latin typeface="Times New Roman" pitchFamily="18" charset="0"/>
                </a:rPr>
                <a:t>Kinetic energy</a:t>
              </a:r>
              <a:endParaRPr lang="en-GB" altLang="en-US" sz="1800"/>
            </a:p>
          </p:txBody>
        </p:sp>
        <p:sp>
          <p:nvSpPr>
            <p:cNvPr id="36877" name="Line 14"/>
            <p:cNvSpPr>
              <a:spLocks noChangeShapeType="1"/>
            </p:cNvSpPr>
            <p:nvPr/>
          </p:nvSpPr>
          <p:spPr bwMode="auto">
            <a:xfrm>
              <a:off x="1603" y="210"/>
              <a:ext cx="0" cy="1321"/>
            </a:xfrm>
            <a:prstGeom prst="line">
              <a:avLst/>
            </a:prstGeom>
            <a:noFill/>
            <a:ln w="4763"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6878" name="Line 15"/>
            <p:cNvSpPr>
              <a:spLocks noChangeShapeType="1"/>
            </p:cNvSpPr>
            <p:nvPr/>
          </p:nvSpPr>
          <p:spPr bwMode="auto">
            <a:xfrm>
              <a:off x="1604" y="1534"/>
              <a:ext cx="2690" cy="0"/>
            </a:xfrm>
            <a:prstGeom prst="line">
              <a:avLst/>
            </a:prstGeom>
            <a:noFill/>
            <a:ln w="4763"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6879" name="Rectangle 16"/>
            <p:cNvSpPr>
              <a:spLocks noChangeArrowheads="1"/>
            </p:cNvSpPr>
            <p:nvPr/>
          </p:nvSpPr>
          <p:spPr bwMode="auto">
            <a:xfrm>
              <a:off x="931" y="600"/>
              <a:ext cx="559"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600">
                  <a:solidFill>
                    <a:srgbClr val="000000"/>
                  </a:solidFill>
                  <a:latin typeface="Times New Roman" pitchFamily="18" charset="0"/>
                </a:rPr>
                <a:t>Number of</a:t>
              </a:r>
              <a:endParaRPr lang="en-GB" altLang="en-US" sz="1800"/>
            </a:p>
          </p:txBody>
        </p:sp>
        <p:sp>
          <p:nvSpPr>
            <p:cNvPr id="36880" name="Rectangle 17"/>
            <p:cNvSpPr>
              <a:spLocks noChangeArrowheads="1"/>
            </p:cNvSpPr>
            <p:nvPr/>
          </p:nvSpPr>
          <p:spPr bwMode="auto">
            <a:xfrm>
              <a:off x="992" y="752"/>
              <a:ext cx="43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600">
                  <a:solidFill>
                    <a:srgbClr val="000000"/>
                  </a:solidFill>
                  <a:latin typeface="Times New Roman" pitchFamily="18" charset="0"/>
                </a:rPr>
                <a:t>particles</a:t>
              </a:r>
              <a:endParaRPr lang="en-GB" altLang="en-US" sz="1800"/>
            </a:p>
          </p:txBody>
        </p:sp>
        <p:sp>
          <p:nvSpPr>
            <p:cNvPr id="36881" name="Rectangle 18"/>
            <p:cNvSpPr>
              <a:spLocks noChangeArrowheads="1"/>
            </p:cNvSpPr>
            <p:nvPr/>
          </p:nvSpPr>
          <p:spPr bwMode="auto">
            <a:xfrm>
              <a:off x="2129" y="1604"/>
              <a:ext cx="759"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600">
                  <a:solidFill>
                    <a:srgbClr val="000000"/>
                  </a:solidFill>
                  <a:latin typeface="Times New Roman" pitchFamily="18" charset="0"/>
                </a:rPr>
                <a:t>Kinetic energy</a:t>
              </a:r>
              <a:endParaRPr lang="en-GB" altLang="en-US" sz="1800"/>
            </a:p>
          </p:txBody>
        </p:sp>
        <p:sp>
          <p:nvSpPr>
            <p:cNvPr id="36882" name="Freeform 19"/>
            <p:cNvSpPr>
              <a:spLocks noEditPoints="1"/>
            </p:cNvSpPr>
            <p:nvPr/>
          </p:nvSpPr>
          <p:spPr bwMode="auto">
            <a:xfrm>
              <a:off x="3359" y="673"/>
              <a:ext cx="5" cy="938"/>
            </a:xfrm>
            <a:custGeom>
              <a:avLst/>
              <a:gdLst>
                <a:gd name="T0" fmla="*/ 0 w 50"/>
                <a:gd name="T1" fmla="*/ 0 h 9875"/>
                <a:gd name="T2" fmla="*/ 0 w 50"/>
                <a:gd name="T3" fmla="*/ 0 h 9875"/>
                <a:gd name="T4" fmla="*/ 0 w 50"/>
                <a:gd name="T5" fmla="*/ 0 h 9875"/>
                <a:gd name="T6" fmla="*/ 0 w 50"/>
                <a:gd name="T7" fmla="*/ 0 h 9875"/>
                <a:gd name="T8" fmla="*/ 0 w 50"/>
                <a:gd name="T9" fmla="*/ 0 h 9875"/>
                <a:gd name="T10" fmla="*/ 0 w 50"/>
                <a:gd name="T11" fmla="*/ 0 h 9875"/>
                <a:gd name="T12" fmla="*/ 0 w 50"/>
                <a:gd name="T13" fmla="*/ 0 h 9875"/>
                <a:gd name="T14" fmla="*/ 0 w 50"/>
                <a:gd name="T15" fmla="*/ 0 h 9875"/>
                <a:gd name="T16" fmla="*/ 0 w 50"/>
                <a:gd name="T17" fmla="*/ 0 h 9875"/>
                <a:gd name="T18" fmla="*/ 0 w 50"/>
                <a:gd name="T19" fmla="*/ 0 h 9875"/>
                <a:gd name="T20" fmla="*/ 0 w 50"/>
                <a:gd name="T21" fmla="*/ 0 h 9875"/>
                <a:gd name="T22" fmla="*/ 0 w 50"/>
                <a:gd name="T23" fmla="*/ 0 h 9875"/>
                <a:gd name="T24" fmla="*/ 0 w 50"/>
                <a:gd name="T25" fmla="*/ 0 h 9875"/>
                <a:gd name="T26" fmla="*/ 0 w 50"/>
                <a:gd name="T27" fmla="*/ 0 h 9875"/>
                <a:gd name="T28" fmla="*/ 0 w 50"/>
                <a:gd name="T29" fmla="*/ 0 h 9875"/>
                <a:gd name="T30" fmla="*/ 0 w 50"/>
                <a:gd name="T31" fmla="*/ 0 h 9875"/>
                <a:gd name="T32" fmla="*/ 0 w 50"/>
                <a:gd name="T33" fmla="*/ 0 h 9875"/>
                <a:gd name="T34" fmla="*/ 0 w 50"/>
                <a:gd name="T35" fmla="*/ 0 h 9875"/>
                <a:gd name="T36" fmla="*/ 0 w 50"/>
                <a:gd name="T37" fmla="*/ 0 h 9875"/>
                <a:gd name="T38" fmla="*/ 0 w 50"/>
                <a:gd name="T39" fmla="*/ 0 h 9875"/>
                <a:gd name="T40" fmla="*/ 0 w 50"/>
                <a:gd name="T41" fmla="*/ 0 h 9875"/>
                <a:gd name="T42" fmla="*/ 0 w 50"/>
                <a:gd name="T43" fmla="*/ 0 h 9875"/>
                <a:gd name="T44" fmla="*/ 0 w 50"/>
                <a:gd name="T45" fmla="*/ 0 h 9875"/>
                <a:gd name="T46" fmla="*/ 0 w 50"/>
                <a:gd name="T47" fmla="*/ 0 h 9875"/>
                <a:gd name="T48" fmla="*/ 0 w 50"/>
                <a:gd name="T49" fmla="*/ 0 h 9875"/>
                <a:gd name="T50" fmla="*/ 0 w 50"/>
                <a:gd name="T51" fmla="*/ 0 h 9875"/>
                <a:gd name="T52" fmla="*/ 0 w 50"/>
                <a:gd name="T53" fmla="*/ 0 h 9875"/>
                <a:gd name="T54" fmla="*/ 0 w 50"/>
                <a:gd name="T55" fmla="*/ 0 h 9875"/>
                <a:gd name="T56" fmla="*/ 0 w 50"/>
                <a:gd name="T57" fmla="*/ 0 h 9875"/>
                <a:gd name="T58" fmla="*/ 0 w 50"/>
                <a:gd name="T59" fmla="*/ 0 h 9875"/>
                <a:gd name="T60" fmla="*/ 0 w 50"/>
                <a:gd name="T61" fmla="*/ 0 h 9875"/>
                <a:gd name="T62" fmla="*/ 0 w 50"/>
                <a:gd name="T63" fmla="*/ 0 h 9875"/>
                <a:gd name="T64" fmla="*/ 0 w 50"/>
                <a:gd name="T65" fmla="*/ 0 h 9875"/>
                <a:gd name="T66" fmla="*/ 0 w 50"/>
                <a:gd name="T67" fmla="*/ 0 h 9875"/>
                <a:gd name="T68" fmla="*/ 0 w 50"/>
                <a:gd name="T69" fmla="*/ 0 h 9875"/>
                <a:gd name="T70" fmla="*/ 0 w 50"/>
                <a:gd name="T71" fmla="*/ 0 h 9875"/>
                <a:gd name="T72" fmla="*/ 0 w 50"/>
                <a:gd name="T73" fmla="*/ 0 h 9875"/>
                <a:gd name="T74" fmla="*/ 0 w 50"/>
                <a:gd name="T75" fmla="*/ 0 h 9875"/>
                <a:gd name="T76" fmla="*/ 0 w 50"/>
                <a:gd name="T77" fmla="*/ 0 h 9875"/>
                <a:gd name="T78" fmla="*/ 0 w 50"/>
                <a:gd name="T79" fmla="*/ 0 h 9875"/>
                <a:gd name="T80" fmla="*/ 0 w 50"/>
                <a:gd name="T81" fmla="*/ 0 h 9875"/>
                <a:gd name="T82" fmla="*/ 0 w 50"/>
                <a:gd name="T83" fmla="*/ 0 h 9875"/>
                <a:gd name="T84" fmla="*/ 0 w 50"/>
                <a:gd name="T85" fmla="*/ 0 h 9875"/>
                <a:gd name="T86" fmla="*/ 0 w 50"/>
                <a:gd name="T87" fmla="*/ 0 h 9875"/>
                <a:gd name="T88" fmla="*/ 0 w 50"/>
                <a:gd name="T89" fmla="*/ 0 h 9875"/>
                <a:gd name="T90" fmla="*/ 0 w 50"/>
                <a:gd name="T91" fmla="*/ 0 h 9875"/>
                <a:gd name="T92" fmla="*/ 0 w 50"/>
                <a:gd name="T93" fmla="*/ 0 h 9875"/>
                <a:gd name="T94" fmla="*/ 0 w 50"/>
                <a:gd name="T95" fmla="*/ 0 h 9875"/>
                <a:gd name="T96" fmla="*/ 0 w 50"/>
                <a:gd name="T97" fmla="*/ 0 h 9875"/>
                <a:gd name="T98" fmla="*/ 0 w 50"/>
                <a:gd name="T99" fmla="*/ 0 h 98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 h="9875">
                  <a:moveTo>
                    <a:pt x="50" y="25"/>
                  </a:moveTo>
                  <a:lnTo>
                    <a:pt x="50" y="175"/>
                  </a:lnTo>
                  <a:cubicBezTo>
                    <a:pt x="50" y="189"/>
                    <a:pt x="39" y="200"/>
                    <a:pt x="25" y="200"/>
                  </a:cubicBezTo>
                  <a:cubicBezTo>
                    <a:pt x="12" y="200"/>
                    <a:pt x="0" y="189"/>
                    <a:pt x="0" y="175"/>
                  </a:cubicBezTo>
                  <a:lnTo>
                    <a:pt x="0" y="25"/>
                  </a:lnTo>
                  <a:cubicBezTo>
                    <a:pt x="0" y="12"/>
                    <a:pt x="12" y="0"/>
                    <a:pt x="25" y="0"/>
                  </a:cubicBezTo>
                  <a:cubicBezTo>
                    <a:pt x="39" y="0"/>
                    <a:pt x="50" y="12"/>
                    <a:pt x="50" y="25"/>
                  </a:cubicBezTo>
                  <a:close/>
                  <a:moveTo>
                    <a:pt x="50" y="375"/>
                  </a:moveTo>
                  <a:lnTo>
                    <a:pt x="50" y="525"/>
                  </a:lnTo>
                  <a:cubicBezTo>
                    <a:pt x="50" y="539"/>
                    <a:pt x="39" y="550"/>
                    <a:pt x="25" y="550"/>
                  </a:cubicBezTo>
                  <a:cubicBezTo>
                    <a:pt x="12" y="550"/>
                    <a:pt x="0" y="539"/>
                    <a:pt x="0" y="525"/>
                  </a:cubicBezTo>
                  <a:lnTo>
                    <a:pt x="0" y="375"/>
                  </a:lnTo>
                  <a:cubicBezTo>
                    <a:pt x="0" y="362"/>
                    <a:pt x="12" y="350"/>
                    <a:pt x="25" y="350"/>
                  </a:cubicBezTo>
                  <a:cubicBezTo>
                    <a:pt x="39" y="350"/>
                    <a:pt x="50" y="362"/>
                    <a:pt x="50" y="375"/>
                  </a:cubicBezTo>
                  <a:close/>
                  <a:moveTo>
                    <a:pt x="50" y="725"/>
                  </a:moveTo>
                  <a:lnTo>
                    <a:pt x="50" y="875"/>
                  </a:lnTo>
                  <a:cubicBezTo>
                    <a:pt x="50" y="889"/>
                    <a:pt x="39" y="900"/>
                    <a:pt x="25" y="900"/>
                  </a:cubicBezTo>
                  <a:cubicBezTo>
                    <a:pt x="12" y="900"/>
                    <a:pt x="0" y="889"/>
                    <a:pt x="0" y="875"/>
                  </a:cubicBezTo>
                  <a:lnTo>
                    <a:pt x="0" y="725"/>
                  </a:lnTo>
                  <a:cubicBezTo>
                    <a:pt x="0" y="712"/>
                    <a:pt x="12" y="700"/>
                    <a:pt x="25" y="700"/>
                  </a:cubicBezTo>
                  <a:cubicBezTo>
                    <a:pt x="39" y="700"/>
                    <a:pt x="50" y="712"/>
                    <a:pt x="50" y="725"/>
                  </a:cubicBezTo>
                  <a:close/>
                  <a:moveTo>
                    <a:pt x="50" y="1075"/>
                  </a:moveTo>
                  <a:lnTo>
                    <a:pt x="50" y="1225"/>
                  </a:lnTo>
                  <a:cubicBezTo>
                    <a:pt x="50" y="1239"/>
                    <a:pt x="39" y="1250"/>
                    <a:pt x="25" y="1250"/>
                  </a:cubicBezTo>
                  <a:cubicBezTo>
                    <a:pt x="12" y="1250"/>
                    <a:pt x="0" y="1239"/>
                    <a:pt x="0" y="1225"/>
                  </a:cubicBezTo>
                  <a:lnTo>
                    <a:pt x="0" y="1075"/>
                  </a:lnTo>
                  <a:cubicBezTo>
                    <a:pt x="0" y="1062"/>
                    <a:pt x="12" y="1050"/>
                    <a:pt x="25" y="1050"/>
                  </a:cubicBezTo>
                  <a:cubicBezTo>
                    <a:pt x="39" y="1050"/>
                    <a:pt x="50" y="1062"/>
                    <a:pt x="50" y="1075"/>
                  </a:cubicBezTo>
                  <a:close/>
                  <a:moveTo>
                    <a:pt x="50" y="1425"/>
                  </a:moveTo>
                  <a:lnTo>
                    <a:pt x="50" y="1575"/>
                  </a:lnTo>
                  <a:cubicBezTo>
                    <a:pt x="50" y="1589"/>
                    <a:pt x="39" y="1600"/>
                    <a:pt x="25" y="1600"/>
                  </a:cubicBezTo>
                  <a:cubicBezTo>
                    <a:pt x="12" y="1600"/>
                    <a:pt x="0" y="1589"/>
                    <a:pt x="0" y="1575"/>
                  </a:cubicBezTo>
                  <a:lnTo>
                    <a:pt x="0" y="1425"/>
                  </a:lnTo>
                  <a:cubicBezTo>
                    <a:pt x="0" y="1412"/>
                    <a:pt x="12" y="1400"/>
                    <a:pt x="25" y="1400"/>
                  </a:cubicBezTo>
                  <a:cubicBezTo>
                    <a:pt x="39" y="1400"/>
                    <a:pt x="50" y="1412"/>
                    <a:pt x="50" y="1425"/>
                  </a:cubicBezTo>
                  <a:close/>
                  <a:moveTo>
                    <a:pt x="50" y="1775"/>
                  </a:moveTo>
                  <a:lnTo>
                    <a:pt x="50" y="1925"/>
                  </a:lnTo>
                  <a:cubicBezTo>
                    <a:pt x="50" y="1939"/>
                    <a:pt x="39" y="1950"/>
                    <a:pt x="25" y="1950"/>
                  </a:cubicBezTo>
                  <a:cubicBezTo>
                    <a:pt x="12" y="1950"/>
                    <a:pt x="0" y="1939"/>
                    <a:pt x="0" y="1925"/>
                  </a:cubicBezTo>
                  <a:lnTo>
                    <a:pt x="0" y="1775"/>
                  </a:lnTo>
                  <a:cubicBezTo>
                    <a:pt x="0" y="1762"/>
                    <a:pt x="12" y="1750"/>
                    <a:pt x="25" y="1750"/>
                  </a:cubicBezTo>
                  <a:cubicBezTo>
                    <a:pt x="39" y="1750"/>
                    <a:pt x="50" y="1762"/>
                    <a:pt x="50" y="1775"/>
                  </a:cubicBezTo>
                  <a:close/>
                  <a:moveTo>
                    <a:pt x="50" y="2125"/>
                  </a:moveTo>
                  <a:lnTo>
                    <a:pt x="50" y="2275"/>
                  </a:lnTo>
                  <a:cubicBezTo>
                    <a:pt x="50" y="2289"/>
                    <a:pt x="39" y="2300"/>
                    <a:pt x="25" y="2300"/>
                  </a:cubicBezTo>
                  <a:cubicBezTo>
                    <a:pt x="12" y="2300"/>
                    <a:pt x="0" y="2289"/>
                    <a:pt x="0" y="2275"/>
                  </a:cubicBezTo>
                  <a:lnTo>
                    <a:pt x="0" y="2125"/>
                  </a:lnTo>
                  <a:cubicBezTo>
                    <a:pt x="0" y="2112"/>
                    <a:pt x="12" y="2100"/>
                    <a:pt x="25" y="2100"/>
                  </a:cubicBezTo>
                  <a:cubicBezTo>
                    <a:pt x="39" y="2100"/>
                    <a:pt x="50" y="2112"/>
                    <a:pt x="50" y="2125"/>
                  </a:cubicBezTo>
                  <a:close/>
                  <a:moveTo>
                    <a:pt x="50" y="2475"/>
                  </a:moveTo>
                  <a:lnTo>
                    <a:pt x="50" y="2625"/>
                  </a:lnTo>
                  <a:cubicBezTo>
                    <a:pt x="50" y="2639"/>
                    <a:pt x="39" y="2650"/>
                    <a:pt x="25" y="2650"/>
                  </a:cubicBezTo>
                  <a:cubicBezTo>
                    <a:pt x="12" y="2650"/>
                    <a:pt x="0" y="2639"/>
                    <a:pt x="0" y="2625"/>
                  </a:cubicBezTo>
                  <a:lnTo>
                    <a:pt x="0" y="2475"/>
                  </a:lnTo>
                  <a:cubicBezTo>
                    <a:pt x="0" y="2462"/>
                    <a:pt x="12" y="2450"/>
                    <a:pt x="25" y="2450"/>
                  </a:cubicBezTo>
                  <a:cubicBezTo>
                    <a:pt x="39" y="2450"/>
                    <a:pt x="50" y="2462"/>
                    <a:pt x="50" y="2475"/>
                  </a:cubicBezTo>
                  <a:close/>
                  <a:moveTo>
                    <a:pt x="50" y="2825"/>
                  </a:moveTo>
                  <a:lnTo>
                    <a:pt x="50" y="2975"/>
                  </a:lnTo>
                  <a:cubicBezTo>
                    <a:pt x="50" y="2989"/>
                    <a:pt x="39" y="3000"/>
                    <a:pt x="25" y="3000"/>
                  </a:cubicBezTo>
                  <a:cubicBezTo>
                    <a:pt x="12" y="3000"/>
                    <a:pt x="0" y="2989"/>
                    <a:pt x="0" y="2975"/>
                  </a:cubicBezTo>
                  <a:lnTo>
                    <a:pt x="0" y="2825"/>
                  </a:lnTo>
                  <a:cubicBezTo>
                    <a:pt x="0" y="2812"/>
                    <a:pt x="12" y="2800"/>
                    <a:pt x="25" y="2800"/>
                  </a:cubicBezTo>
                  <a:cubicBezTo>
                    <a:pt x="39" y="2800"/>
                    <a:pt x="50" y="2812"/>
                    <a:pt x="50" y="2825"/>
                  </a:cubicBezTo>
                  <a:close/>
                  <a:moveTo>
                    <a:pt x="50" y="3175"/>
                  </a:moveTo>
                  <a:lnTo>
                    <a:pt x="50" y="3325"/>
                  </a:lnTo>
                  <a:cubicBezTo>
                    <a:pt x="50" y="3339"/>
                    <a:pt x="39" y="3350"/>
                    <a:pt x="25" y="3350"/>
                  </a:cubicBezTo>
                  <a:cubicBezTo>
                    <a:pt x="12" y="3350"/>
                    <a:pt x="0" y="3339"/>
                    <a:pt x="0" y="3325"/>
                  </a:cubicBezTo>
                  <a:lnTo>
                    <a:pt x="0" y="3175"/>
                  </a:lnTo>
                  <a:cubicBezTo>
                    <a:pt x="0" y="3162"/>
                    <a:pt x="12" y="3150"/>
                    <a:pt x="25" y="3150"/>
                  </a:cubicBezTo>
                  <a:cubicBezTo>
                    <a:pt x="39" y="3150"/>
                    <a:pt x="50" y="3162"/>
                    <a:pt x="50" y="3175"/>
                  </a:cubicBezTo>
                  <a:close/>
                  <a:moveTo>
                    <a:pt x="50" y="3525"/>
                  </a:moveTo>
                  <a:lnTo>
                    <a:pt x="50" y="3675"/>
                  </a:lnTo>
                  <a:cubicBezTo>
                    <a:pt x="50" y="3689"/>
                    <a:pt x="39" y="3700"/>
                    <a:pt x="25" y="3700"/>
                  </a:cubicBezTo>
                  <a:cubicBezTo>
                    <a:pt x="12" y="3700"/>
                    <a:pt x="0" y="3689"/>
                    <a:pt x="0" y="3675"/>
                  </a:cubicBezTo>
                  <a:lnTo>
                    <a:pt x="0" y="3525"/>
                  </a:lnTo>
                  <a:cubicBezTo>
                    <a:pt x="0" y="3512"/>
                    <a:pt x="12" y="3500"/>
                    <a:pt x="25" y="3500"/>
                  </a:cubicBezTo>
                  <a:cubicBezTo>
                    <a:pt x="39" y="3500"/>
                    <a:pt x="50" y="3512"/>
                    <a:pt x="50" y="3525"/>
                  </a:cubicBezTo>
                  <a:close/>
                  <a:moveTo>
                    <a:pt x="50" y="3875"/>
                  </a:moveTo>
                  <a:lnTo>
                    <a:pt x="50" y="4025"/>
                  </a:lnTo>
                  <a:cubicBezTo>
                    <a:pt x="50" y="4039"/>
                    <a:pt x="39" y="4050"/>
                    <a:pt x="25" y="4050"/>
                  </a:cubicBezTo>
                  <a:cubicBezTo>
                    <a:pt x="12" y="4050"/>
                    <a:pt x="0" y="4039"/>
                    <a:pt x="0" y="4025"/>
                  </a:cubicBezTo>
                  <a:lnTo>
                    <a:pt x="0" y="3875"/>
                  </a:lnTo>
                  <a:cubicBezTo>
                    <a:pt x="0" y="3862"/>
                    <a:pt x="12" y="3850"/>
                    <a:pt x="25" y="3850"/>
                  </a:cubicBezTo>
                  <a:cubicBezTo>
                    <a:pt x="39" y="3850"/>
                    <a:pt x="50" y="3862"/>
                    <a:pt x="50" y="3875"/>
                  </a:cubicBezTo>
                  <a:close/>
                  <a:moveTo>
                    <a:pt x="50" y="4225"/>
                  </a:moveTo>
                  <a:lnTo>
                    <a:pt x="50" y="4375"/>
                  </a:lnTo>
                  <a:cubicBezTo>
                    <a:pt x="50" y="4389"/>
                    <a:pt x="39" y="4400"/>
                    <a:pt x="25" y="4400"/>
                  </a:cubicBezTo>
                  <a:cubicBezTo>
                    <a:pt x="12" y="4400"/>
                    <a:pt x="0" y="4389"/>
                    <a:pt x="0" y="4375"/>
                  </a:cubicBezTo>
                  <a:lnTo>
                    <a:pt x="0" y="4225"/>
                  </a:lnTo>
                  <a:cubicBezTo>
                    <a:pt x="0" y="4212"/>
                    <a:pt x="12" y="4200"/>
                    <a:pt x="25" y="4200"/>
                  </a:cubicBezTo>
                  <a:cubicBezTo>
                    <a:pt x="39" y="4200"/>
                    <a:pt x="50" y="4212"/>
                    <a:pt x="50" y="4225"/>
                  </a:cubicBezTo>
                  <a:close/>
                  <a:moveTo>
                    <a:pt x="50" y="4575"/>
                  </a:moveTo>
                  <a:lnTo>
                    <a:pt x="50" y="4725"/>
                  </a:lnTo>
                  <a:cubicBezTo>
                    <a:pt x="50" y="4739"/>
                    <a:pt x="39" y="4750"/>
                    <a:pt x="25" y="4750"/>
                  </a:cubicBezTo>
                  <a:cubicBezTo>
                    <a:pt x="12" y="4750"/>
                    <a:pt x="0" y="4739"/>
                    <a:pt x="0" y="4725"/>
                  </a:cubicBezTo>
                  <a:lnTo>
                    <a:pt x="0" y="4575"/>
                  </a:lnTo>
                  <a:cubicBezTo>
                    <a:pt x="0" y="4562"/>
                    <a:pt x="12" y="4550"/>
                    <a:pt x="25" y="4550"/>
                  </a:cubicBezTo>
                  <a:cubicBezTo>
                    <a:pt x="39" y="4550"/>
                    <a:pt x="50" y="4562"/>
                    <a:pt x="50" y="4575"/>
                  </a:cubicBezTo>
                  <a:close/>
                  <a:moveTo>
                    <a:pt x="50" y="4925"/>
                  </a:moveTo>
                  <a:lnTo>
                    <a:pt x="50" y="5075"/>
                  </a:lnTo>
                  <a:cubicBezTo>
                    <a:pt x="50" y="5089"/>
                    <a:pt x="39" y="5100"/>
                    <a:pt x="25" y="5100"/>
                  </a:cubicBezTo>
                  <a:cubicBezTo>
                    <a:pt x="12" y="5100"/>
                    <a:pt x="0" y="5089"/>
                    <a:pt x="0" y="5075"/>
                  </a:cubicBezTo>
                  <a:lnTo>
                    <a:pt x="0" y="4925"/>
                  </a:lnTo>
                  <a:cubicBezTo>
                    <a:pt x="0" y="4912"/>
                    <a:pt x="12" y="4900"/>
                    <a:pt x="25" y="4900"/>
                  </a:cubicBezTo>
                  <a:cubicBezTo>
                    <a:pt x="39" y="4900"/>
                    <a:pt x="50" y="4912"/>
                    <a:pt x="50" y="4925"/>
                  </a:cubicBezTo>
                  <a:close/>
                  <a:moveTo>
                    <a:pt x="50" y="5275"/>
                  </a:moveTo>
                  <a:lnTo>
                    <a:pt x="50" y="5425"/>
                  </a:lnTo>
                  <a:cubicBezTo>
                    <a:pt x="50" y="5439"/>
                    <a:pt x="39" y="5450"/>
                    <a:pt x="25" y="5450"/>
                  </a:cubicBezTo>
                  <a:cubicBezTo>
                    <a:pt x="12" y="5450"/>
                    <a:pt x="0" y="5439"/>
                    <a:pt x="0" y="5425"/>
                  </a:cubicBezTo>
                  <a:lnTo>
                    <a:pt x="0" y="5275"/>
                  </a:lnTo>
                  <a:cubicBezTo>
                    <a:pt x="0" y="5262"/>
                    <a:pt x="12" y="5250"/>
                    <a:pt x="25" y="5250"/>
                  </a:cubicBezTo>
                  <a:cubicBezTo>
                    <a:pt x="39" y="5250"/>
                    <a:pt x="50" y="5262"/>
                    <a:pt x="50" y="5275"/>
                  </a:cubicBezTo>
                  <a:close/>
                  <a:moveTo>
                    <a:pt x="50" y="5625"/>
                  </a:moveTo>
                  <a:lnTo>
                    <a:pt x="50" y="5775"/>
                  </a:lnTo>
                  <a:cubicBezTo>
                    <a:pt x="50" y="5789"/>
                    <a:pt x="39" y="5800"/>
                    <a:pt x="25" y="5800"/>
                  </a:cubicBezTo>
                  <a:cubicBezTo>
                    <a:pt x="12" y="5800"/>
                    <a:pt x="0" y="5789"/>
                    <a:pt x="0" y="5775"/>
                  </a:cubicBezTo>
                  <a:lnTo>
                    <a:pt x="0" y="5625"/>
                  </a:lnTo>
                  <a:cubicBezTo>
                    <a:pt x="0" y="5612"/>
                    <a:pt x="12" y="5600"/>
                    <a:pt x="25" y="5600"/>
                  </a:cubicBezTo>
                  <a:cubicBezTo>
                    <a:pt x="39" y="5600"/>
                    <a:pt x="50" y="5612"/>
                    <a:pt x="50" y="5625"/>
                  </a:cubicBezTo>
                  <a:close/>
                  <a:moveTo>
                    <a:pt x="50" y="5975"/>
                  </a:moveTo>
                  <a:lnTo>
                    <a:pt x="50" y="6125"/>
                  </a:lnTo>
                  <a:cubicBezTo>
                    <a:pt x="50" y="6139"/>
                    <a:pt x="39" y="6150"/>
                    <a:pt x="25" y="6150"/>
                  </a:cubicBezTo>
                  <a:cubicBezTo>
                    <a:pt x="12" y="6150"/>
                    <a:pt x="0" y="6139"/>
                    <a:pt x="0" y="6125"/>
                  </a:cubicBezTo>
                  <a:lnTo>
                    <a:pt x="0" y="5975"/>
                  </a:lnTo>
                  <a:cubicBezTo>
                    <a:pt x="0" y="5962"/>
                    <a:pt x="12" y="5950"/>
                    <a:pt x="25" y="5950"/>
                  </a:cubicBezTo>
                  <a:cubicBezTo>
                    <a:pt x="39" y="5950"/>
                    <a:pt x="50" y="5962"/>
                    <a:pt x="50" y="5975"/>
                  </a:cubicBezTo>
                  <a:close/>
                  <a:moveTo>
                    <a:pt x="50" y="6325"/>
                  </a:moveTo>
                  <a:lnTo>
                    <a:pt x="50" y="6475"/>
                  </a:lnTo>
                  <a:cubicBezTo>
                    <a:pt x="50" y="6489"/>
                    <a:pt x="39" y="6500"/>
                    <a:pt x="25" y="6500"/>
                  </a:cubicBezTo>
                  <a:cubicBezTo>
                    <a:pt x="12" y="6500"/>
                    <a:pt x="0" y="6489"/>
                    <a:pt x="0" y="6475"/>
                  </a:cubicBezTo>
                  <a:lnTo>
                    <a:pt x="0" y="6325"/>
                  </a:lnTo>
                  <a:cubicBezTo>
                    <a:pt x="0" y="6312"/>
                    <a:pt x="12" y="6300"/>
                    <a:pt x="25" y="6300"/>
                  </a:cubicBezTo>
                  <a:cubicBezTo>
                    <a:pt x="39" y="6300"/>
                    <a:pt x="50" y="6312"/>
                    <a:pt x="50" y="6325"/>
                  </a:cubicBezTo>
                  <a:close/>
                  <a:moveTo>
                    <a:pt x="50" y="6675"/>
                  </a:moveTo>
                  <a:lnTo>
                    <a:pt x="50" y="6825"/>
                  </a:lnTo>
                  <a:cubicBezTo>
                    <a:pt x="50" y="6839"/>
                    <a:pt x="39" y="6850"/>
                    <a:pt x="25" y="6850"/>
                  </a:cubicBezTo>
                  <a:cubicBezTo>
                    <a:pt x="12" y="6850"/>
                    <a:pt x="0" y="6839"/>
                    <a:pt x="0" y="6825"/>
                  </a:cubicBezTo>
                  <a:lnTo>
                    <a:pt x="0" y="6675"/>
                  </a:lnTo>
                  <a:cubicBezTo>
                    <a:pt x="0" y="6662"/>
                    <a:pt x="12" y="6650"/>
                    <a:pt x="25" y="6650"/>
                  </a:cubicBezTo>
                  <a:cubicBezTo>
                    <a:pt x="39" y="6650"/>
                    <a:pt x="50" y="6662"/>
                    <a:pt x="50" y="6675"/>
                  </a:cubicBezTo>
                  <a:close/>
                  <a:moveTo>
                    <a:pt x="50" y="7025"/>
                  </a:moveTo>
                  <a:lnTo>
                    <a:pt x="50" y="7175"/>
                  </a:lnTo>
                  <a:cubicBezTo>
                    <a:pt x="50" y="7189"/>
                    <a:pt x="39" y="7200"/>
                    <a:pt x="25" y="7200"/>
                  </a:cubicBezTo>
                  <a:cubicBezTo>
                    <a:pt x="12" y="7200"/>
                    <a:pt x="0" y="7189"/>
                    <a:pt x="0" y="7175"/>
                  </a:cubicBezTo>
                  <a:lnTo>
                    <a:pt x="0" y="7025"/>
                  </a:lnTo>
                  <a:cubicBezTo>
                    <a:pt x="0" y="7012"/>
                    <a:pt x="12" y="7000"/>
                    <a:pt x="25" y="7000"/>
                  </a:cubicBezTo>
                  <a:cubicBezTo>
                    <a:pt x="39" y="7000"/>
                    <a:pt x="50" y="7012"/>
                    <a:pt x="50" y="7025"/>
                  </a:cubicBezTo>
                  <a:close/>
                  <a:moveTo>
                    <a:pt x="50" y="7375"/>
                  </a:moveTo>
                  <a:lnTo>
                    <a:pt x="50" y="7525"/>
                  </a:lnTo>
                  <a:cubicBezTo>
                    <a:pt x="50" y="7539"/>
                    <a:pt x="39" y="7550"/>
                    <a:pt x="25" y="7550"/>
                  </a:cubicBezTo>
                  <a:cubicBezTo>
                    <a:pt x="12" y="7550"/>
                    <a:pt x="0" y="7539"/>
                    <a:pt x="0" y="7525"/>
                  </a:cubicBezTo>
                  <a:lnTo>
                    <a:pt x="0" y="7375"/>
                  </a:lnTo>
                  <a:cubicBezTo>
                    <a:pt x="0" y="7362"/>
                    <a:pt x="12" y="7350"/>
                    <a:pt x="25" y="7350"/>
                  </a:cubicBezTo>
                  <a:cubicBezTo>
                    <a:pt x="39" y="7350"/>
                    <a:pt x="50" y="7362"/>
                    <a:pt x="50" y="7375"/>
                  </a:cubicBezTo>
                  <a:close/>
                  <a:moveTo>
                    <a:pt x="50" y="7725"/>
                  </a:moveTo>
                  <a:lnTo>
                    <a:pt x="50" y="7875"/>
                  </a:lnTo>
                  <a:cubicBezTo>
                    <a:pt x="50" y="7889"/>
                    <a:pt x="39" y="7900"/>
                    <a:pt x="25" y="7900"/>
                  </a:cubicBezTo>
                  <a:cubicBezTo>
                    <a:pt x="12" y="7900"/>
                    <a:pt x="0" y="7889"/>
                    <a:pt x="0" y="7875"/>
                  </a:cubicBezTo>
                  <a:lnTo>
                    <a:pt x="0" y="7725"/>
                  </a:lnTo>
                  <a:cubicBezTo>
                    <a:pt x="0" y="7712"/>
                    <a:pt x="12" y="7700"/>
                    <a:pt x="25" y="7700"/>
                  </a:cubicBezTo>
                  <a:cubicBezTo>
                    <a:pt x="39" y="7700"/>
                    <a:pt x="50" y="7712"/>
                    <a:pt x="50" y="7725"/>
                  </a:cubicBezTo>
                  <a:close/>
                  <a:moveTo>
                    <a:pt x="50" y="8075"/>
                  </a:moveTo>
                  <a:lnTo>
                    <a:pt x="50" y="8225"/>
                  </a:lnTo>
                  <a:cubicBezTo>
                    <a:pt x="50" y="8239"/>
                    <a:pt x="39" y="8250"/>
                    <a:pt x="25" y="8250"/>
                  </a:cubicBezTo>
                  <a:cubicBezTo>
                    <a:pt x="12" y="8250"/>
                    <a:pt x="0" y="8239"/>
                    <a:pt x="0" y="8225"/>
                  </a:cubicBezTo>
                  <a:lnTo>
                    <a:pt x="0" y="8075"/>
                  </a:lnTo>
                  <a:cubicBezTo>
                    <a:pt x="0" y="8062"/>
                    <a:pt x="12" y="8050"/>
                    <a:pt x="25" y="8050"/>
                  </a:cubicBezTo>
                  <a:cubicBezTo>
                    <a:pt x="39" y="8050"/>
                    <a:pt x="50" y="8062"/>
                    <a:pt x="50" y="8075"/>
                  </a:cubicBezTo>
                  <a:close/>
                  <a:moveTo>
                    <a:pt x="50" y="8425"/>
                  </a:moveTo>
                  <a:lnTo>
                    <a:pt x="50" y="8575"/>
                  </a:lnTo>
                  <a:cubicBezTo>
                    <a:pt x="50" y="8589"/>
                    <a:pt x="39" y="8600"/>
                    <a:pt x="25" y="8600"/>
                  </a:cubicBezTo>
                  <a:cubicBezTo>
                    <a:pt x="12" y="8600"/>
                    <a:pt x="0" y="8589"/>
                    <a:pt x="0" y="8575"/>
                  </a:cubicBezTo>
                  <a:lnTo>
                    <a:pt x="0" y="8425"/>
                  </a:lnTo>
                  <a:cubicBezTo>
                    <a:pt x="0" y="8412"/>
                    <a:pt x="12" y="8400"/>
                    <a:pt x="25" y="8400"/>
                  </a:cubicBezTo>
                  <a:cubicBezTo>
                    <a:pt x="39" y="8400"/>
                    <a:pt x="50" y="8412"/>
                    <a:pt x="50" y="8425"/>
                  </a:cubicBezTo>
                  <a:close/>
                  <a:moveTo>
                    <a:pt x="50" y="8775"/>
                  </a:moveTo>
                  <a:lnTo>
                    <a:pt x="50" y="8925"/>
                  </a:lnTo>
                  <a:cubicBezTo>
                    <a:pt x="50" y="8939"/>
                    <a:pt x="39" y="8950"/>
                    <a:pt x="25" y="8950"/>
                  </a:cubicBezTo>
                  <a:cubicBezTo>
                    <a:pt x="12" y="8950"/>
                    <a:pt x="0" y="8939"/>
                    <a:pt x="0" y="8925"/>
                  </a:cubicBezTo>
                  <a:lnTo>
                    <a:pt x="0" y="8775"/>
                  </a:lnTo>
                  <a:cubicBezTo>
                    <a:pt x="0" y="8762"/>
                    <a:pt x="12" y="8750"/>
                    <a:pt x="25" y="8750"/>
                  </a:cubicBezTo>
                  <a:cubicBezTo>
                    <a:pt x="39" y="8750"/>
                    <a:pt x="50" y="8762"/>
                    <a:pt x="50" y="8775"/>
                  </a:cubicBezTo>
                  <a:close/>
                  <a:moveTo>
                    <a:pt x="50" y="9125"/>
                  </a:moveTo>
                  <a:lnTo>
                    <a:pt x="50" y="9275"/>
                  </a:lnTo>
                  <a:cubicBezTo>
                    <a:pt x="50" y="9289"/>
                    <a:pt x="39" y="9300"/>
                    <a:pt x="25" y="9300"/>
                  </a:cubicBezTo>
                  <a:cubicBezTo>
                    <a:pt x="12" y="9300"/>
                    <a:pt x="0" y="9289"/>
                    <a:pt x="0" y="9275"/>
                  </a:cubicBezTo>
                  <a:lnTo>
                    <a:pt x="0" y="9125"/>
                  </a:lnTo>
                  <a:cubicBezTo>
                    <a:pt x="0" y="9112"/>
                    <a:pt x="12" y="9100"/>
                    <a:pt x="25" y="9100"/>
                  </a:cubicBezTo>
                  <a:cubicBezTo>
                    <a:pt x="39" y="9100"/>
                    <a:pt x="50" y="9112"/>
                    <a:pt x="50" y="9125"/>
                  </a:cubicBezTo>
                  <a:close/>
                  <a:moveTo>
                    <a:pt x="50" y="9475"/>
                  </a:moveTo>
                  <a:lnTo>
                    <a:pt x="50" y="9625"/>
                  </a:lnTo>
                  <a:cubicBezTo>
                    <a:pt x="50" y="9639"/>
                    <a:pt x="39" y="9650"/>
                    <a:pt x="25" y="9650"/>
                  </a:cubicBezTo>
                  <a:cubicBezTo>
                    <a:pt x="12" y="9650"/>
                    <a:pt x="0" y="9639"/>
                    <a:pt x="0" y="9625"/>
                  </a:cubicBezTo>
                  <a:lnTo>
                    <a:pt x="0" y="9475"/>
                  </a:lnTo>
                  <a:cubicBezTo>
                    <a:pt x="0" y="9462"/>
                    <a:pt x="12" y="9450"/>
                    <a:pt x="25" y="9450"/>
                  </a:cubicBezTo>
                  <a:cubicBezTo>
                    <a:pt x="39" y="9450"/>
                    <a:pt x="50" y="9462"/>
                    <a:pt x="50" y="9475"/>
                  </a:cubicBezTo>
                  <a:close/>
                  <a:moveTo>
                    <a:pt x="50" y="9825"/>
                  </a:moveTo>
                  <a:lnTo>
                    <a:pt x="50" y="9850"/>
                  </a:lnTo>
                  <a:cubicBezTo>
                    <a:pt x="50" y="9864"/>
                    <a:pt x="39" y="9875"/>
                    <a:pt x="25" y="9875"/>
                  </a:cubicBezTo>
                  <a:cubicBezTo>
                    <a:pt x="12" y="9875"/>
                    <a:pt x="0" y="9864"/>
                    <a:pt x="0" y="9850"/>
                  </a:cubicBezTo>
                  <a:lnTo>
                    <a:pt x="0" y="9825"/>
                  </a:lnTo>
                  <a:cubicBezTo>
                    <a:pt x="0" y="9812"/>
                    <a:pt x="12" y="9800"/>
                    <a:pt x="25" y="9800"/>
                  </a:cubicBezTo>
                  <a:cubicBezTo>
                    <a:pt x="39" y="9800"/>
                    <a:pt x="50" y="9812"/>
                    <a:pt x="50" y="9825"/>
                  </a:cubicBezTo>
                  <a:close/>
                </a:path>
              </a:pathLst>
            </a:custGeom>
            <a:solidFill>
              <a:srgbClr val="FF0000"/>
            </a:solidFill>
            <a:ln w="0" cap="flat">
              <a:solidFill>
                <a:srgbClr val="FF0000"/>
              </a:solidFill>
              <a:prstDash val="solid"/>
              <a:bevel/>
              <a:headEnd/>
              <a:tailEnd/>
            </a:ln>
          </p:spPr>
          <p:txBody>
            <a:bodyPr/>
            <a:lstStyle/>
            <a:p>
              <a:endParaRPr lang="en-GB"/>
            </a:p>
          </p:txBody>
        </p:sp>
        <p:sp>
          <p:nvSpPr>
            <p:cNvPr id="36883" name="Rectangle 20"/>
            <p:cNvSpPr>
              <a:spLocks noChangeArrowheads="1"/>
            </p:cNvSpPr>
            <p:nvPr/>
          </p:nvSpPr>
          <p:spPr bwMode="auto">
            <a:xfrm>
              <a:off x="3315" y="1599"/>
              <a:ext cx="93"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900">
                  <a:solidFill>
                    <a:srgbClr val="000000"/>
                  </a:solidFill>
                  <a:latin typeface="Times New Roman" pitchFamily="18" charset="0"/>
                </a:rPr>
                <a:t>E</a:t>
              </a:r>
              <a:endParaRPr lang="en-GB" altLang="en-US" sz="1800"/>
            </a:p>
          </p:txBody>
        </p:sp>
        <p:sp>
          <p:nvSpPr>
            <p:cNvPr id="36884" name="Rectangle 21"/>
            <p:cNvSpPr>
              <a:spLocks noChangeArrowheads="1"/>
            </p:cNvSpPr>
            <p:nvPr/>
          </p:nvSpPr>
          <p:spPr bwMode="auto">
            <a:xfrm>
              <a:off x="3408" y="1682"/>
              <a:ext cx="75"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300">
                  <a:solidFill>
                    <a:srgbClr val="000000"/>
                  </a:solidFill>
                  <a:latin typeface="Times New Roman" pitchFamily="18" charset="0"/>
                </a:rPr>
                <a:t>A</a:t>
              </a:r>
              <a:endParaRPr lang="en-GB" altLang="en-US" sz="1800"/>
            </a:p>
          </p:txBody>
        </p:sp>
        <p:sp>
          <p:nvSpPr>
            <p:cNvPr id="36885" name="Rectangle 22"/>
            <p:cNvSpPr>
              <a:spLocks noChangeArrowheads="1"/>
            </p:cNvSpPr>
            <p:nvPr/>
          </p:nvSpPr>
          <p:spPr bwMode="auto">
            <a:xfrm>
              <a:off x="2682" y="206"/>
              <a:ext cx="93"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900">
                  <a:solidFill>
                    <a:srgbClr val="000000"/>
                  </a:solidFill>
                  <a:latin typeface="Times New Roman" pitchFamily="18" charset="0"/>
                </a:rPr>
                <a:t>T</a:t>
              </a:r>
              <a:endParaRPr lang="en-GB" altLang="en-US" sz="1800"/>
            </a:p>
          </p:txBody>
        </p:sp>
        <p:sp>
          <p:nvSpPr>
            <p:cNvPr id="36886" name="Rectangle 23"/>
            <p:cNvSpPr>
              <a:spLocks noChangeArrowheads="1"/>
            </p:cNvSpPr>
            <p:nvPr/>
          </p:nvSpPr>
          <p:spPr bwMode="auto">
            <a:xfrm>
              <a:off x="2775" y="289"/>
              <a:ext cx="52"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300">
                  <a:solidFill>
                    <a:srgbClr val="000000"/>
                  </a:solidFill>
                  <a:latin typeface="Times New Roman" pitchFamily="18" charset="0"/>
                </a:rPr>
                <a:t>1</a:t>
              </a:r>
              <a:endParaRPr lang="en-GB" altLang="en-US" sz="1800"/>
            </a:p>
          </p:txBody>
        </p:sp>
        <p:sp>
          <p:nvSpPr>
            <p:cNvPr id="36887" name="Freeform 24"/>
            <p:cNvSpPr>
              <a:spLocks/>
            </p:cNvSpPr>
            <p:nvPr/>
          </p:nvSpPr>
          <p:spPr bwMode="auto">
            <a:xfrm>
              <a:off x="3361" y="1228"/>
              <a:ext cx="235" cy="288"/>
            </a:xfrm>
            <a:custGeom>
              <a:avLst/>
              <a:gdLst>
                <a:gd name="T0" fmla="*/ 18 w 235"/>
                <a:gd name="T1" fmla="*/ 151 h 288"/>
                <a:gd name="T2" fmla="*/ 33 w 235"/>
                <a:gd name="T3" fmla="*/ 144 h 288"/>
                <a:gd name="T4" fmla="*/ 40 w 235"/>
                <a:gd name="T5" fmla="*/ 209 h 288"/>
                <a:gd name="T6" fmla="*/ 84 w 235"/>
                <a:gd name="T7" fmla="*/ 216 h 288"/>
                <a:gd name="T8" fmla="*/ 54 w 235"/>
                <a:gd name="T9" fmla="*/ 239 h 288"/>
                <a:gd name="T10" fmla="*/ 76 w 235"/>
                <a:gd name="T11" fmla="*/ 239 h 288"/>
                <a:gd name="T12" fmla="*/ 68 w 235"/>
                <a:gd name="T13" fmla="*/ 173 h 288"/>
                <a:gd name="T14" fmla="*/ 76 w 235"/>
                <a:gd name="T15" fmla="*/ 137 h 288"/>
                <a:gd name="T16" fmla="*/ 68 w 235"/>
                <a:gd name="T17" fmla="*/ 115 h 288"/>
                <a:gd name="T18" fmla="*/ 98 w 235"/>
                <a:gd name="T19" fmla="*/ 209 h 288"/>
                <a:gd name="T20" fmla="*/ 76 w 235"/>
                <a:gd name="T21" fmla="*/ 281 h 288"/>
                <a:gd name="T22" fmla="*/ 105 w 235"/>
                <a:gd name="T23" fmla="*/ 239 h 288"/>
                <a:gd name="T24" fmla="*/ 119 w 235"/>
                <a:gd name="T25" fmla="*/ 274 h 288"/>
                <a:gd name="T26" fmla="*/ 163 w 235"/>
                <a:gd name="T27" fmla="*/ 216 h 288"/>
                <a:gd name="T28" fmla="*/ 126 w 235"/>
                <a:gd name="T29" fmla="*/ 239 h 288"/>
                <a:gd name="T30" fmla="*/ 54 w 235"/>
                <a:gd name="T31" fmla="*/ 64 h 288"/>
                <a:gd name="T32" fmla="*/ 25 w 235"/>
                <a:gd name="T33" fmla="*/ 260 h 288"/>
                <a:gd name="T34" fmla="*/ 199 w 235"/>
                <a:gd name="T35" fmla="*/ 281 h 288"/>
                <a:gd name="T36" fmla="*/ 163 w 235"/>
                <a:gd name="T37" fmla="*/ 223 h 288"/>
                <a:gd name="T38" fmla="*/ 112 w 235"/>
                <a:gd name="T39" fmla="*/ 144 h 288"/>
                <a:gd name="T40" fmla="*/ 148 w 235"/>
                <a:gd name="T41" fmla="*/ 223 h 288"/>
                <a:gd name="T42" fmla="*/ 213 w 235"/>
                <a:gd name="T43" fmla="*/ 281 h 288"/>
                <a:gd name="T44" fmla="*/ 170 w 235"/>
                <a:gd name="T45" fmla="*/ 231 h 288"/>
                <a:gd name="T46" fmla="*/ 235 w 235"/>
                <a:gd name="T47" fmla="*/ 267 h 288"/>
                <a:gd name="T48" fmla="*/ 206 w 235"/>
                <a:gd name="T49" fmla="*/ 231 h 288"/>
                <a:gd name="T50" fmla="*/ 126 w 235"/>
                <a:gd name="T51" fmla="*/ 144 h 288"/>
                <a:gd name="T52" fmla="*/ 40 w 235"/>
                <a:gd name="T53" fmla="*/ 72 h 288"/>
                <a:gd name="T54" fmla="*/ 61 w 235"/>
                <a:gd name="T55" fmla="*/ 188 h 288"/>
                <a:gd name="T56" fmla="*/ 84 w 235"/>
                <a:gd name="T57" fmla="*/ 195 h 288"/>
                <a:gd name="T58" fmla="*/ 61 w 235"/>
                <a:gd name="T59" fmla="*/ 144 h 288"/>
                <a:gd name="T60" fmla="*/ 76 w 235"/>
                <a:gd name="T61" fmla="*/ 260 h 288"/>
                <a:gd name="T62" fmla="*/ 91 w 235"/>
                <a:gd name="T63" fmla="*/ 267 h 288"/>
                <a:gd name="T64" fmla="*/ 141 w 235"/>
                <a:gd name="T65" fmla="*/ 209 h 288"/>
                <a:gd name="T66" fmla="*/ 105 w 235"/>
                <a:gd name="T67" fmla="*/ 180 h 2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35" h="288">
                  <a:moveTo>
                    <a:pt x="25" y="43"/>
                  </a:moveTo>
                  <a:cubicBezTo>
                    <a:pt x="38" y="79"/>
                    <a:pt x="27" y="114"/>
                    <a:pt x="18" y="151"/>
                  </a:cubicBezTo>
                  <a:cubicBezTo>
                    <a:pt x="20" y="130"/>
                    <a:pt x="5" y="96"/>
                    <a:pt x="25" y="87"/>
                  </a:cubicBezTo>
                  <a:cubicBezTo>
                    <a:pt x="42" y="78"/>
                    <a:pt x="16" y="134"/>
                    <a:pt x="33" y="144"/>
                  </a:cubicBezTo>
                  <a:cubicBezTo>
                    <a:pt x="46" y="152"/>
                    <a:pt x="47" y="101"/>
                    <a:pt x="47" y="101"/>
                  </a:cubicBezTo>
                  <a:cubicBezTo>
                    <a:pt x="55" y="141"/>
                    <a:pt x="49" y="170"/>
                    <a:pt x="40" y="209"/>
                  </a:cubicBezTo>
                  <a:cubicBezTo>
                    <a:pt x="22" y="136"/>
                    <a:pt x="29" y="224"/>
                    <a:pt x="33" y="239"/>
                  </a:cubicBezTo>
                  <a:cubicBezTo>
                    <a:pt x="34" y="238"/>
                    <a:pt x="78" y="203"/>
                    <a:pt x="84" y="216"/>
                  </a:cubicBezTo>
                  <a:cubicBezTo>
                    <a:pt x="89" y="231"/>
                    <a:pt x="68" y="260"/>
                    <a:pt x="68" y="260"/>
                  </a:cubicBezTo>
                  <a:cubicBezTo>
                    <a:pt x="64" y="253"/>
                    <a:pt x="63" y="239"/>
                    <a:pt x="54" y="239"/>
                  </a:cubicBezTo>
                  <a:cubicBezTo>
                    <a:pt x="47" y="239"/>
                    <a:pt x="54" y="260"/>
                    <a:pt x="61" y="260"/>
                  </a:cubicBezTo>
                  <a:cubicBezTo>
                    <a:pt x="70" y="260"/>
                    <a:pt x="71" y="246"/>
                    <a:pt x="76" y="239"/>
                  </a:cubicBezTo>
                  <a:cubicBezTo>
                    <a:pt x="86" y="201"/>
                    <a:pt x="91" y="191"/>
                    <a:pt x="84" y="151"/>
                  </a:cubicBezTo>
                  <a:cubicBezTo>
                    <a:pt x="79" y="159"/>
                    <a:pt x="73" y="180"/>
                    <a:pt x="68" y="173"/>
                  </a:cubicBezTo>
                  <a:cubicBezTo>
                    <a:pt x="58" y="156"/>
                    <a:pt x="57" y="134"/>
                    <a:pt x="61" y="115"/>
                  </a:cubicBezTo>
                  <a:cubicBezTo>
                    <a:pt x="63" y="106"/>
                    <a:pt x="71" y="130"/>
                    <a:pt x="76" y="137"/>
                  </a:cubicBezTo>
                  <a:cubicBezTo>
                    <a:pt x="81" y="123"/>
                    <a:pt x="95" y="94"/>
                    <a:pt x="76" y="94"/>
                  </a:cubicBezTo>
                  <a:cubicBezTo>
                    <a:pt x="68" y="94"/>
                    <a:pt x="72" y="108"/>
                    <a:pt x="68" y="115"/>
                  </a:cubicBezTo>
                  <a:cubicBezTo>
                    <a:pt x="65" y="123"/>
                    <a:pt x="59" y="130"/>
                    <a:pt x="54" y="137"/>
                  </a:cubicBezTo>
                  <a:cubicBezTo>
                    <a:pt x="64" y="275"/>
                    <a:pt x="40" y="246"/>
                    <a:pt x="98" y="209"/>
                  </a:cubicBezTo>
                  <a:cubicBezTo>
                    <a:pt x="110" y="192"/>
                    <a:pt x="119" y="164"/>
                    <a:pt x="126" y="216"/>
                  </a:cubicBezTo>
                  <a:cubicBezTo>
                    <a:pt x="130" y="243"/>
                    <a:pt x="76" y="281"/>
                    <a:pt x="76" y="281"/>
                  </a:cubicBezTo>
                  <a:cubicBezTo>
                    <a:pt x="78" y="269"/>
                    <a:pt x="76" y="256"/>
                    <a:pt x="84" y="246"/>
                  </a:cubicBezTo>
                  <a:cubicBezTo>
                    <a:pt x="87" y="239"/>
                    <a:pt x="102" y="246"/>
                    <a:pt x="105" y="239"/>
                  </a:cubicBezTo>
                  <a:cubicBezTo>
                    <a:pt x="113" y="218"/>
                    <a:pt x="110" y="195"/>
                    <a:pt x="112" y="173"/>
                  </a:cubicBezTo>
                  <a:cubicBezTo>
                    <a:pt x="114" y="207"/>
                    <a:pt x="102" y="246"/>
                    <a:pt x="119" y="274"/>
                  </a:cubicBezTo>
                  <a:cubicBezTo>
                    <a:pt x="128" y="288"/>
                    <a:pt x="159" y="280"/>
                    <a:pt x="170" y="267"/>
                  </a:cubicBezTo>
                  <a:cubicBezTo>
                    <a:pt x="180" y="254"/>
                    <a:pt x="165" y="233"/>
                    <a:pt x="163" y="216"/>
                  </a:cubicBezTo>
                  <a:cubicBezTo>
                    <a:pt x="146" y="269"/>
                    <a:pt x="167" y="223"/>
                    <a:pt x="141" y="223"/>
                  </a:cubicBezTo>
                  <a:cubicBezTo>
                    <a:pt x="134" y="223"/>
                    <a:pt x="131" y="234"/>
                    <a:pt x="126" y="239"/>
                  </a:cubicBezTo>
                  <a:cubicBezTo>
                    <a:pt x="87" y="223"/>
                    <a:pt x="92" y="206"/>
                    <a:pt x="84" y="166"/>
                  </a:cubicBezTo>
                  <a:cubicBezTo>
                    <a:pt x="76" y="132"/>
                    <a:pt x="63" y="98"/>
                    <a:pt x="54" y="64"/>
                  </a:cubicBezTo>
                  <a:cubicBezTo>
                    <a:pt x="0" y="83"/>
                    <a:pt x="21" y="161"/>
                    <a:pt x="18" y="209"/>
                  </a:cubicBezTo>
                  <a:cubicBezTo>
                    <a:pt x="20" y="226"/>
                    <a:pt x="9" y="253"/>
                    <a:pt x="25" y="260"/>
                  </a:cubicBezTo>
                  <a:cubicBezTo>
                    <a:pt x="60" y="277"/>
                    <a:pt x="102" y="263"/>
                    <a:pt x="141" y="267"/>
                  </a:cubicBezTo>
                  <a:cubicBezTo>
                    <a:pt x="161" y="269"/>
                    <a:pt x="179" y="277"/>
                    <a:pt x="199" y="281"/>
                  </a:cubicBezTo>
                  <a:cubicBezTo>
                    <a:pt x="192" y="277"/>
                    <a:pt x="182" y="274"/>
                    <a:pt x="177" y="267"/>
                  </a:cubicBezTo>
                  <a:cubicBezTo>
                    <a:pt x="169" y="254"/>
                    <a:pt x="171" y="236"/>
                    <a:pt x="163" y="223"/>
                  </a:cubicBezTo>
                  <a:cubicBezTo>
                    <a:pt x="130" y="174"/>
                    <a:pt x="147" y="192"/>
                    <a:pt x="119" y="166"/>
                  </a:cubicBezTo>
                  <a:cubicBezTo>
                    <a:pt x="117" y="159"/>
                    <a:pt x="112" y="137"/>
                    <a:pt x="112" y="144"/>
                  </a:cubicBezTo>
                  <a:cubicBezTo>
                    <a:pt x="112" y="166"/>
                    <a:pt x="110" y="189"/>
                    <a:pt x="119" y="209"/>
                  </a:cubicBezTo>
                  <a:cubicBezTo>
                    <a:pt x="124" y="219"/>
                    <a:pt x="139" y="219"/>
                    <a:pt x="148" y="223"/>
                  </a:cubicBezTo>
                  <a:cubicBezTo>
                    <a:pt x="152" y="235"/>
                    <a:pt x="158" y="260"/>
                    <a:pt x="170" y="267"/>
                  </a:cubicBezTo>
                  <a:cubicBezTo>
                    <a:pt x="182" y="275"/>
                    <a:pt x="213" y="281"/>
                    <a:pt x="213" y="281"/>
                  </a:cubicBezTo>
                  <a:cubicBezTo>
                    <a:pt x="198" y="237"/>
                    <a:pt x="200" y="234"/>
                    <a:pt x="163" y="209"/>
                  </a:cubicBezTo>
                  <a:cubicBezTo>
                    <a:pt x="163" y="209"/>
                    <a:pt x="164" y="225"/>
                    <a:pt x="170" y="231"/>
                  </a:cubicBezTo>
                  <a:cubicBezTo>
                    <a:pt x="188" y="249"/>
                    <a:pt x="198" y="266"/>
                    <a:pt x="220" y="281"/>
                  </a:cubicBezTo>
                  <a:cubicBezTo>
                    <a:pt x="225" y="277"/>
                    <a:pt x="235" y="274"/>
                    <a:pt x="235" y="267"/>
                  </a:cubicBezTo>
                  <a:cubicBezTo>
                    <a:pt x="235" y="260"/>
                    <a:pt x="224" y="258"/>
                    <a:pt x="220" y="253"/>
                  </a:cubicBezTo>
                  <a:cubicBezTo>
                    <a:pt x="215" y="246"/>
                    <a:pt x="212" y="237"/>
                    <a:pt x="206" y="231"/>
                  </a:cubicBezTo>
                  <a:cubicBezTo>
                    <a:pt x="190" y="212"/>
                    <a:pt x="171" y="199"/>
                    <a:pt x="156" y="180"/>
                  </a:cubicBezTo>
                  <a:cubicBezTo>
                    <a:pt x="145" y="167"/>
                    <a:pt x="141" y="153"/>
                    <a:pt x="126" y="144"/>
                  </a:cubicBezTo>
                  <a:cubicBezTo>
                    <a:pt x="120" y="140"/>
                    <a:pt x="112" y="140"/>
                    <a:pt x="105" y="137"/>
                  </a:cubicBezTo>
                  <a:cubicBezTo>
                    <a:pt x="93" y="100"/>
                    <a:pt x="65" y="98"/>
                    <a:pt x="40" y="72"/>
                  </a:cubicBezTo>
                  <a:cubicBezTo>
                    <a:pt x="28" y="108"/>
                    <a:pt x="25" y="257"/>
                    <a:pt x="47" y="166"/>
                  </a:cubicBezTo>
                  <a:cubicBezTo>
                    <a:pt x="52" y="173"/>
                    <a:pt x="53" y="185"/>
                    <a:pt x="61" y="188"/>
                  </a:cubicBezTo>
                  <a:cubicBezTo>
                    <a:pt x="68" y="189"/>
                    <a:pt x="69" y="170"/>
                    <a:pt x="76" y="173"/>
                  </a:cubicBezTo>
                  <a:cubicBezTo>
                    <a:pt x="83" y="175"/>
                    <a:pt x="84" y="203"/>
                    <a:pt x="84" y="195"/>
                  </a:cubicBezTo>
                  <a:cubicBezTo>
                    <a:pt x="84" y="185"/>
                    <a:pt x="78" y="175"/>
                    <a:pt x="76" y="166"/>
                  </a:cubicBezTo>
                  <a:cubicBezTo>
                    <a:pt x="60" y="216"/>
                    <a:pt x="78" y="170"/>
                    <a:pt x="61" y="144"/>
                  </a:cubicBezTo>
                  <a:cubicBezTo>
                    <a:pt x="57" y="138"/>
                    <a:pt x="57" y="159"/>
                    <a:pt x="54" y="166"/>
                  </a:cubicBezTo>
                  <a:cubicBezTo>
                    <a:pt x="34" y="0"/>
                    <a:pt x="23" y="207"/>
                    <a:pt x="76" y="260"/>
                  </a:cubicBezTo>
                  <a:cubicBezTo>
                    <a:pt x="61" y="265"/>
                    <a:pt x="47" y="269"/>
                    <a:pt x="33" y="274"/>
                  </a:cubicBezTo>
                  <a:cubicBezTo>
                    <a:pt x="15" y="280"/>
                    <a:pt x="72" y="269"/>
                    <a:pt x="91" y="267"/>
                  </a:cubicBezTo>
                  <a:cubicBezTo>
                    <a:pt x="122" y="264"/>
                    <a:pt x="153" y="262"/>
                    <a:pt x="185" y="260"/>
                  </a:cubicBezTo>
                  <a:cubicBezTo>
                    <a:pt x="168" y="244"/>
                    <a:pt x="157" y="224"/>
                    <a:pt x="141" y="209"/>
                  </a:cubicBezTo>
                  <a:cubicBezTo>
                    <a:pt x="135" y="203"/>
                    <a:pt x="126" y="201"/>
                    <a:pt x="119" y="195"/>
                  </a:cubicBezTo>
                  <a:cubicBezTo>
                    <a:pt x="114" y="191"/>
                    <a:pt x="110" y="185"/>
                    <a:pt x="105" y="180"/>
                  </a:cubicBezTo>
                  <a:cubicBezTo>
                    <a:pt x="99" y="164"/>
                    <a:pt x="95" y="122"/>
                    <a:pt x="68" y="122"/>
                  </a:cubicBezTo>
                </a:path>
              </a:pathLst>
            </a:custGeom>
            <a:noFill/>
            <a:ln w="6350" cap="rnd">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6888" name="Rectangle 25"/>
            <p:cNvSpPr>
              <a:spLocks noChangeArrowheads="1"/>
            </p:cNvSpPr>
            <p:nvPr/>
          </p:nvSpPr>
          <p:spPr bwMode="auto">
            <a:xfrm>
              <a:off x="3479" y="1627"/>
              <a:ext cx="89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400">
                  <a:solidFill>
                    <a:srgbClr val="000000"/>
                  </a:solidFill>
                  <a:latin typeface="Times New Roman" pitchFamily="18" charset="0"/>
                </a:rPr>
                <a:t>(Activation Energy)</a:t>
              </a:r>
              <a:endParaRPr lang="en-GB" altLang="en-US" sz="1800"/>
            </a:p>
          </p:txBody>
        </p:sp>
        <p:sp>
          <p:nvSpPr>
            <p:cNvPr id="36889" name="Rectangle 26"/>
            <p:cNvSpPr>
              <a:spLocks noChangeArrowheads="1"/>
            </p:cNvSpPr>
            <p:nvPr/>
          </p:nvSpPr>
          <p:spPr bwMode="auto">
            <a:xfrm>
              <a:off x="3460" y="739"/>
              <a:ext cx="93"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900">
                  <a:solidFill>
                    <a:srgbClr val="000000"/>
                  </a:solidFill>
                  <a:latin typeface="Times New Roman" pitchFamily="18" charset="0"/>
                </a:rPr>
                <a:t>T</a:t>
              </a:r>
              <a:endParaRPr lang="en-GB" altLang="en-US" sz="1800"/>
            </a:p>
          </p:txBody>
        </p:sp>
        <p:sp>
          <p:nvSpPr>
            <p:cNvPr id="36890" name="Rectangle 27"/>
            <p:cNvSpPr>
              <a:spLocks noChangeArrowheads="1"/>
            </p:cNvSpPr>
            <p:nvPr/>
          </p:nvSpPr>
          <p:spPr bwMode="auto">
            <a:xfrm>
              <a:off x="3552" y="822"/>
              <a:ext cx="7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300">
                  <a:solidFill>
                    <a:srgbClr val="000000"/>
                  </a:solidFill>
                  <a:latin typeface="Times New Roman" pitchFamily="18" charset="0"/>
                </a:rPr>
                <a:t>1 </a:t>
              </a:r>
              <a:endParaRPr lang="en-GB" altLang="en-US" sz="1800"/>
            </a:p>
          </p:txBody>
        </p:sp>
        <p:sp>
          <p:nvSpPr>
            <p:cNvPr id="36891" name="Rectangle 28"/>
            <p:cNvSpPr>
              <a:spLocks noChangeArrowheads="1"/>
            </p:cNvSpPr>
            <p:nvPr/>
          </p:nvSpPr>
          <p:spPr bwMode="auto">
            <a:xfrm>
              <a:off x="3628" y="739"/>
              <a:ext cx="276"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900">
                  <a:solidFill>
                    <a:srgbClr val="000000"/>
                  </a:solidFill>
                  <a:latin typeface="Times New Roman" pitchFamily="18" charset="0"/>
                </a:rPr>
                <a:t>+ 10</a:t>
              </a:r>
              <a:endParaRPr lang="en-GB" altLang="en-US" sz="1800"/>
            </a:p>
          </p:txBody>
        </p:sp>
        <p:sp>
          <p:nvSpPr>
            <p:cNvPr id="36892" name="Rectangle 29"/>
            <p:cNvSpPr>
              <a:spLocks noChangeArrowheads="1"/>
            </p:cNvSpPr>
            <p:nvPr/>
          </p:nvSpPr>
          <p:spPr bwMode="auto">
            <a:xfrm>
              <a:off x="3904" y="739"/>
              <a:ext cx="61"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900">
                  <a:solidFill>
                    <a:srgbClr val="000000"/>
                  </a:solidFill>
                  <a:latin typeface="Times New Roman" pitchFamily="18" charset="0"/>
                </a:rPr>
                <a:t>°</a:t>
              </a:r>
              <a:endParaRPr lang="en-GB" altLang="en-US" sz="1800"/>
            </a:p>
          </p:txBody>
        </p:sp>
        <p:sp>
          <p:nvSpPr>
            <p:cNvPr id="36893" name="Rectangle 30"/>
            <p:cNvSpPr>
              <a:spLocks noChangeArrowheads="1"/>
            </p:cNvSpPr>
            <p:nvPr/>
          </p:nvSpPr>
          <p:spPr bwMode="auto">
            <a:xfrm>
              <a:off x="3965" y="739"/>
              <a:ext cx="101"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900">
                  <a:solidFill>
                    <a:srgbClr val="000000"/>
                  </a:solidFill>
                  <a:latin typeface="Times New Roman" pitchFamily="18" charset="0"/>
                </a:rPr>
                <a:t>C</a:t>
              </a:r>
              <a:endParaRPr lang="en-GB" altLang="en-US" sz="1800"/>
            </a:p>
          </p:txBody>
        </p:sp>
        <p:sp>
          <p:nvSpPr>
            <p:cNvPr id="36894" name="Freeform 31"/>
            <p:cNvSpPr>
              <a:spLocks/>
            </p:cNvSpPr>
            <p:nvPr/>
          </p:nvSpPr>
          <p:spPr bwMode="auto">
            <a:xfrm>
              <a:off x="3388" y="897"/>
              <a:ext cx="324" cy="656"/>
            </a:xfrm>
            <a:custGeom>
              <a:avLst/>
              <a:gdLst>
                <a:gd name="T0" fmla="*/ 13 w 324"/>
                <a:gd name="T1" fmla="*/ 106 h 656"/>
                <a:gd name="T2" fmla="*/ 20 w 324"/>
                <a:gd name="T3" fmla="*/ 142 h 656"/>
                <a:gd name="T4" fmla="*/ 27 w 324"/>
                <a:gd name="T5" fmla="*/ 4 h 656"/>
                <a:gd name="T6" fmla="*/ 41 w 324"/>
                <a:gd name="T7" fmla="*/ 193 h 656"/>
                <a:gd name="T8" fmla="*/ 57 w 324"/>
                <a:gd name="T9" fmla="*/ 128 h 656"/>
                <a:gd name="T10" fmla="*/ 64 w 324"/>
                <a:gd name="T11" fmla="*/ 156 h 656"/>
                <a:gd name="T12" fmla="*/ 100 w 324"/>
                <a:gd name="T13" fmla="*/ 106 h 656"/>
                <a:gd name="T14" fmla="*/ 64 w 324"/>
                <a:gd name="T15" fmla="*/ 156 h 656"/>
                <a:gd name="T16" fmla="*/ 34 w 324"/>
                <a:gd name="T17" fmla="*/ 236 h 656"/>
                <a:gd name="T18" fmla="*/ 92 w 324"/>
                <a:gd name="T19" fmla="*/ 251 h 656"/>
                <a:gd name="T20" fmla="*/ 27 w 324"/>
                <a:gd name="T21" fmla="*/ 273 h 656"/>
                <a:gd name="T22" fmla="*/ 41 w 324"/>
                <a:gd name="T23" fmla="*/ 186 h 656"/>
                <a:gd name="T24" fmla="*/ 78 w 324"/>
                <a:gd name="T25" fmla="*/ 222 h 656"/>
                <a:gd name="T26" fmla="*/ 71 w 324"/>
                <a:gd name="T27" fmla="*/ 316 h 656"/>
                <a:gd name="T28" fmla="*/ 78 w 324"/>
                <a:gd name="T29" fmla="*/ 367 h 656"/>
                <a:gd name="T30" fmla="*/ 114 w 324"/>
                <a:gd name="T31" fmla="*/ 388 h 656"/>
                <a:gd name="T32" fmla="*/ 107 w 324"/>
                <a:gd name="T33" fmla="*/ 453 h 656"/>
                <a:gd name="T34" fmla="*/ 172 w 324"/>
                <a:gd name="T35" fmla="*/ 490 h 656"/>
                <a:gd name="T36" fmla="*/ 151 w 324"/>
                <a:gd name="T37" fmla="*/ 453 h 656"/>
                <a:gd name="T38" fmla="*/ 151 w 324"/>
                <a:gd name="T39" fmla="*/ 308 h 656"/>
                <a:gd name="T40" fmla="*/ 121 w 324"/>
                <a:gd name="T41" fmla="*/ 323 h 656"/>
                <a:gd name="T42" fmla="*/ 129 w 324"/>
                <a:gd name="T43" fmla="*/ 323 h 656"/>
                <a:gd name="T44" fmla="*/ 92 w 324"/>
                <a:gd name="T45" fmla="*/ 266 h 656"/>
                <a:gd name="T46" fmla="*/ 165 w 324"/>
                <a:gd name="T47" fmla="*/ 258 h 656"/>
                <a:gd name="T48" fmla="*/ 165 w 324"/>
                <a:gd name="T49" fmla="*/ 186 h 656"/>
                <a:gd name="T50" fmla="*/ 129 w 324"/>
                <a:gd name="T51" fmla="*/ 215 h 656"/>
                <a:gd name="T52" fmla="*/ 186 w 324"/>
                <a:gd name="T53" fmla="*/ 193 h 656"/>
                <a:gd name="T54" fmla="*/ 158 w 324"/>
                <a:gd name="T55" fmla="*/ 258 h 656"/>
                <a:gd name="T56" fmla="*/ 193 w 324"/>
                <a:gd name="T57" fmla="*/ 533 h 656"/>
                <a:gd name="T58" fmla="*/ 230 w 324"/>
                <a:gd name="T59" fmla="*/ 475 h 656"/>
                <a:gd name="T60" fmla="*/ 223 w 324"/>
                <a:gd name="T61" fmla="*/ 359 h 656"/>
                <a:gd name="T62" fmla="*/ 230 w 324"/>
                <a:gd name="T63" fmla="*/ 345 h 656"/>
                <a:gd name="T64" fmla="*/ 136 w 324"/>
                <a:gd name="T65" fmla="*/ 388 h 656"/>
                <a:gd name="T66" fmla="*/ 237 w 324"/>
                <a:gd name="T67" fmla="*/ 460 h 656"/>
                <a:gd name="T68" fmla="*/ 237 w 324"/>
                <a:gd name="T69" fmla="*/ 540 h 656"/>
                <a:gd name="T70" fmla="*/ 244 w 324"/>
                <a:gd name="T71" fmla="*/ 490 h 656"/>
                <a:gd name="T72" fmla="*/ 259 w 324"/>
                <a:gd name="T73" fmla="*/ 482 h 656"/>
                <a:gd name="T74" fmla="*/ 259 w 324"/>
                <a:gd name="T75" fmla="*/ 418 h 656"/>
                <a:gd name="T76" fmla="*/ 165 w 324"/>
                <a:gd name="T77" fmla="*/ 200 h 656"/>
                <a:gd name="T78" fmla="*/ 172 w 324"/>
                <a:gd name="T79" fmla="*/ 266 h 656"/>
                <a:gd name="T80" fmla="*/ 295 w 324"/>
                <a:gd name="T81" fmla="*/ 533 h 656"/>
                <a:gd name="T82" fmla="*/ 259 w 324"/>
                <a:gd name="T83" fmla="*/ 418 h 656"/>
                <a:gd name="T84" fmla="*/ 324 w 324"/>
                <a:gd name="T85" fmla="*/ 554 h 656"/>
                <a:gd name="T86" fmla="*/ 303 w 324"/>
                <a:gd name="T87" fmla="*/ 526 h 656"/>
                <a:gd name="T88" fmla="*/ 186 w 324"/>
                <a:gd name="T89" fmla="*/ 425 h 6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24" h="656">
                  <a:moveTo>
                    <a:pt x="27" y="200"/>
                  </a:moveTo>
                  <a:cubicBezTo>
                    <a:pt x="25" y="190"/>
                    <a:pt x="22" y="181"/>
                    <a:pt x="20" y="171"/>
                  </a:cubicBezTo>
                  <a:cubicBezTo>
                    <a:pt x="17" y="149"/>
                    <a:pt x="13" y="84"/>
                    <a:pt x="13" y="106"/>
                  </a:cubicBezTo>
                  <a:cubicBezTo>
                    <a:pt x="13" y="133"/>
                    <a:pt x="18" y="159"/>
                    <a:pt x="20" y="186"/>
                  </a:cubicBezTo>
                  <a:cubicBezTo>
                    <a:pt x="20" y="186"/>
                    <a:pt x="30" y="171"/>
                    <a:pt x="34" y="164"/>
                  </a:cubicBezTo>
                  <a:cubicBezTo>
                    <a:pt x="22" y="211"/>
                    <a:pt x="30" y="199"/>
                    <a:pt x="20" y="142"/>
                  </a:cubicBezTo>
                  <a:cubicBezTo>
                    <a:pt x="16" y="116"/>
                    <a:pt x="11" y="89"/>
                    <a:pt x="6" y="63"/>
                  </a:cubicBezTo>
                  <a:cubicBezTo>
                    <a:pt x="8" y="51"/>
                    <a:pt x="9" y="38"/>
                    <a:pt x="13" y="27"/>
                  </a:cubicBezTo>
                  <a:cubicBezTo>
                    <a:pt x="16" y="19"/>
                    <a:pt x="20" y="0"/>
                    <a:pt x="27" y="4"/>
                  </a:cubicBezTo>
                  <a:cubicBezTo>
                    <a:pt x="38" y="12"/>
                    <a:pt x="32" y="29"/>
                    <a:pt x="34" y="41"/>
                  </a:cubicBezTo>
                  <a:cubicBezTo>
                    <a:pt x="46" y="30"/>
                    <a:pt x="57" y="12"/>
                    <a:pt x="57" y="48"/>
                  </a:cubicBezTo>
                  <a:cubicBezTo>
                    <a:pt x="57" y="96"/>
                    <a:pt x="64" y="149"/>
                    <a:pt x="41" y="193"/>
                  </a:cubicBezTo>
                  <a:cubicBezTo>
                    <a:pt x="34" y="209"/>
                    <a:pt x="13" y="236"/>
                    <a:pt x="13" y="236"/>
                  </a:cubicBezTo>
                  <a:cubicBezTo>
                    <a:pt x="0" y="196"/>
                    <a:pt x="26" y="141"/>
                    <a:pt x="49" y="106"/>
                  </a:cubicBezTo>
                  <a:cubicBezTo>
                    <a:pt x="52" y="113"/>
                    <a:pt x="49" y="128"/>
                    <a:pt x="57" y="128"/>
                  </a:cubicBezTo>
                  <a:cubicBezTo>
                    <a:pt x="64" y="128"/>
                    <a:pt x="57" y="103"/>
                    <a:pt x="64" y="106"/>
                  </a:cubicBezTo>
                  <a:cubicBezTo>
                    <a:pt x="72" y="110"/>
                    <a:pt x="68" y="126"/>
                    <a:pt x="71" y="135"/>
                  </a:cubicBezTo>
                  <a:cubicBezTo>
                    <a:pt x="68" y="142"/>
                    <a:pt x="64" y="164"/>
                    <a:pt x="64" y="156"/>
                  </a:cubicBezTo>
                  <a:cubicBezTo>
                    <a:pt x="64" y="127"/>
                    <a:pt x="74" y="99"/>
                    <a:pt x="78" y="70"/>
                  </a:cubicBezTo>
                  <a:cubicBezTo>
                    <a:pt x="80" y="77"/>
                    <a:pt x="81" y="85"/>
                    <a:pt x="85" y="91"/>
                  </a:cubicBezTo>
                  <a:cubicBezTo>
                    <a:pt x="89" y="97"/>
                    <a:pt x="100" y="99"/>
                    <a:pt x="100" y="106"/>
                  </a:cubicBezTo>
                  <a:cubicBezTo>
                    <a:pt x="100" y="133"/>
                    <a:pt x="85" y="186"/>
                    <a:pt x="85" y="186"/>
                  </a:cubicBezTo>
                  <a:cubicBezTo>
                    <a:pt x="83" y="169"/>
                    <a:pt x="88" y="148"/>
                    <a:pt x="78" y="135"/>
                  </a:cubicBezTo>
                  <a:cubicBezTo>
                    <a:pt x="73" y="128"/>
                    <a:pt x="67" y="148"/>
                    <a:pt x="64" y="156"/>
                  </a:cubicBezTo>
                  <a:cubicBezTo>
                    <a:pt x="60" y="166"/>
                    <a:pt x="59" y="176"/>
                    <a:pt x="57" y="186"/>
                  </a:cubicBezTo>
                  <a:cubicBezTo>
                    <a:pt x="48" y="218"/>
                    <a:pt x="31" y="247"/>
                    <a:pt x="20" y="280"/>
                  </a:cubicBezTo>
                  <a:cubicBezTo>
                    <a:pt x="15" y="294"/>
                    <a:pt x="34" y="236"/>
                    <a:pt x="34" y="236"/>
                  </a:cubicBezTo>
                  <a:cubicBezTo>
                    <a:pt x="43" y="323"/>
                    <a:pt x="42" y="330"/>
                    <a:pt x="64" y="266"/>
                  </a:cubicBezTo>
                  <a:cubicBezTo>
                    <a:pt x="74" y="316"/>
                    <a:pt x="67" y="312"/>
                    <a:pt x="85" y="258"/>
                  </a:cubicBezTo>
                  <a:cubicBezTo>
                    <a:pt x="91" y="241"/>
                    <a:pt x="110" y="169"/>
                    <a:pt x="92" y="251"/>
                  </a:cubicBezTo>
                  <a:cubicBezTo>
                    <a:pt x="90" y="227"/>
                    <a:pt x="100" y="198"/>
                    <a:pt x="85" y="179"/>
                  </a:cubicBezTo>
                  <a:cubicBezTo>
                    <a:pt x="76" y="167"/>
                    <a:pt x="70" y="202"/>
                    <a:pt x="64" y="215"/>
                  </a:cubicBezTo>
                  <a:cubicBezTo>
                    <a:pt x="53" y="238"/>
                    <a:pt x="41" y="251"/>
                    <a:pt x="27" y="273"/>
                  </a:cubicBezTo>
                  <a:cubicBezTo>
                    <a:pt x="25" y="282"/>
                    <a:pt x="30" y="298"/>
                    <a:pt x="20" y="301"/>
                  </a:cubicBezTo>
                  <a:cubicBezTo>
                    <a:pt x="12" y="304"/>
                    <a:pt x="7" y="289"/>
                    <a:pt x="6" y="280"/>
                  </a:cubicBezTo>
                  <a:cubicBezTo>
                    <a:pt x="1" y="249"/>
                    <a:pt x="32" y="213"/>
                    <a:pt x="41" y="186"/>
                  </a:cubicBezTo>
                  <a:cubicBezTo>
                    <a:pt x="44" y="198"/>
                    <a:pt x="41" y="213"/>
                    <a:pt x="49" y="222"/>
                  </a:cubicBezTo>
                  <a:cubicBezTo>
                    <a:pt x="54" y="227"/>
                    <a:pt x="57" y="207"/>
                    <a:pt x="64" y="207"/>
                  </a:cubicBezTo>
                  <a:cubicBezTo>
                    <a:pt x="71" y="207"/>
                    <a:pt x="73" y="217"/>
                    <a:pt x="78" y="222"/>
                  </a:cubicBezTo>
                  <a:cubicBezTo>
                    <a:pt x="89" y="301"/>
                    <a:pt x="72" y="267"/>
                    <a:pt x="121" y="251"/>
                  </a:cubicBezTo>
                  <a:cubicBezTo>
                    <a:pt x="106" y="275"/>
                    <a:pt x="100" y="295"/>
                    <a:pt x="92" y="323"/>
                  </a:cubicBezTo>
                  <a:cubicBezTo>
                    <a:pt x="80" y="287"/>
                    <a:pt x="93" y="303"/>
                    <a:pt x="71" y="316"/>
                  </a:cubicBezTo>
                  <a:cubicBezTo>
                    <a:pt x="64" y="320"/>
                    <a:pt x="57" y="321"/>
                    <a:pt x="49" y="323"/>
                  </a:cubicBezTo>
                  <a:cubicBezTo>
                    <a:pt x="37" y="357"/>
                    <a:pt x="32" y="376"/>
                    <a:pt x="71" y="388"/>
                  </a:cubicBezTo>
                  <a:cubicBezTo>
                    <a:pt x="73" y="381"/>
                    <a:pt x="81" y="374"/>
                    <a:pt x="78" y="367"/>
                  </a:cubicBezTo>
                  <a:cubicBezTo>
                    <a:pt x="75" y="360"/>
                    <a:pt x="49" y="362"/>
                    <a:pt x="57" y="359"/>
                  </a:cubicBezTo>
                  <a:cubicBezTo>
                    <a:pt x="72" y="351"/>
                    <a:pt x="91" y="354"/>
                    <a:pt x="107" y="352"/>
                  </a:cubicBezTo>
                  <a:cubicBezTo>
                    <a:pt x="111" y="356"/>
                    <a:pt x="140" y="378"/>
                    <a:pt x="114" y="388"/>
                  </a:cubicBezTo>
                  <a:cubicBezTo>
                    <a:pt x="105" y="392"/>
                    <a:pt x="94" y="384"/>
                    <a:pt x="85" y="381"/>
                  </a:cubicBezTo>
                  <a:cubicBezTo>
                    <a:pt x="54" y="427"/>
                    <a:pt x="73" y="384"/>
                    <a:pt x="92" y="410"/>
                  </a:cubicBezTo>
                  <a:cubicBezTo>
                    <a:pt x="101" y="422"/>
                    <a:pt x="107" y="453"/>
                    <a:pt x="107" y="453"/>
                  </a:cubicBezTo>
                  <a:cubicBezTo>
                    <a:pt x="126" y="396"/>
                    <a:pt x="102" y="453"/>
                    <a:pt x="121" y="453"/>
                  </a:cubicBezTo>
                  <a:cubicBezTo>
                    <a:pt x="130" y="453"/>
                    <a:pt x="131" y="439"/>
                    <a:pt x="136" y="432"/>
                  </a:cubicBezTo>
                  <a:cubicBezTo>
                    <a:pt x="154" y="483"/>
                    <a:pt x="138" y="467"/>
                    <a:pt x="172" y="490"/>
                  </a:cubicBezTo>
                  <a:cubicBezTo>
                    <a:pt x="185" y="437"/>
                    <a:pt x="196" y="455"/>
                    <a:pt x="186" y="395"/>
                  </a:cubicBezTo>
                  <a:cubicBezTo>
                    <a:pt x="177" y="405"/>
                    <a:pt x="165" y="413"/>
                    <a:pt x="158" y="425"/>
                  </a:cubicBezTo>
                  <a:cubicBezTo>
                    <a:pt x="153" y="433"/>
                    <a:pt x="151" y="463"/>
                    <a:pt x="151" y="453"/>
                  </a:cubicBezTo>
                  <a:cubicBezTo>
                    <a:pt x="151" y="436"/>
                    <a:pt x="155" y="419"/>
                    <a:pt x="158" y="403"/>
                  </a:cubicBezTo>
                  <a:cubicBezTo>
                    <a:pt x="155" y="386"/>
                    <a:pt x="151" y="369"/>
                    <a:pt x="151" y="352"/>
                  </a:cubicBezTo>
                  <a:cubicBezTo>
                    <a:pt x="151" y="293"/>
                    <a:pt x="170" y="369"/>
                    <a:pt x="151" y="308"/>
                  </a:cubicBezTo>
                  <a:cubicBezTo>
                    <a:pt x="151" y="308"/>
                    <a:pt x="145" y="289"/>
                    <a:pt x="143" y="280"/>
                  </a:cubicBezTo>
                  <a:cubicBezTo>
                    <a:pt x="138" y="287"/>
                    <a:pt x="132" y="293"/>
                    <a:pt x="129" y="301"/>
                  </a:cubicBezTo>
                  <a:cubicBezTo>
                    <a:pt x="125" y="308"/>
                    <a:pt x="121" y="323"/>
                    <a:pt x="121" y="323"/>
                  </a:cubicBezTo>
                  <a:cubicBezTo>
                    <a:pt x="125" y="312"/>
                    <a:pt x="132" y="280"/>
                    <a:pt x="151" y="280"/>
                  </a:cubicBezTo>
                  <a:cubicBezTo>
                    <a:pt x="159" y="280"/>
                    <a:pt x="146" y="294"/>
                    <a:pt x="143" y="301"/>
                  </a:cubicBezTo>
                  <a:cubicBezTo>
                    <a:pt x="139" y="309"/>
                    <a:pt x="133" y="316"/>
                    <a:pt x="129" y="323"/>
                  </a:cubicBezTo>
                  <a:cubicBezTo>
                    <a:pt x="110" y="266"/>
                    <a:pt x="114" y="142"/>
                    <a:pt x="114" y="142"/>
                  </a:cubicBezTo>
                  <a:cubicBezTo>
                    <a:pt x="121" y="179"/>
                    <a:pt x="129" y="194"/>
                    <a:pt x="114" y="236"/>
                  </a:cubicBezTo>
                  <a:cubicBezTo>
                    <a:pt x="110" y="248"/>
                    <a:pt x="99" y="255"/>
                    <a:pt x="92" y="266"/>
                  </a:cubicBezTo>
                  <a:cubicBezTo>
                    <a:pt x="87" y="273"/>
                    <a:pt x="69" y="285"/>
                    <a:pt x="78" y="287"/>
                  </a:cubicBezTo>
                  <a:cubicBezTo>
                    <a:pt x="78" y="287"/>
                    <a:pt x="132" y="270"/>
                    <a:pt x="143" y="266"/>
                  </a:cubicBezTo>
                  <a:cubicBezTo>
                    <a:pt x="150" y="263"/>
                    <a:pt x="165" y="258"/>
                    <a:pt x="165" y="258"/>
                  </a:cubicBezTo>
                  <a:cubicBezTo>
                    <a:pt x="167" y="265"/>
                    <a:pt x="169" y="273"/>
                    <a:pt x="172" y="280"/>
                  </a:cubicBezTo>
                  <a:cubicBezTo>
                    <a:pt x="176" y="288"/>
                    <a:pt x="186" y="301"/>
                    <a:pt x="186" y="301"/>
                  </a:cubicBezTo>
                  <a:cubicBezTo>
                    <a:pt x="181" y="261"/>
                    <a:pt x="171" y="225"/>
                    <a:pt x="165" y="186"/>
                  </a:cubicBezTo>
                  <a:cubicBezTo>
                    <a:pt x="133" y="232"/>
                    <a:pt x="167" y="194"/>
                    <a:pt x="143" y="149"/>
                  </a:cubicBezTo>
                  <a:cubicBezTo>
                    <a:pt x="138" y="141"/>
                    <a:pt x="138" y="169"/>
                    <a:pt x="136" y="179"/>
                  </a:cubicBezTo>
                  <a:cubicBezTo>
                    <a:pt x="133" y="190"/>
                    <a:pt x="131" y="203"/>
                    <a:pt x="129" y="215"/>
                  </a:cubicBezTo>
                  <a:cubicBezTo>
                    <a:pt x="126" y="193"/>
                    <a:pt x="117" y="171"/>
                    <a:pt x="121" y="149"/>
                  </a:cubicBezTo>
                  <a:cubicBezTo>
                    <a:pt x="123" y="142"/>
                    <a:pt x="136" y="141"/>
                    <a:pt x="143" y="142"/>
                  </a:cubicBezTo>
                  <a:cubicBezTo>
                    <a:pt x="158" y="145"/>
                    <a:pt x="179" y="183"/>
                    <a:pt x="186" y="193"/>
                  </a:cubicBezTo>
                  <a:cubicBezTo>
                    <a:pt x="197" y="236"/>
                    <a:pt x="213" y="404"/>
                    <a:pt x="193" y="258"/>
                  </a:cubicBezTo>
                  <a:cubicBezTo>
                    <a:pt x="186" y="324"/>
                    <a:pt x="179" y="343"/>
                    <a:pt x="186" y="410"/>
                  </a:cubicBezTo>
                  <a:cubicBezTo>
                    <a:pt x="204" y="357"/>
                    <a:pt x="181" y="304"/>
                    <a:pt x="158" y="258"/>
                  </a:cubicBezTo>
                  <a:cubicBezTo>
                    <a:pt x="163" y="327"/>
                    <a:pt x="168" y="380"/>
                    <a:pt x="179" y="446"/>
                  </a:cubicBezTo>
                  <a:cubicBezTo>
                    <a:pt x="170" y="498"/>
                    <a:pt x="164" y="478"/>
                    <a:pt x="186" y="511"/>
                  </a:cubicBezTo>
                  <a:cubicBezTo>
                    <a:pt x="189" y="518"/>
                    <a:pt x="186" y="533"/>
                    <a:pt x="193" y="533"/>
                  </a:cubicBezTo>
                  <a:cubicBezTo>
                    <a:pt x="201" y="533"/>
                    <a:pt x="200" y="519"/>
                    <a:pt x="201" y="511"/>
                  </a:cubicBezTo>
                  <a:cubicBezTo>
                    <a:pt x="215" y="459"/>
                    <a:pt x="199" y="490"/>
                    <a:pt x="223" y="453"/>
                  </a:cubicBezTo>
                  <a:cubicBezTo>
                    <a:pt x="225" y="460"/>
                    <a:pt x="230" y="467"/>
                    <a:pt x="230" y="475"/>
                  </a:cubicBezTo>
                  <a:cubicBezTo>
                    <a:pt x="230" y="485"/>
                    <a:pt x="227" y="513"/>
                    <a:pt x="223" y="504"/>
                  </a:cubicBezTo>
                  <a:cubicBezTo>
                    <a:pt x="214" y="486"/>
                    <a:pt x="218" y="465"/>
                    <a:pt x="216" y="446"/>
                  </a:cubicBezTo>
                  <a:cubicBezTo>
                    <a:pt x="218" y="417"/>
                    <a:pt x="223" y="388"/>
                    <a:pt x="223" y="359"/>
                  </a:cubicBezTo>
                  <a:cubicBezTo>
                    <a:pt x="223" y="350"/>
                    <a:pt x="216" y="321"/>
                    <a:pt x="216" y="331"/>
                  </a:cubicBezTo>
                  <a:cubicBezTo>
                    <a:pt x="216" y="352"/>
                    <a:pt x="220" y="374"/>
                    <a:pt x="223" y="395"/>
                  </a:cubicBezTo>
                  <a:cubicBezTo>
                    <a:pt x="225" y="379"/>
                    <a:pt x="230" y="362"/>
                    <a:pt x="230" y="345"/>
                  </a:cubicBezTo>
                  <a:cubicBezTo>
                    <a:pt x="230" y="332"/>
                    <a:pt x="231" y="317"/>
                    <a:pt x="223" y="308"/>
                  </a:cubicBezTo>
                  <a:cubicBezTo>
                    <a:pt x="218" y="304"/>
                    <a:pt x="213" y="319"/>
                    <a:pt x="208" y="323"/>
                  </a:cubicBezTo>
                  <a:cubicBezTo>
                    <a:pt x="187" y="345"/>
                    <a:pt x="163" y="380"/>
                    <a:pt x="136" y="388"/>
                  </a:cubicBezTo>
                  <a:cubicBezTo>
                    <a:pt x="155" y="391"/>
                    <a:pt x="174" y="390"/>
                    <a:pt x="193" y="395"/>
                  </a:cubicBezTo>
                  <a:cubicBezTo>
                    <a:pt x="219" y="403"/>
                    <a:pt x="208" y="439"/>
                    <a:pt x="216" y="453"/>
                  </a:cubicBezTo>
                  <a:cubicBezTo>
                    <a:pt x="220" y="459"/>
                    <a:pt x="230" y="458"/>
                    <a:pt x="237" y="460"/>
                  </a:cubicBezTo>
                  <a:cubicBezTo>
                    <a:pt x="228" y="488"/>
                    <a:pt x="237" y="522"/>
                    <a:pt x="223" y="547"/>
                  </a:cubicBezTo>
                  <a:cubicBezTo>
                    <a:pt x="219" y="554"/>
                    <a:pt x="193" y="537"/>
                    <a:pt x="201" y="533"/>
                  </a:cubicBezTo>
                  <a:cubicBezTo>
                    <a:pt x="212" y="528"/>
                    <a:pt x="225" y="538"/>
                    <a:pt x="237" y="540"/>
                  </a:cubicBezTo>
                  <a:cubicBezTo>
                    <a:pt x="246" y="568"/>
                    <a:pt x="256" y="575"/>
                    <a:pt x="281" y="591"/>
                  </a:cubicBezTo>
                  <a:cubicBezTo>
                    <a:pt x="298" y="539"/>
                    <a:pt x="291" y="483"/>
                    <a:pt x="273" y="432"/>
                  </a:cubicBezTo>
                  <a:cubicBezTo>
                    <a:pt x="259" y="451"/>
                    <a:pt x="244" y="463"/>
                    <a:pt x="244" y="490"/>
                  </a:cubicBezTo>
                  <a:cubicBezTo>
                    <a:pt x="244" y="497"/>
                    <a:pt x="252" y="460"/>
                    <a:pt x="252" y="468"/>
                  </a:cubicBezTo>
                  <a:cubicBezTo>
                    <a:pt x="252" y="478"/>
                    <a:pt x="239" y="488"/>
                    <a:pt x="244" y="497"/>
                  </a:cubicBezTo>
                  <a:cubicBezTo>
                    <a:pt x="247" y="503"/>
                    <a:pt x="255" y="488"/>
                    <a:pt x="259" y="482"/>
                  </a:cubicBezTo>
                  <a:cubicBezTo>
                    <a:pt x="265" y="475"/>
                    <a:pt x="269" y="467"/>
                    <a:pt x="273" y="460"/>
                  </a:cubicBezTo>
                  <a:cubicBezTo>
                    <a:pt x="278" y="475"/>
                    <a:pt x="285" y="555"/>
                    <a:pt x="266" y="497"/>
                  </a:cubicBezTo>
                  <a:cubicBezTo>
                    <a:pt x="264" y="471"/>
                    <a:pt x="266" y="443"/>
                    <a:pt x="259" y="418"/>
                  </a:cubicBezTo>
                  <a:cubicBezTo>
                    <a:pt x="257" y="408"/>
                    <a:pt x="253" y="456"/>
                    <a:pt x="252" y="446"/>
                  </a:cubicBezTo>
                  <a:cubicBezTo>
                    <a:pt x="238" y="323"/>
                    <a:pt x="274" y="313"/>
                    <a:pt x="216" y="251"/>
                  </a:cubicBezTo>
                  <a:cubicBezTo>
                    <a:pt x="208" y="201"/>
                    <a:pt x="216" y="187"/>
                    <a:pt x="165" y="200"/>
                  </a:cubicBezTo>
                  <a:cubicBezTo>
                    <a:pt x="148" y="218"/>
                    <a:pt x="139" y="228"/>
                    <a:pt x="114" y="236"/>
                  </a:cubicBezTo>
                  <a:cubicBezTo>
                    <a:pt x="131" y="285"/>
                    <a:pt x="110" y="241"/>
                    <a:pt x="136" y="236"/>
                  </a:cubicBezTo>
                  <a:cubicBezTo>
                    <a:pt x="145" y="235"/>
                    <a:pt x="167" y="260"/>
                    <a:pt x="172" y="266"/>
                  </a:cubicBezTo>
                  <a:cubicBezTo>
                    <a:pt x="180" y="289"/>
                    <a:pt x="208" y="331"/>
                    <a:pt x="208" y="331"/>
                  </a:cubicBezTo>
                  <a:cubicBezTo>
                    <a:pt x="224" y="389"/>
                    <a:pt x="234" y="405"/>
                    <a:pt x="266" y="453"/>
                  </a:cubicBezTo>
                  <a:cubicBezTo>
                    <a:pt x="276" y="483"/>
                    <a:pt x="288" y="501"/>
                    <a:pt x="295" y="533"/>
                  </a:cubicBezTo>
                  <a:cubicBezTo>
                    <a:pt x="281" y="656"/>
                    <a:pt x="281" y="573"/>
                    <a:pt x="273" y="526"/>
                  </a:cubicBezTo>
                  <a:cubicBezTo>
                    <a:pt x="271" y="466"/>
                    <a:pt x="274" y="405"/>
                    <a:pt x="266" y="345"/>
                  </a:cubicBezTo>
                  <a:cubicBezTo>
                    <a:pt x="263" y="320"/>
                    <a:pt x="268" y="395"/>
                    <a:pt x="259" y="418"/>
                  </a:cubicBezTo>
                  <a:cubicBezTo>
                    <a:pt x="257" y="424"/>
                    <a:pt x="249" y="407"/>
                    <a:pt x="244" y="403"/>
                  </a:cubicBezTo>
                  <a:cubicBezTo>
                    <a:pt x="212" y="437"/>
                    <a:pt x="198" y="529"/>
                    <a:pt x="259" y="547"/>
                  </a:cubicBezTo>
                  <a:cubicBezTo>
                    <a:pt x="280" y="554"/>
                    <a:pt x="303" y="552"/>
                    <a:pt x="324" y="554"/>
                  </a:cubicBezTo>
                  <a:cubicBezTo>
                    <a:pt x="317" y="550"/>
                    <a:pt x="303" y="549"/>
                    <a:pt x="303" y="540"/>
                  </a:cubicBezTo>
                  <a:cubicBezTo>
                    <a:pt x="303" y="533"/>
                    <a:pt x="324" y="540"/>
                    <a:pt x="324" y="533"/>
                  </a:cubicBezTo>
                  <a:cubicBezTo>
                    <a:pt x="324" y="526"/>
                    <a:pt x="310" y="528"/>
                    <a:pt x="303" y="526"/>
                  </a:cubicBezTo>
                  <a:cubicBezTo>
                    <a:pt x="284" y="507"/>
                    <a:pt x="279" y="491"/>
                    <a:pt x="252" y="482"/>
                  </a:cubicBezTo>
                  <a:cubicBezTo>
                    <a:pt x="242" y="473"/>
                    <a:pt x="233" y="462"/>
                    <a:pt x="223" y="453"/>
                  </a:cubicBezTo>
                  <a:cubicBezTo>
                    <a:pt x="216" y="447"/>
                    <a:pt x="192" y="435"/>
                    <a:pt x="186" y="425"/>
                  </a:cubicBezTo>
                  <a:cubicBezTo>
                    <a:pt x="184" y="420"/>
                    <a:pt x="186" y="414"/>
                    <a:pt x="186" y="410"/>
                  </a:cubicBezTo>
                </a:path>
              </a:pathLst>
            </a:custGeom>
            <a:noFill/>
            <a:ln w="6350" cap="rnd">
              <a:solidFill>
                <a:srgbClr val="009999"/>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6895" name="Freeform 32"/>
            <p:cNvSpPr>
              <a:spLocks/>
            </p:cNvSpPr>
            <p:nvPr/>
          </p:nvSpPr>
          <p:spPr bwMode="auto">
            <a:xfrm>
              <a:off x="3419" y="910"/>
              <a:ext cx="615" cy="634"/>
            </a:xfrm>
            <a:custGeom>
              <a:avLst/>
              <a:gdLst>
                <a:gd name="T0" fmla="*/ 79 w 615"/>
                <a:gd name="T1" fmla="*/ 362 h 634"/>
                <a:gd name="T2" fmla="*/ 72 w 615"/>
                <a:gd name="T3" fmla="*/ 355 h 634"/>
                <a:gd name="T4" fmla="*/ 101 w 615"/>
                <a:gd name="T5" fmla="*/ 340 h 634"/>
                <a:gd name="T6" fmla="*/ 109 w 615"/>
                <a:gd name="T7" fmla="*/ 347 h 634"/>
                <a:gd name="T8" fmla="*/ 109 w 615"/>
                <a:gd name="T9" fmla="*/ 340 h 634"/>
                <a:gd name="T10" fmla="*/ 123 w 615"/>
                <a:gd name="T11" fmla="*/ 383 h 634"/>
                <a:gd name="T12" fmla="*/ 101 w 615"/>
                <a:gd name="T13" fmla="*/ 376 h 634"/>
                <a:gd name="T14" fmla="*/ 101 w 615"/>
                <a:gd name="T15" fmla="*/ 318 h 634"/>
                <a:gd name="T16" fmla="*/ 130 w 615"/>
                <a:gd name="T17" fmla="*/ 376 h 634"/>
                <a:gd name="T18" fmla="*/ 196 w 615"/>
                <a:gd name="T19" fmla="*/ 427 h 634"/>
                <a:gd name="T20" fmla="*/ 290 w 615"/>
                <a:gd name="T21" fmla="*/ 485 h 634"/>
                <a:gd name="T22" fmla="*/ 304 w 615"/>
                <a:gd name="T23" fmla="*/ 427 h 634"/>
                <a:gd name="T24" fmla="*/ 290 w 615"/>
                <a:gd name="T25" fmla="*/ 456 h 634"/>
                <a:gd name="T26" fmla="*/ 275 w 615"/>
                <a:gd name="T27" fmla="*/ 383 h 634"/>
                <a:gd name="T28" fmla="*/ 304 w 615"/>
                <a:gd name="T29" fmla="*/ 572 h 634"/>
                <a:gd name="T30" fmla="*/ 290 w 615"/>
                <a:gd name="T31" fmla="*/ 507 h 634"/>
                <a:gd name="T32" fmla="*/ 311 w 615"/>
                <a:gd name="T33" fmla="*/ 427 h 634"/>
                <a:gd name="T34" fmla="*/ 311 w 615"/>
                <a:gd name="T35" fmla="*/ 448 h 634"/>
                <a:gd name="T36" fmla="*/ 275 w 615"/>
                <a:gd name="T37" fmla="*/ 333 h 634"/>
                <a:gd name="T38" fmla="*/ 239 w 615"/>
                <a:gd name="T39" fmla="*/ 362 h 634"/>
                <a:gd name="T40" fmla="*/ 297 w 615"/>
                <a:gd name="T41" fmla="*/ 463 h 634"/>
                <a:gd name="T42" fmla="*/ 275 w 615"/>
                <a:gd name="T43" fmla="*/ 615 h 634"/>
                <a:gd name="T44" fmla="*/ 311 w 615"/>
                <a:gd name="T45" fmla="*/ 593 h 634"/>
                <a:gd name="T46" fmla="*/ 341 w 615"/>
                <a:gd name="T47" fmla="*/ 521 h 634"/>
                <a:gd name="T48" fmla="*/ 318 w 615"/>
                <a:gd name="T49" fmla="*/ 499 h 634"/>
                <a:gd name="T50" fmla="*/ 341 w 615"/>
                <a:gd name="T51" fmla="*/ 456 h 634"/>
                <a:gd name="T52" fmla="*/ 311 w 615"/>
                <a:gd name="T53" fmla="*/ 463 h 634"/>
                <a:gd name="T54" fmla="*/ 376 w 615"/>
                <a:gd name="T55" fmla="*/ 492 h 634"/>
                <a:gd name="T56" fmla="*/ 341 w 615"/>
                <a:gd name="T57" fmla="*/ 514 h 634"/>
                <a:gd name="T58" fmla="*/ 413 w 615"/>
                <a:gd name="T59" fmla="*/ 593 h 634"/>
                <a:gd name="T60" fmla="*/ 535 w 615"/>
                <a:gd name="T61" fmla="*/ 593 h 634"/>
                <a:gd name="T62" fmla="*/ 405 w 615"/>
                <a:gd name="T63" fmla="*/ 572 h 634"/>
                <a:gd name="T64" fmla="*/ 348 w 615"/>
                <a:gd name="T65" fmla="*/ 550 h 634"/>
                <a:gd name="T66" fmla="*/ 348 w 615"/>
                <a:gd name="T67" fmla="*/ 521 h 634"/>
                <a:gd name="T68" fmla="*/ 341 w 615"/>
                <a:gd name="T69" fmla="*/ 420 h 634"/>
                <a:gd name="T70" fmla="*/ 442 w 615"/>
                <a:gd name="T71" fmla="*/ 499 h 634"/>
                <a:gd name="T72" fmla="*/ 391 w 615"/>
                <a:gd name="T73" fmla="*/ 441 h 634"/>
                <a:gd name="T74" fmla="*/ 369 w 615"/>
                <a:gd name="T75" fmla="*/ 413 h 634"/>
                <a:gd name="T76" fmla="*/ 442 w 615"/>
                <a:gd name="T77" fmla="*/ 542 h 634"/>
                <a:gd name="T78" fmla="*/ 398 w 615"/>
                <a:gd name="T79" fmla="*/ 550 h 634"/>
                <a:gd name="T80" fmla="*/ 485 w 615"/>
                <a:gd name="T81" fmla="*/ 535 h 634"/>
                <a:gd name="T82" fmla="*/ 413 w 615"/>
                <a:gd name="T83" fmla="*/ 456 h 634"/>
                <a:gd name="T84" fmla="*/ 535 w 615"/>
                <a:gd name="T85" fmla="*/ 579 h 634"/>
                <a:gd name="T86" fmla="*/ 493 w 615"/>
                <a:gd name="T87" fmla="*/ 514 h 634"/>
                <a:gd name="T88" fmla="*/ 528 w 615"/>
                <a:gd name="T89" fmla="*/ 579 h 634"/>
                <a:gd name="T90" fmla="*/ 594 w 615"/>
                <a:gd name="T91" fmla="*/ 593 h 634"/>
                <a:gd name="T92" fmla="*/ 586 w 615"/>
                <a:gd name="T93" fmla="*/ 593 h 634"/>
                <a:gd name="T94" fmla="*/ 493 w 615"/>
                <a:gd name="T95" fmla="*/ 565 h 634"/>
                <a:gd name="T96" fmla="*/ 376 w 615"/>
                <a:gd name="T97" fmla="*/ 514 h 634"/>
                <a:gd name="T98" fmla="*/ 326 w 615"/>
                <a:gd name="T99" fmla="*/ 463 h 634"/>
                <a:gd name="T100" fmla="*/ 181 w 615"/>
                <a:gd name="T101" fmla="*/ 296 h 634"/>
                <a:gd name="T102" fmla="*/ 29 w 615"/>
                <a:gd name="T103" fmla="*/ 94 h 634"/>
                <a:gd name="T104" fmla="*/ 0 w 615"/>
                <a:gd name="T105" fmla="*/ 144 h 634"/>
                <a:gd name="T106" fmla="*/ 14 w 615"/>
                <a:gd name="T107" fmla="*/ 58 h 634"/>
                <a:gd name="T108" fmla="*/ 37 w 615"/>
                <a:gd name="T109" fmla="*/ 101 h 634"/>
                <a:gd name="T110" fmla="*/ 22 w 615"/>
                <a:gd name="T111" fmla="*/ 7 h 634"/>
                <a:gd name="T112" fmla="*/ 109 w 615"/>
                <a:gd name="T113" fmla="*/ 116 h 634"/>
                <a:gd name="T114" fmla="*/ 123 w 615"/>
                <a:gd name="T115" fmla="*/ 152 h 634"/>
                <a:gd name="T116" fmla="*/ 189 w 615"/>
                <a:gd name="T117" fmla="*/ 203 h 634"/>
                <a:gd name="T118" fmla="*/ 217 w 615"/>
                <a:gd name="T119" fmla="*/ 246 h 63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15" h="634">
                  <a:moveTo>
                    <a:pt x="72" y="340"/>
                  </a:moveTo>
                  <a:cubicBezTo>
                    <a:pt x="75" y="347"/>
                    <a:pt x="71" y="362"/>
                    <a:pt x="79" y="362"/>
                  </a:cubicBezTo>
                  <a:cubicBezTo>
                    <a:pt x="87" y="362"/>
                    <a:pt x="93" y="345"/>
                    <a:pt x="87" y="340"/>
                  </a:cubicBezTo>
                  <a:cubicBezTo>
                    <a:pt x="82" y="335"/>
                    <a:pt x="77" y="350"/>
                    <a:pt x="72" y="355"/>
                  </a:cubicBezTo>
                  <a:cubicBezTo>
                    <a:pt x="46" y="327"/>
                    <a:pt x="60" y="322"/>
                    <a:pt x="87" y="304"/>
                  </a:cubicBezTo>
                  <a:cubicBezTo>
                    <a:pt x="105" y="250"/>
                    <a:pt x="82" y="307"/>
                    <a:pt x="101" y="340"/>
                  </a:cubicBezTo>
                  <a:cubicBezTo>
                    <a:pt x="105" y="347"/>
                    <a:pt x="111" y="325"/>
                    <a:pt x="116" y="318"/>
                  </a:cubicBezTo>
                  <a:cubicBezTo>
                    <a:pt x="113" y="328"/>
                    <a:pt x="109" y="337"/>
                    <a:pt x="109" y="347"/>
                  </a:cubicBezTo>
                  <a:cubicBezTo>
                    <a:pt x="109" y="357"/>
                    <a:pt x="116" y="386"/>
                    <a:pt x="116" y="376"/>
                  </a:cubicBezTo>
                  <a:cubicBezTo>
                    <a:pt x="116" y="363"/>
                    <a:pt x="111" y="352"/>
                    <a:pt x="109" y="340"/>
                  </a:cubicBezTo>
                  <a:cubicBezTo>
                    <a:pt x="111" y="367"/>
                    <a:pt x="107" y="394"/>
                    <a:pt x="116" y="420"/>
                  </a:cubicBezTo>
                  <a:cubicBezTo>
                    <a:pt x="120" y="432"/>
                    <a:pt x="123" y="396"/>
                    <a:pt x="123" y="383"/>
                  </a:cubicBezTo>
                  <a:cubicBezTo>
                    <a:pt x="123" y="374"/>
                    <a:pt x="118" y="364"/>
                    <a:pt x="116" y="355"/>
                  </a:cubicBezTo>
                  <a:cubicBezTo>
                    <a:pt x="111" y="362"/>
                    <a:pt x="104" y="368"/>
                    <a:pt x="101" y="376"/>
                  </a:cubicBezTo>
                  <a:cubicBezTo>
                    <a:pt x="97" y="393"/>
                    <a:pt x="94" y="444"/>
                    <a:pt x="94" y="427"/>
                  </a:cubicBezTo>
                  <a:cubicBezTo>
                    <a:pt x="94" y="390"/>
                    <a:pt x="99" y="355"/>
                    <a:pt x="101" y="318"/>
                  </a:cubicBezTo>
                  <a:cubicBezTo>
                    <a:pt x="121" y="378"/>
                    <a:pt x="94" y="305"/>
                    <a:pt x="123" y="355"/>
                  </a:cubicBezTo>
                  <a:cubicBezTo>
                    <a:pt x="127" y="361"/>
                    <a:pt x="124" y="371"/>
                    <a:pt x="130" y="376"/>
                  </a:cubicBezTo>
                  <a:cubicBezTo>
                    <a:pt x="136" y="382"/>
                    <a:pt x="145" y="381"/>
                    <a:pt x="152" y="383"/>
                  </a:cubicBezTo>
                  <a:cubicBezTo>
                    <a:pt x="164" y="421"/>
                    <a:pt x="151" y="398"/>
                    <a:pt x="196" y="427"/>
                  </a:cubicBezTo>
                  <a:cubicBezTo>
                    <a:pt x="262" y="471"/>
                    <a:pt x="223" y="457"/>
                    <a:pt x="275" y="470"/>
                  </a:cubicBezTo>
                  <a:cubicBezTo>
                    <a:pt x="280" y="475"/>
                    <a:pt x="284" y="487"/>
                    <a:pt x="290" y="485"/>
                  </a:cubicBezTo>
                  <a:cubicBezTo>
                    <a:pt x="297" y="482"/>
                    <a:pt x="295" y="470"/>
                    <a:pt x="297" y="463"/>
                  </a:cubicBezTo>
                  <a:cubicBezTo>
                    <a:pt x="300" y="451"/>
                    <a:pt x="302" y="439"/>
                    <a:pt x="304" y="427"/>
                  </a:cubicBezTo>
                  <a:cubicBezTo>
                    <a:pt x="302" y="420"/>
                    <a:pt x="300" y="398"/>
                    <a:pt x="297" y="405"/>
                  </a:cubicBezTo>
                  <a:cubicBezTo>
                    <a:pt x="290" y="420"/>
                    <a:pt x="295" y="472"/>
                    <a:pt x="290" y="456"/>
                  </a:cubicBezTo>
                  <a:cubicBezTo>
                    <a:pt x="280" y="426"/>
                    <a:pt x="284" y="394"/>
                    <a:pt x="282" y="362"/>
                  </a:cubicBezTo>
                  <a:cubicBezTo>
                    <a:pt x="280" y="369"/>
                    <a:pt x="275" y="383"/>
                    <a:pt x="275" y="383"/>
                  </a:cubicBezTo>
                  <a:cubicBezTo>
                    <a:pt x="284" y="420"/>
                    <a:pt x="285" y="456"/>
                    <a:pt x="297" y="492"/>
                  </a:cubicBezTo>
                  <a:cubicBezTo>
                    <a:pt x="299" y="519"/>
                    <a:pt x="310" y="546"/>
                    <a:pt x="304" y="572"/>
                  </a:cubicBezTo>
                  <a:cubicBezTo>
                    <a:pt x="303" y="580"/>
                    <a:pt x="284" y="572"/>
                    <a:pt x="282" y="565"/>
                  </a:cubicBezTo>
                  <a:cubicBezTo>
                    <a:pt x="278" y="546"/>
                    <a:pt x="288" y="526"/>
                    <a:pt x="290" y="507"/>
                  </a:cubicBezTo>
                  <a:cubicBezTo>
                    <a:pt x="295" y="516"/>
                    <a:pt x="302" y="546"/>
                    <a:pt x="304" y="535"/>
                  </a:cubicBezTo>
                  <a:cubicBezTo>
                    <a:pt x="314" y="500"/>
                    <a:pt x="311" y="390"/>
                    <a:pt x="311" y="427"/>
                  </a:cubicBezTo>
                  <a:cubicBezTo>
                    <a:pt x="311" y="468"/>
                    <a:pt x="304" y="508"/>
                    <a:pt x="304" y="550"/>
                  </a:cubicBezTo>
                  <a:cubicBezTo>
                    <a:pt x="304" y="584"/>
                    <a:pt x="308" y="482"/>
                    <a:pt x="311" y="448"/>
                  </a:cubicBezTo>
                  <a:cubicBezTo>
                    <a:pt x="313" y="427"/>
                    <a:pt x="316" y="405"/>
                    <a:pt x="318" y="383"/>
                  </a:cubicBezTo>
                  <a:cubicBezTo>
                    <a:pt x="286" y="372"/>
                    <a:pt x="294" y="361"/>
                    <a:pt x="275" y="333"/>
                  </a:cubicBezTo>
                  <a:cubicBezTo>
                    <a:pt x="267" y="300"/>
                    <a:pt x="268" y="287"/>
                    <a:pt x="239" y="268"/>
                  </a:cubicBezTo>
                  <a:cubicBezTo>
                    <a:pt x="223" y="312"/>
                    <a:pt x="230" y="283"/>
                    <a:pt x="239" y="362"/>
                  </a:cubicBezTo>
                  <a:cubicBezTo>
                    <a:pt x="245" y="408"/>
                    <a:pt x="238" y="433"/>
                    <a:pt x="282" y="448"/>
                  </a:cubicBezTo>
                  <a:cubicBezTo>
                    <a:pt x="287" y="453"/>
                    <a:pt x="294" y="457"/>
                    <a:pt x="297" y="463"/>
                  </a:cubicBezTo>
                  <a:cubicBezTo>
                    <a:pt x="304" y="477"/>
                    <a:pt x="311" y="507"/>
                    <a:pt x="311" y="507"/>
                  </a:cubicBezTo>
                  <a:cubicBezTo>
                    <a:pt x="296" y="630"/>
                    <a:pt x="334" y="634"/>
                    <a:pt x="275" y="615"/>
                  </a:cubicBezTo>
                  <a:cubicBezTo>
                    <a:pt x="272" y="608"/>
                    <a:pt x="265" y="600"/>
                    <a:pt x="268" y="593"/>
                  </a:cubicBezTo>
                  <a:cubicBezTo>
                    <a:pt x="276" y="576"/>
                    <a:pt x="303" y="590"/>
                    <a:pt x="311" y="593"/>
                  </a:cubicBezTo>
                  <a:cubicBezTo>
                    <a:pt x="325" y="538"/>
                    <a:pt x="309" y="588"/>
                    <a:pt x="333" y="542"/>
                  </a:cubicBezTo>
                  <a:cubicBezTo>
                    <a:pt x="336" y="535"/>
                    <a:pt x="341" y="521"/>
                    <a:pt x="341" y="521"/>
                  </a:cubicBezTo>
                  <a:cubicBezTo>
                    <a:pt x="336" y="507"/>
                    <a:pt x="330" y="463"/>
                    <a:pt x="326" y="477"/>
                  </a:cubicBezTo>
                  <a:cubicBezTo>
                    <a:pt x="323" y="485"/>
                    <a:pt x="318" y="506"/>
                    <a:pt x="318" y="499"/>
                  </a:cubicBezTo>
                  <a:cubicBezTo>
                    <a:pt x="318" y="489"/>
                    <a:pt x="323" y="480"/>
                    <a:pt x="326" y="470"/>
                  </a:cubicBezTo>
                  <a:cubicBezTo>
                    <a:pt x="314" y="376"/>
                    <a:pt x="326" y="413"/>
                    <a:pt x="341" y="456"/>
                  </a:cubicBezTo>
                  <a:cubicBezTo>
                    <a:pt x="338" y="463"/>
                    <a:pt x="340" y="476"/>
                    <a:pt x="333" y="477"/>
                  </a:cubicBezTo>
                  <a:cubicBezTo>
                    <a:pt x="324" y="480"/>
                    <a:pt x="313" y="472"/>
                    <a:pt x="311" y="463"/>
                  </a:cubicBezTo>
                  <a:cubicBezTo>
                    <a:pt x="306" y="431"/>
                    <a:pt x="316" y="405"/>
                    <a:pt x="326" y="376"/>
                  </a:cubicBezTo>
                  <a:cubicBezTo>
                    <a:pt x="341" y="422"/>
                    <a:pt x="333" y="463"/>
                    <a:pt x="376" y="492"/>
                  </a:cubicBezTo>
                  <a:cubicBezTo>
                    <a:pt x="365" y="527"/>
                    <a:pt x="357" y="512"/>
                    <a:pt x="333" y="535"/>
                  </a:cubicBezTo>
                  <a:cubicBezTo>
                    <a:pt x="335" y="528"/>
                    <a:pt x="337" y="507"/>
                    <a:pt x="341" y="514"/>
                  </a:cubicBezTo>
                  <a:cubicBezTo>
                    <a:pt x="348" y="532"/>
                    <a:pt x="339" y="554"/>
                    <a:pt x="348" y="572"/>
                  </a:cubicBezTo>
                  <a:cubicBezTo>
                    <a:pt x="354" y="585"/>
                    <a:pt x="404" y="591"/>
                    <a:pt x="413" y="593"/>
                  </a:cubicBezTo>
                  <a:cubicBezTo>
                    <a:pt x="386" y="595"/>
                    <a:pt x="306" y="600"/>
                    <a:pt x="333" y="600"/>
                  </a:cubicBezTo>
                  <a:cubicBezTo>
                    <a:pt x="400" y="600"/>
                    <a:pt x="468" y="602"/>
                    <a:pt x="535" y="593"/>
                  </a:cubicBezTo>
                  <a:cubicBezTo>
                    <a:pt x="550" y="591"/>
                    <a:pt x="507" y="584"/>
                    <a:pt x="493" y="579"/>
                  </a:cubicBezTo>
                  <a:cubicBezTo>
                    <a:pt x="465" y="569"/>
                    <a:pt x="435" y="574"/>
                    <a:pt x="405" y="572"/>
                  </a:cubicBezTo>
                  <a:cubicBezTo>
                    <a:pt x="398" y="567"/>
                    <a:pt x="391" y="561"/>
                    <a:pt x="383" y="557"/>
                  </a:cubicBezTo>
                  <a:cubicBezTo>
                    <a:pt x="372" y="553"/>
                    <a:pt x="344" y="561"/>
                    <a:pt x="348" y="550"/>
                  </a:cubicBezTo>
                  <a:cubicBezTo>
                    <a:pt x="350" y="542"/>
                    <a:pt x="418" y="530"/>
                    <a:pt x="427" y="528"/>
                  </a:cubicBezTo>
                  <a:cubicBezTo>
                    <a:pt x="401" y="526"/>
                    <a:pt x="373" y="530"/>
                    <a:pt x="348" y="521"/>
                  </a:cubicBezTo>
                  <a:cubicBezTo>
                    <a:pt x="300" y="505"/>
                    <a:pt x="379" y="479"/>
                    <a:pt x="383" y="477"/>
                  </a:cubicBezTo>
                  <a:cubicBezTo>
                    <a:pt x="364" y="449"/>
                    <a:pt x="370" y="439"/>
                    <a:pt x="341" y="420"/>
                  </a:cubicBezTo>
                  <a:cubicBezTo>
                    <a:pt x="307" y="371"/>
                    <a:pt x="345" y="416"/>
                    <a:pt x="362" y="427"/>
                  </a:cubicBezTo>
                  <a:cubicBezTo>
                    <a:pt x="375" y="465"/>
                    <a:pt x="405" y="487"/>
                    <a:pt x="442" y="499"/>
                  </a:cubicBezTo>
                  <a:cubicBezTo>
                    <a:pt x="435" y="501"/>
                    <a:pt x="428" y="508"/>
                    <a:pt x="420" y="507"/>
                  </a:cubicBezTo>
                  <a:cubicBezTo>
                    <a:pt x="397" y="502"/>
                    <a:pt x="398" y="455"/>
                    <a:pt x="391" y="441"/>
                  </a:cubicBezTo>
                  <a:cubicBezTo>
                    <a:pt x="382" y="422"/>
                    <a:pt x="333" y="413"/>
                    <a:pt x="333" y="413"/>
                  </a:cubicBezTo>
                  <a:cubicBezTo>
                    <a:pt x="295" y="372"/>
                    <a:pt x="354" y="408"/>
                    <a:pt x="369" y="413"/>
                  </a:cubicBezTo>
                  <a:cubicBezTo>
                    <a:pt x="390" y="443"/>
                    <a:pt x="400" y="472"/>
                    <a:pt x="427" y="499"/>
                  </a:cubicBezTo>
                  <a:cubicBezTo>
                    <a:pt x="428" y="504"/>
                    <a:pt x="439" y="538"/>
                    <a:pt x="442" y="542"/>
                  </a:cubicBezTo>
                  <a:cubicBezTo>
                    <a:pt x="446" y="548"/>
                    <a:pt x="463" y="557"/>
                    <a:pt x="456" y="557"/>
                  </a:cubicBezTo>
                  <a:cubicBezTo>
                    <a:pt x="437" y="561"/>
                    <a:pt x="417" y="552"/>
                    <a:pt x="398" y="550"/>
                  </a:cubicBezTo>
                  <a:cubicBezTo>
                    <a:pt x="420" y="547"/>
                    <a:pt x="442" y="546"/>
                    <a:pt x="463" y="542"/>
                  </a:cubicBezTo>
                  <a:cubicBezTo>
                    <a:pt x="470" y="541"/>
                    <a:pt x="485" y="542"/>
                    <a:pt x="485" y="535"/>
                  </a:cubicBezTo>
                  <a:cubicBezTo>
                    <a:pt x="485" y="527"/>
                    <a:pt x="470" y="526"/>
                    <a:pt x="463" y="521"/>
                  </a:cubicBezTo>
                  <a:cubicBezTo>
                    <a:pt x="455" y="485"/>
                    <a:pt x="443" y="476"/>
                    <a:pt x="413" y="456"/>
                  </a:cubicBezTo>
                  <a:cubicBezTo>
                    <a:pt x="427" y="500"/>
                    <a:pt x="417" y="515"/>
                    <a:pt x="456" y="528"/>
                  </a:cubicBezTo>
                  <a:cubicBezTo>
                    <a:pt x="484" y="546"/>
                    <a:pt x="503" y="568"/>
                    <a:pt x="535" y="579"/>
                  </a:cubicBezTo>
                  <a:cubicBezTo>
                    <a:pt x="523" y="542"/>
                    <a:pt x="536" y="571"/>
                    <a:pt x="507" y="535"/>
                  </a:cubicBezTo>
                  <a:cubicBezTo>
                    <a:pt x="501" y="529"/>
                    <a:pt x="501" y="514"/>
                    <a:pt x="493" y="514"/>
                  </a:cubicBezTo>
                  <a:cubicBezTo>
                    <a:pt x="485" y="514"/>
                    <a:pt x="496" y="529"/>
                    <a:pt x="500" y="535"/>
                  </a:cubicBezTo>
                  <a:cubicBezTo>
                    <a:pt x="508" y="550"/>
                    <a:pt x="519" y="565"/>
                    <a:pt x="528" y="579"/>
                  </a:cubicBezTo>
                  <a:cubicBezTo>
                    <a:pt x="536" y="591"/>
                    <a:pt x="557" y="583"/>
                    <a:pt x="572" y="586"/>
                  </a:cubicBezTo>
                  <a:cubicBezTo>
                    <a:pt x="580" y="588"/>
                    <a:pt x="587" y="591"/>
                    <a:pt x="594" y="593"/>
                  </a:cubicBezTo>
                  <a:cubicBezTo>
                    <a:pt x="599" y="598"/>
                    <a:pt x="615" y="608"/>
                    <a:pt x="608" y="608"/>
                  </a:cubicBezTo>
                  <a:cubicBezTo>
                    <a:pt x="599" y="608"/>
                    <a:pt x="594" y="597"/>
                    <a:pt x="586" y="593"/>
                  </a:cubicBezTo>
                  <a:cubicBezTo>
                    <a:pt x="577" y="589"/>
                    <a:pt x="527" y="580"/>
                    <a:pt x="521" y="579"/>
                  </a:cubicBezTo>
                  <a:cubicBezTo>
                    <a:pt x="512" y="574"/>
                    <a:pt x="501" y="570"/>
                    <a:pt x="493" y="565"/>
                  </a:cubicBezTo>
                  <a:cubicBezTo>
                    <a:pt x="487" y="561"/>
                    <a:pt x="484" y="553"/>
                    <a:pt x="478" y="550"/>
                  </a:cubicBezTo>
                  <a:cubicBezTo>
                    <a:pt x="446" y="531"/>
                    <a:pt x="406" y="540"/>
                    <a:pt x="376" y="514"/>
                  </a:cubicBezTo>
                  <a:cubicBezTo>
                    <a:pt x="364" y="503"/>
                    <a:pt x="352" y="489"/>
                    <a:pt x="341" y="477"/>
                  </a:cubicBezTo>
                  <a:cubicBezTo>
                    <a:pt x="336" y="473"/>
                    <a:pt x="326" y="463"/>
                    <a:pt x="326" y="463"/>
                  </a:cubicBezTo>
                  <a:cubicBezTo>
                    <a:pt x="318" y="422"/>
                    <a:pt x="318" y="390"/>
                    <a:pt x="275" y="376"/>
                  </a:cubicBezTo>
                  <a:cubicBezTo>
                    <a:pt x="242" y="354"/>
                    <a:pt x="208" y="324"/>
                    <a:pt x="181" y="296"/>
                  </a:cubicBezTo>
                  <a:cubicBezTo>
                    <a:pt x="170" y="264"/>
                    <a:pt x="143" y="249"/>
                    <a:pt x="123" y="224"/>
                  </a:cubicBezTo>
                  <a:cubicBezTo>
                    <a:pt x="90" y="184"/>
                    <a:pt x="47" y="143"/>
                    <a:pt x="29" y="94"/>
                  </a:cubicBezTo>
                  <a:cubicBezTo>
                    <a:pt x="22" y="98"/>
                    <a:pt x="11" y="101"/>
                    <a:pt x="7" y="109"/>
                  </a:cubicBezTo>
                  <a:cubicBezTo>
                    <a:pt x="2" y="119"/>
                    <a:pt x="0" y="156"/>
                    <a:pt x="0" y="144"/>
                  </a:cubicBezTo>
                  <a:cubicBezTo>
                    <a:pt x="0" y="124"/>
                    <a:pt x="5" y="105"/>
                    <a:pt x="7" y="86"/>
                  </a:cubicBezTo>
                  <a:cubicBezTo>
                    <a:pt x="26" y="145"/>
                    <a:pt x="17" y="67"/>
                    <a:pt x="14" y="58"/>
                  </a:cubicBezTo>
                  <a:cubicBezTo>
                    <a:pt x="17" y="79"/>
                    <a:pt x="12" y="103"/>
                    <a:pt x="22" y="123"/>
                  </a:cubicBezTo>
                  <a:cubicBezTo>
                    <a:pt x="26" y="131"/>
                    <a:pt x="36" y="110"/>
                    <a:pt x="37" y="101"/>
                  </a:cubicBezTo>
                  <a:cubicBezTo>
                    <a:pt x="38" y="77"/>
                    <a:pt x="33" y="52"/>
                    <a:pt x="29" y="29"/>
                  </a:cubicBezTo>
                  <a:cubicBezTo>
                    <a:pt x="28" y="21"/>
                    <a:pt x="22" y="0"/>
                    <a:pt x="22" y="7"/>
                  </a:cubicBezTo>
                  <a:cubicBezTo>
                    <a:pt x="22" y="38"/>
                    <a:pt x="29" y="36"/>
                    <a:pt x="51" y="51"/>
                  </a:cubicBezTo>
                  <a:cubicBezTo>
                    <a:pt x="62" y="84"/>
                    <a:pt x="75" y="105"/>
                    <a:pt x="109" y="116"/>
                  </a:cubicBezTo>
                  <a:cubicBezTo>
                    <a:pt x="92" y="90"/>
                    <a:pt x="72" y="65"/>
                    <a:pt x="51" y="43"/>
                  </a:cubicBezTo>
                  <a:cubicBezTo>
                    <a:pt x="66" y="88"/>
                    <a:pt x="75" y="134"/>
                    <a:pt x="123" y="152"/>
                  </a:cubicBezTo>
                  <a:cubicBezTo>
                    <a:pt x="128" y="168"/>
                    <a:pt x="128" y="179"/>
                    <a:pt x="145" y="188"/>
                  </a:cubicBezTo>
                  <a:cubicBezTo>
                    <a:pt x="158" y="195"/>
                    <a:pt x="189" y="203"/>
                    <a:pt x="189" y="203"/>
                  </a:cubicBezTo>
                  <a:cubicBezTo>
                    <a:pt x="191" y="212"/>
                    <a:pt x="190" y="223"/>
                    <a:pt x="196" y="231"/>
                  </a:cubicBezTo>
                  <a:cubicBezTo>
                    <a:pt x="200" y="238"/>
                    <a:pt x="212" y="238"/>
                    <a:pt x="217" y="246"/>
                  </a:cubicBezTo>
                  <a:cubicBezTo>
                    <a:pt x="223" y="256"/>
                    <a:pt x="239" y="299"/>
                    <a:pt x="239" y="318"/>
                  </a:cubicBezTo>
                </a:path>
              </a:pathLst>
            </a:custGeom>
            <a:noFill/>
            <a:ln w="6350" cap="rnd">
              <a:solidFill>
                <a:srgbClr val="009999"/>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
        <p:nvSpPr>
          <p:cNvPr id="374821" name="Rectangle 37"/>
          <p:cNvSpPr>
            <a:spLocks noChangeArrowheads="1"/>
          </p:cNvSpPr>
          <p:nvPr/>
        </p:nvSpPr>
        <p:spPr bwMode="auto">
          <a:xfrm>
            <a:off x="36513" y="3516779"/>
            <a:ext cx="91440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tabLst>
                <a:tab pos="457200" algn="l"/>
              </a:tabLst>
              <a:defRPr sz="3200">
                <a:solidFill>
                  <a:schemeClr val="tx1"/>
                </a:solidFill>
                <a:latin typeface="Arial" pitchFamily="34" charset="0"/>
              </a:defRPr>
            </a:lvl1pPr>
            <a:lvl2pPr marL="742950" indent="-285750" eaLnBrk="0" hangingPunct="0">
              <a:spcBef>
                <a:spcPct val="20000"/>
              </a:spcBef>
              <a:buChar char="–"/>
              <a:tabLst>
                <a:tab pos="457200" algn="l"/>
              </a:tabLst>
              <a:defRPr sz="2800">
                <a:solidFill>
                  <a:schemeClr val="tx1"/>
                </a:solidFill>
                <a:latin typeface="Arial" pitchFamily="34" charset="0"/>
              </a:defRPr>
            </a:lvl2pPr>
            <a:lvl3pPr marL="1143000" indent="-228600" eaLnBrk="0" hangingPunct="0">
              <a:spcBef>
                <a:spcPct val="20000"/>
              </a:spcBef>
              <a:buChar char="•"/>
              <a:tabLst>
                <a:tab pos="457200" algn="l"/>
              </a:tabLst>
              <a:defRPr sz="2400">
                <a:solidFill>
                  <a:schemeClr val="tx1"/>
                </a:solidFill>
                <a:latin typeface="Arial" pitchFamily="34" charset="0"/>
              </a:defRPr>
            </a:lvl3pPr>
            <a:lvl4pPr marL="1600200" indent="-228600" eaLnBrk="0" hangingPunct="0">
              <a:spcBef>
                <a:spcPct val="20000"/>
              </a:spcBef>
              <a:buChar char="–"/>
              <a:tabLst>
                <a:tab pos="457200" algn="l"/>
              </a:tabLst>
              <a:defRPr sz="2000">
                <a:solidFill>
                  <a:schemeClr val="tx1"/>
                </a:solidFill>
                <a:latin typeface="Arial" pitchFamily="34" charset="0"/>
              </a:defRPr>
            </a:lvl4pPr>
            <a:lvl5pPr marL="2057400" indent="-228600" eaLnBrk="0" hangingPunct="0">
              <a:spcBef>
                <a:spcPct val="20000"/>
              </a:spcBef>
              <a:buChar char="»"/>
              <a:tabLst>
                <a:tab pos="457200" algn="l"/>
              </a:tabLst>
              <a:defRPr sz="2000">
                <a:solidFill>
                  <a:schemeClr val="tx1"/>
                </a:solidFill>
                <a:latin typeface="Arial" pitchFamily="34" charset="0"/>
              </a:defRPr>
            </a:lvl5pPr>
            <a:lvl6pPr marL="2514600" indent="-228600" eaLnBrk="0" fontAlgn="base" hangingPunct="0">
              <a:spcBef>
                <a:spcPct val="20000"/>
              </a:spcBef>
              <a:spcAft>
                <a:spcPct val="0"/>
              </a:spcAft>
              <a:buChar char="»"/>
              <a:tabLst>
                <a:tab pos="457200" algn="l"/>
              </a:tabLst>
              <a:defRPr sz="2000">
                <a:solidFill>
                  <a:schemeClr val="tx1"/>
                </a:solidFill>
                <a:latin typeface="Arial" pitchFamily="34" charset="0"/>
              </a:defRPr>
            </a:lvl6pPr>
            <a:lvl7pPr marL="2971800" indent="-228600" eaLnBrk="0" fontAlgn="base" hangingPunct="0">
              <a:spcBef>
                <a:spcPct val="20000"/>
              </a:spcBef>
              <a:spcAft>
                <a:spcPct val="0"/>
              </a:spcAft>
              <a:buChar char="»"/>
              <a:tabLst>
                <a:tab pos="457200" algn="l"/>
              </a:tabLst>
              <a:defRPr sz="2000">
                <a:solidFill>
                  <a:schemeClr val="tx1"/>
                </a:solidFill>
                <a:latin typeface="Arial" pitchFamily="34" charset="0"/>
              </a:defRPr>
            </a:lvl7pPr>
            <a:lvl8pPr marL="3429000" indent="-228600" eaLnBrk="0" fontAlgn="base" hangingPunct="0">
              <a:spcBef>
                <a:spcPct val="20000"/>
              </a:spcBef>
              <a:spcAft>
                <a:spcPct val="0"/>
              </a:spcAft>
              <a:buChar char="»"/>
              <a:tabLst>
                <a:tab pos="457200" algn="l"/>
              </a:tabLst>
              <a:defRPr sz="2000">
                <a:solidFill>
                  <a:schemeClr val="tx1"/>
                </a:solidFill>
                <a:latin typeface="Arial" pitchFamily="34" charset="0"/>
              </a:defRPr>
            </a:lvl8pPr>
            <a:lvl9pPr marL="3886200" indent="-228600" eaLnBrk="0" fontAlgn="base" hangingPunct="0">
              <a:spcBef>
                <a:spcPct val="20000"/>
              </a:spcBef>
              <a:spcAft>
                <a:spcPct val="0"/>
              </a:spcAft>
              <a:buChar char="»"/>
              <a:tabLst>
                <a:tab pos="457200" algn="l"/>
              </a:tabLst>
              <a:defRPr sz="2000">
                <a:solidFill>
                  <a:schemeClr val="tx1"/>
                </a:solidFill>
                <a:latin typeface="Arial" pitchFamily="34" charset="0"/>
              </a:defRPr>
            </a:lvl9pPr>
          </a:lstStyle>
          <a:p>
            <a:pPr eaLnBrk="1" hangingPunct="1">
              <a:spcBef>
                <a:spcPct val="0"/>
              </a:spcBef>
              <a:buFontTx/>
              <a:buNone/>
            </a:pPr>
            <a:r>
              <a:rPr lang="en-US" altLang="en-US" sz="2400" dirty="0">
                <a:latin typeface="Times New Roman" pitchFamily="18" charset="0"/>
              </a:rPr>
              <a:t>- Heating particles gives them </a:t>
            </a:r>
            <a:r>
              <a:rPr lang="en-US" altLang="en-US" sz="2400" dirty="0" smtClean="0">
                <a:latin typeface="Times New Roman" pitchFamily="18" charset="0"/>
              </a:rPr>
              <a:t>_______</a:t>
            </a:r>
            <a:r>
              <a:rPr lang="en-US" altLang="en-US" sz="2400" dirty="0" smtClean="0">
                <a:latin typeface="Times New Roman" pitchFamily="18" charset="0"/>
              </a:rPr>
              <a:t> </a:t>
            </a:r>
            <a:r>
              <a:rPr lang="en-US" altLang="en-US" sz="2400" dirty="0">
                <a:latin typeface="Times New Roman" pitchFamily="18" charset="0"/>
              </a:rPr>
              <a:t>energy.</a:t>
            </a:r>
            <a:r>
              <a:rPr lang="en-GB" altLang="en-US" sz="2400" dirty="0">
                <a:latin typeface="Times New Roman" pitchFamily="18" charset="0"/>
              </a:rPr>
              <a:t> </a:t>
            </a:r>
          </a:p>
          <a:p>
            <a:pPr eaLnBrk="1" hangingPunct="1">
              <a:spcBef>
                <a:spcPct val="0"/>
              </a:spcBef>
              <a:buFontTx/>
              <a:buNone/>
            </a:pPr>
            <a:r>
              <a:rPr lang="en-GB" altLang="en-US" sz="2400" dirty="0">
                <a:latin typeface="Times New Roman" pitchFamily="18" charset="0"/>
              </a:rPr>
              <a:t>- This causes </a:t>
            </a:r>
            <a:r>
              <a:rPr lang="en-US" altLang="en-US" sz="2400" dirty="0">
                <a:latin typeface="Times New Roman" pitchFamily="18" charset="0"/>
              </a:rPr>
              <a:t>an </a:t>
            </a:r>
            <a:r>
              <a:rPr lang="en-US" altLang="en-US" sz="2400" dirty="0" smtClean="0">
                <a:latin typeface="Times New Roman" pitchFamily="18" charset="0"/>
              </a:rPr>
              <a:t>________</a:t>
            </a:r>
            <a:r>
              <a:rPr lang="en-US" altLang="en-US" sz="2400" dirty="0" smtClean="0">
                <a:latin typeface="Times New Roman" pitchFamily="18" charset="0"/>
              </a:rPr>
              <a:t> </a:t>
            </a:r>
            <a:r>
              <a:rPr lang="en-US" altLang="en-US" sz="2400" dirty="0">
                <a:latin typeface="Times New Roman" pitchFamily="18" charset="0"/>
              </a:rPr>
              <a:t>in the number of particles with energy greater          </a:t>
            </a:r>
          </a:p>
          <a:p>
            <a:pPr eaLnBrk="1" hangingPunct="1">
              <a:spcBef>
                <a:spcPct val="0"/>
              </a:spcBef>
              <a:buFontTx/>
              <a:buNone/>
            </a:pPr>
            <a:r>
              <a:rPr lang="en-US" altLang="en-US" sz="2400" dirty="0">
                <a:latin typeface="Times New Roman" pitchFamily="18" charset="0"/>
              </a:rPr>
              <a:t>  than or equal to the </a:t>
            </a:r>
            <a:r>
              <a:rPr lang="en-US" altLang="en-US" sz="2400" dirty="0" smtClean="0">
                <a:latin typeface="Times New Roman" pitchFamily="18" charset="0"/>
              </a:rPr>
              <a:t>_____________</a:t>
            </a:r>
            <a:r>
              <a:rPr lang="en-US" altLang="en-US" sz="2400" dirty="0" smtClean="0">
                <a:latin typeface="Times New Roman" pitchFamily="18" charset="0"/>
              </a:rPr>
              <a:t> </a:t>
            </a:r>
            <a:r>
              <a:rPr lang="en-US" altLang="en-US" sz="2400" dirty="0">
                <a:latin typeface="Times New Roman" pitchFamily="18" charset="0"/>
              </a:rPr>
              <a:t>energy. </a:t>
            </a:r>
          </a:p>
          <a:p>
            <a:pPr eaLnBrk="1" hangingPunct="1">
              <a:spcBef>
                <a:spcPct val="0"/>
              </a:spcBef>
              <a:buFontTx/>
              <a:buChar char="-"/>
            </a:pPr>
            <a:r>
              <a:rPr lang="en-US" altLang="en-US" sz="2400" dirty="0">
                <a:latin typeface="Times New Roman" pitchFamily="18" charset="0"/>
              </a:rPr>
              <a:t>This will </a:t>
            </a:r>
            <a:r>
              <a:rPr lang="en-GB" altLang="en-US" sz="2400" dirty="0">
                <a:latin typeface="Times New Roman" pitchFamily="18" charset="0"/>
              </a:rPr>
              <a:t>result in a </a:t>
            </a:r>
            <a:r>
              <a:rPr lang="en-GB" altLang="en-US" sz="2400" dirty="0" smtClean="0">
                <a:latin typeface="Times New Roman" pitchFamily="18" charset="0"/>
              </a:rPr>
              <a:t>____________</a:t>
            </a:r>
            <a:r>
              <a:rPr lang="en-GB" altLang="en-US" sz="2400" dirty="0" smtClean="0">
                <a:latin typeface="Times New Roman" pitchFamily="18" charset="0"/>
              </a:rPr>
              <a:t> </a:t>
            </a:r>
            <a:r>
              <a:rPr lang="en-GB" altLang="en-US" sz="2400" dirty="0">
                <a:latin typeface="Times New Roman" pitchFamily="18" charset="0"/>
              </a:rPr>
              <a:t>chance of </a:t>
            </a:r>
            <a:r>
              <a:rPr lang="en-GB" altLang="en-US" sz="2400" u="sng" dirty="0">
                <a:latin typeface="Times New Roman" pitchFamily="18" charset="0"/>
              </a:rPr>
              <a:t>successful</a:t>
            </a:r>
            <a:r>
              <a:rPr lang="en-GB" altLang="en-US" sz="2400" dirty="0">
                <a:latin typeface="Times New Roman" pitchFamily="18" charset="0"/>
              </a:rPr>
              <a:t> collisions.</a:t>
            </a:r>
          </a:p>
          <a:p>
            <a:pPr eaLnBrk="1" hangingPunct="1">
              <a:spcBef>
                <a:spcPct val="0"/>
              </a:spcBef>
              <a:buFontTx/>
              <a:buChar char="-"/>
            </a:pPr>
            <a:r>
              <a:rPr lang="en-GB" altLang="en-US" sz="2400" dirty="0">
                <a:latin typeface="Times New Roman" pitchFamily="18" charset="0"/>
              </a:rPr>
              <a:t>Therefore </a:t>
            </a:r>
            <a:r>
              <a:rPr lang="en-GB" altLang="en-US" sz="2400" dirty="0" smtClean="0">
                <a:latin typeface="Times New Roman" pitchFamily="18" charset="0"/>
              </a:rPr>
              <a:t>___________</a:t>
            </a:r>
            <a:r>
              <a:rPr lang="en-GB" altLang="en-US" sz="2400" dirty="0" smtClean="0">
                <a:latin typeface="Times New Roman" pitchFamily="18" charset="0"/>
              </a:rPr>
              <a:t> </a:t>
            </a:r>
            <a:r>
              <a:rPr lang="en-GB" altLang="en-US" sz="2400" dirty="0">
                <a:latin typeface="Times New Roman" pitchFamily="18" charset="0"/>
              </a:rPr>
              <a:t>reaction rate.</a:t>
            </a:r>
          </a:p>
        </p:txBody>
      </p:sp>
      <p:sp>
        <p:nvSpPr>
          <p:cNvPr id="374822" name="Text Box 38"/>
          <p:cNvSpPr txBox="1">
            <a:spLocks noChangeArrowheads="1"/>
          </p:cNvSpPr>
          <p:nvPr/>
        </p:nvSpPr>
        <p:spPr bwMode="auto">
          <a:xfrm>
            <a:off x="5724525" y="139700"/>
            <a:ext cx="27813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latin typeface="Times New Roman" pitchFamily="18" charset="0"/>
              </a:rPr>
              <a:t>*E</a:t>
            </a:r>
            <a:r>
              <a:rPr lang="en-GB" altLang="en-US" sz="2000" baseline="-25000">
                <a:latin typeface="Times New Roman" pitchFamily="18" charset="0"/>
              </a:rPr>
              <a:t>A</a:t>
            </a:r>
            <a:r>
              <a:rPr lang="en-GB" altLang="en-US" sz="2000">
                <a:latin typeface="Times New Roman" pitchFamily="18" charset="0"/>
              </a:rPr>
              <a:t> Activation energy, </a:t>
            </a:r>
          </a:p>
          <a:p>
            <a:pPr eaLnBrk="1" hangingPunct="1">
              <a:spcBef>
                <a:spcPct val="0"/>
              </a:spcBef>
              <a:buFontTx/>
              <a:buNone/>
            </a:pPr>
            <a:r>
              <a:rPr lang="en-GB" altLang="en-US" sz="2000">
                <a:latin typeface="Times New Roman" pitchFamily="18" charset="0"/>
              </a:rPr>
              <a:t>is the minimum kinetic</a:t>
            </a:r>
          </a:p>
          <a:p>
            <a:pPr eaLnBrk="1" hangingPunct="1">
              <a:spcBef>
                <a:spcPct val="0"/>
              </a:spcBef>
              <a:buFontTx/>
              <a:buNone/>
            </a:pPr>
            <a:r>
              <a:rPr lang="en-GB" altLang="en-US" sz="2000">
                <a:latin typeface="Times New Roman" pitchFamily="18" charset="0"/>
              </a:rPr>
              <a:t>energy that particles need</a:t>
            </a:r>
          </a:p>
          <a:p>
            <a:pPr eaLnBrk="1" hangingPunct="1">
              <a:spcBef>
                <a:spcPct val="0"/>
              </a:spcBef>
              <a:buFontTx/>
              <a:buNone/>
            </a:pPr>
            <a:r>
              <a:rPr lang="en-GB" altLang="en-US" sz="2000">
                <a:latin typeface="Times New Roman" pitchFamily="18" charset="0"/>
              </a:rPr>
              <a:t>before they can react.</a:t>
            </a:r>
          </a:p>
        </p:txBody>
      </p:sp>
      <p:sp>
        <p:nvSpPr>
          <p:cNvPr id="2" name="TextBox 1"/>
          <p:cNvSpPr txBox="1"/>
          <p:nvPr/>
        </p:nvSpPr>
        <p:spPr>
          <a:xfrm>
            <a:off x="208538" y="6295465"/>
            <a:ext cx="1407758" cy="400110"/>
          </a:xfrm>
          <a:prstGeom prst="rect">
            <a:avLst/>
          </a:prstGeom>
          <a:noFill/>
        </p:spPr>
        <p:txBody>
          <a:bodyPr wrap="none" rtlCol="0">
            <a:spAutoFit/>
          </a:bodyPr>
          <a:lstStyle/>
          <a:p>
            <a:r>
              <a:rPr lang="en-GB" sz="2000" u="sng" dirty="0" smtClean="0">
                <a:latin typeface="Times New Roman" panose="02020603050405020304" pitchFamily="18" charset="0"/>
                <a:cs typeface="Times New Roman" panose="02020603050405020304" pitchFamily="18" charset="0"/>
                <a:hlinkClick r:id="rId2"/>
              </a:rPr>
              <a:t>*Animation</a:t>
            </a:r>
            <a:endParaRPr lang="en-GB" sz="2000" u="sng" dirty="0">
              <a:latin typeface="Times New Roman" panose="02020603050405020304" pitchFamily="18" charset="0"/>
              <a:cs typeface="Times New Roman" panose="02020603050405020304" pitchFamily="18" charset="0"/>
            </a:endParaRP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035439-CAE3-48F5-8784-A3D703450100}" type="slidenum">
              <a:rPr lang="en-GB" smtClean="0"/>
              <a:t>34</a:t>
            </a:fld>
            <a:endParaRPr lang="en-GB"/>
          </a:p>
        </p:txBody>
      </p:sp>
    </p:spTree>
    <p:extLst>
      <p:ext uri="{BB962C8B-B14F-4D97-AF65-F5344CB8AC3E}">
        <p14:creationId xmlns:p14="http://schemas.microsoft.com/office/powerpoint/2010/main" val="7602059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4822"/>
                                        </p:tgtEl>
                                        <p:attrNameLst>
                                          <p:attrName>style.visibility</p:attrName>
                                        </p:attrNameLst>
                                      </p:cBhvr>
                                      <p:to>
                                        <p:strVal val="visible"/>
                                      </p:to>
                                    </p:set>
                                    <p:anim calcmode="lin" valueType="num">
                                      <p:cBhvr additive="base">
                                        <p:cTn id="7" dur="500" fill="hold"/>
                                        <p:tgtEl>
                                          <p:spTgt spid="374822"/>
                                        </p:tgtEl>
                                        <p:attrNameLst>
                                          <p:attrName>ppt_x</p:attrName>
                                        </p:attrNameLst>
                                      </p:cBhvr>
                                      <p:tavLst>
                                        <p:tav tm="0">
                                          <p:val>
                                            <p:strVal val="#ppt_x"/>
                                          </p:val>
                                        </p:tav>
                                        <p:tav tm="100000">
                                          <p:val>
                                            <p:strVal val="#ppt_x"/>
                                          </p:val>
                                        </p:tav>
                                      </p:tavLst>
                                    </p:anim>
                                    <p:anim calcmode="lin" valueType="num">
                                      <p:cBhvr additive="base">
                                        <p:cTn id="8" dur="500" fill="hold"/>
                                        <p:tgtEl>
                                          <p:spTgt spid="37482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nodeType="clickEffect">
                                  <p:stCondLst>
                                    <p:cond delay="0"/>
                                  </p:stCondLst>
                                  <p:childTnLst>
                                    <p:set>
                                      <p:cBhvr>
                                        <p:cTn id="12" dur="1" fill="hold">
                                          <p:stCondLst>
                                            <p:cond delay="0"/>
                                          </p:stCondLst>
                                        </p:cTn>
                                        <p:tgtEl>
                                          <p:spTgt spid="374821">
                                            <p:txEl>
                                              <p:pRg st="0" end="0"/>
                                            </p:txEl>
                                          </p:spTgt>
                                        </p:tgtEl>
                                        <p:attrNameLst>
                                          <p:attrName>style.visibility</p:attrName>
                                        </p:attrNameLst>
                                      </p:cBhvr>
                                      <p:to>
                                        <p:strVal val="visible"/>
                                      </p:to>
                                    </p:set>
                                    <p:animEffect transition="in" filter="dissolve">
                                      <p:cBhvr>
                                        <p:cTn id="13" dur="500"/>
                                        <p:tgtEl>
                                          <p:spTgt spid="374821">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nodeType="clickEffect">
                                  <p:stCondLst>
                                    <p:cond delay="0"/>
                                  </p:stCondLst>
                                  <p:childTnLst>
                                    <p:set>
                                      <p:cBhvr>
                                        <p:cTn id="17" dur="1" fill="hold">
                                          <p:stCondLst>
                                            <p:cond delay="0"/>
                                          </p:stCondLst>
                                        </p:cTn>
                                        <p:tgtEl>
                                          <p:spTgt spid="374821">
                                            <p:txEl>
                                              <p:pRg st="1" end="1"/>
                                            </p:txEl>
                                          </p:spTgt>
                                        </p:tgtEl>
                                        <p:attrNameLst>
                                          <p:attrName>style.visibility</p:attrName>
                                        </p:attrNameLst>
                                      </p:cBhvr>
                                      <p:to>
                                        <p:strVal val="visible"/>
                                      </p:to>
                                    </p:set>
                                    <p:animEffect transition="in" filter="dissolve">
                                      <p:cBhvr>
                                        <p:cTn id="18" dur="500"/>
                                        <p:tgtEl>
                                          <p:spTgt spid="374821">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nodeType="clickEffect">
                                  <p:stCondLst>
                                    <p:cond delay="0"/>
                                  </p:stCondLst>
                                  <p:childTnLst>
                                    <p:set>
                                      <p:cBhvr>
                                        <p:cTn id="22" dur="1" fill="hold">
                                          <p:stCondLst>
                                            <p:cond delay="0"/>
                                          </p:stCondLst>
                                        </p:cTn>
                                        <p:tgtEl>
                                          <p:spTgt spid="374821">
                                            <p:txEl>
                                              <p:pRg st="2" end="2"/>
                                            </p:txEl>
                                          </p:spTgt>
                                        </p:tgtEl>
                                        <p:attrNameLst>
                                          <p:attrName>style.visibility</p:attrName>
                                        </p:attrNameLst>
                                      </p:cBhvr>
                                      <p:to>
                                        <p:strVal val="visible"/>
                                      </p:to>
                                    </p:set>
                                    <p:animEffect transition="in" filter="dissolve">
                                      <p:cBhvr>
                                        <p:cTn id="23" dur="500"/>
                                        <p:tgtEl>
                                          <p:spTgt spid="374821">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nodeType="clickEffect">
                                  <p:stCondLst>
                                    <p:cond delay="0"/>
                                  </p:stCondLst>
                                  <p:childTnLst>
                                    <p:set>
                                      <p:cBhvr>
                                        <p:cTn id="27" dur="1" fill="hold">
                                          <p:stCondLst>
                                            <p:cond delay="0"/>
                                          </p:stCondLst>
                                        </p:cTn>
                                        <p:tgtEl>
                                          <p:spTgt spid="374821">
                                            <p:txEl>
                                              <p:pRg st="3" end="3"/>
                                            </p:txEl>
                                          </p:spTgt>
                                        </p:tgtEl>
                                        <p:attrNameLst>
                                          <p:attrName>style.visibility</p:attrName>
                                        </p:attrNameLst>
                                      </p:cBhvr>
                                      <p:to>
                                        <p:strVal val="visible"/>
                                      </p:to>
                                    </p:set>
                                    <p:animEffect transition="in" filter="dissolve">
                                      <p:cBhvr>
                                        <p:cTn id="28" dur="500"/>
                                        <p:tgtEl>
                                          <p:spTgt spid="374821">
                                            <p:txEl>
                                              <p:pRg st="3" end="3"/>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9" presetClass="entr" presetSubtype="0" fill="hold" nodeType="clickEffect">
                                  <p:stCondLst>
                                    <p:cond delay="0"/>
                                  </p:stCondLst>
                                  <p:childTnLst>
                                    <p:set>
                                      <p:cBhvr>
                                        <p:cTn id="32" dur="1" fill="hold">
                                          <p:stCondLst>
                                            <p:cond delay="0"/>
                                          </p:stCondLst>
                                        </p:cTn>
                                        <p:tgtEl>
                                          <p:spTgt spid="374821">
                                            <p:txEl>
                                              <p:pRg st="4" end="4"/>
                                            </p:txEl>
                                          </p:spTgt>
                                        </p:tgtEl>
                                        <p:attrNameLst>
                                          <p:attrName>style.visibility</p:attrName>
                                        </p:attrNameLst>
                                      </p:cBhvr>
                                      <p:to>
                                        <p:strVal val="visible"/>
                                      </p:to>
                                    </p:set>
                                    <p:animEffect transition="in" filter="dissolve">
                                      <p:cBhvr>
                                        <p:cTn id="33" dur="500"/>
                                        <p:tgtEl>
                                          <p:spTgt spid="37482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82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47" name="Text Box 11"/>
          <p:cNvSpPr txBox="1">
            <a:spLocks noChangeArrowheads="1"/>
          </p:cNvSpPr>
          <p:nvPr/>
        </p:nvSpPr>
        <p:spPr bwMode="auto">
          <a:xfrm>
            <a:off x="165100" y="136525"/>
            <a:ext cx="883126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In a chemical reaction, a </a:t>
            </a:r>
            <a:r>
              <a:rPr lang="en-GB" altLang="en-US" sz="2400" dirty="0" smtClean="0">
                <a:latin typeface="Times New Roman" pitchFamily="18" charset="0"/>
              </a:rPr>
              <a:t>_______</a:t>
            </a:r>
            <a:r>
              <a:rPr lang="en-GB" altLang="en-US" sz="2400" dirty="0" smtClean="0">
                <a:latin typeface="Times New Roman" pitchFamily="18" charset="0"/>
              </a:rPr>
              <a:t> </a:t>
            </a:r>
            <a:r>
              <a:rPr lang="en-GB" altLang="en-US" sz="2400" dirty="0">
                <a:latin typeface="Times New Roman" pitchFamily="18" charset="0"/>
              </a:rPr>
              <a:t>rise in temperature results in a </a:t>
            </a:r>
            <a:r>
              <a:rPr lang="en-GB" altLang="en-US" sz="2400" dirty="0" smtClean="0">
                <a:latin typeface="Times New Roman" pitchFamily="18" charset="0"/>
              </a:rPr>
              <a:t>____</a:t>
            </a:r>
            <a:endParaRPr lang="en-GB" altLang="en-US" sz="2400" dirty="0">
              <a:latin typeface="Times New Roman" pitchFamily="18" charset="0"/>
            </a:endParaRPr>
          </a:p>
          <a:p>
            <a:pPr eaLnBrk="1" hangingPunct="1">
              <a:spcBef>
                <a:spcPct val="0"/>
              </a:spcBef>
              <a:buFontTx/>
              <a:buNone/>
            </a:pPr>
            <a:r>
              <a:rPr lang="en-GB" altLang="en-US" sz="2400" dirty="0">
                <a:latin typeface="Times New Roman" pitchFamily="18" charset="0"/>
              </a:rPr>
              <a:t>increase in rate.</a:t>
            </a:r>
          </a:p>
        </p:txBody>
      </p:sp>
      <p:sp>
        <p:nvSpPr>
          <p:cNvPr id="372748" name="Text Box 12"/>
          <p:cNvSpPr txBox="1">
            <a:spLocks noChangeArrowheads="1"/>
          </p:cNvSpPr>
          <p:nvPr/>
        </p:nvSpPr>
        <p:spPr bwMode="auto">
          <a:xfrm>
            <a:off x="165100" y="4478338"/>
            <a:ext cx="796564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For some chemical reactions, a rise in temperature of </a:t>
            </a:r>
            <a:r>
              <a:rPr lang="en-GB" altLang="en-US" sz="2400" dirty="0" smtClean="0">
                <a:latin typeface="Times New Roman" pitchFamily="18" charset="0"/>
              </a:rPr>
              <a:t>_____</a:t>
            </a:r>
            <a:r>
              <a:rPr lang="en-GB" altLang="en-US" sz="2400" dirty="0" smtClean="0">
                <a:latin typeface="Times New Roman" pitchFamily="18" charset="0"/>
                <a:cs typeface="Times New Roman" pitchFamily="18" charset="0"/>
              </a:rPr>
              <a:t>°</a:t>
            </a:r>
            <a:r>
              <a:rPr lang="en-GB" altLang="en-US" sz="2400" dirty="0" smtClean="0">
                <a:latin typeface="Times New Roman" pitchFamily="18" charset="0"/>
              </a:rPr>
              <a:t>C </a:t>
            </a:r>
            <a:endParaRPr lang="en-GB" altLang="en-US" sz="2400" dirty="0">
              <a:latin typeface="Times New Roman" pitchFamily="18" charset="0"/>
            </a:endParaRPr>
          </a:p>
          <a:p>
            <a:pPr eaLnBrk="1" hangingPunct="1">
              <a:spcBef>
                <a:spcPct val="0"/>
              </a:spcBef>
              <a:buFontTx/>
              <a:buNone/>
            </a:pPr>
            <a:r>
              <a:rPr lang="en-GB" altLang="en-US" sz="2400" dirty="0">
                <a:latin typeface="Times New Roman" pitchFamily="18" charset="0"/>
              </a:rPr>
              <a:t>approximately doubles the rate of reaction.</a:t>
            </a:r>
          </a:p>
        </p:txBody>
      </p:sp>
      <p:sp>
        <p:nvSpPr>
          <p:cNvPr id="37892" name="AutoShape 13"/>
          <p:cNvSpPr>
            <a:spLocks noChangeAspect="1" noChangeArrowheads="1" noTextEdit="1"/>
          </p:cNvSpPr>
          <p:nvPr/>
        </p:nvSpPr>
        <p:spPr bwMode="auto">
          <a:xfrm>
            <a:off x="2195513" y="1196975"/>
            <a:ext cx="4103687"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37893" name="Line 15"/>
          <p:cNvSpPr>
            <a:spLocks noChangeShapeType="1"/>
          </p:cNvSpPr>
          <p:nvPr/>
        </p:nvSpPr>
        <p:spPr bwMode="auto">
          <a:xfrm>
            <a:off x="2922588" y="1200150"/>
            <a:ext cx="0" cy="2427288"/>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894" name="Line 16"/>
          <p:cNvSpPr>
            <a:spLocks noChangeShapeType="1"/>
          </p:cNvSpPr>
          <p:nvPr/>
        </p:nvSpPr>
        <p:spPr bwMode="auto">
          <a:xfrm>
            <a:off x="2911475" y="3627438"/>
            <a:ext cx="3373438" cy="0"/>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895" name="Freeform 17"/>
          <p:cNvSpPr>
            <a:spLocks/>
          </p:cNvSpPr>
          <p:nvPr/>
        </p:nvSpPr>
        <p:spPr bwMode="auto">
          <a:xfrm>
            <a:off x="2922588" y="1436688"/>
            <a:ext cx="2782887" cy="2190750"/>
          </a:xfrm>
          <a:custGeom>
            <a:avLst/>
            <a:gdLst>
              <a:gd name="T0" fmla="*/ 0 w 1753"/>
              <a:gd name="T1" fmla="*/ 2147483647 h 1380"/>
              <a:gd name="T2" fmla="*/ 2147483647 w 1753"/>
              <a:gd name="T3" fmla="*/ 2147483647 h 1380"/>
              <a:gd name="T4" fmla="*/ 2147483647 w 1753"/>
              <a:gd name="T5" fmla="*/ 2147483647 h 1380"/>
              <a:gd name="T6" fmla="*/ 2147483647 w 1753"/>
              <a:gd name="T7" fmla="*/ 0 h 13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53" h="1380">
                <a:moveTo>
                  <a:pt x="0" y="1380"/>
                </a:moveTo>
                <a:cubicBezTo>
                  <a:pt x="304" y="1354"/>
                  <a:pt x="609" y="1330"/>
                  <a:pt x="858" y="1230"/>
                </a:cubicBezTo>
                <a:cubicBezTo>
                  <a:pt x="1106" y="1131"/>
                  <a:pt x="1343" y="988"/>
                  <a:pt x="1491" y="783"/>
                </a:cubicBezTo>
                <a:cubicBezTo>
                  <a:pt x="1640" y="578"/>
                  <a:pt x="1696" y="289"/>
                  <a:pt x="1753" y="0"/>
                </a:cubicBez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896" name="Rectangle 18"/>
          <p:cNvSpPr>
            <a:spLocks noChangeArrowheads="1"/>
          </p:cNvSpPr>
          <p:nvPr/>
        </p:nvSpPr>
        <p:spPr bwMode="auto">
          <a:xfrm>
            <a:off x="2271713" y="1924050"/>
            <a:ext cx="4651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solidFill>
                  <a:srgbClr val="000000"/>
                </a:solidFill>
                <a:latin typeface="Times New Roman" pitchFamily="18" charset="0"/>
              </a:rPr>
              <a:t>Rate</a:t>
            </a:r>
            <a:endParaRPr lang="en-GB" altLang="en-US" sz="2000">
              <a:latin typeface="Times New Roman" pitchFamily="18" charset="0"/>
            </a:endParaRPr>
          </a:p>
        </p:txBody>
      </p:sp>
      <p:sp>
        <p:nvSpPr>
          <p:cNvPr id="37897" name="Line 20"/>
          <p:cNvSpPr>
            <a:spLocks noChangeShapeType="1"/>
          </p:cNvSpPr>
          <p:nvPr/>
        </p:nvSpPr>
        <p:spPr bwMode="auto">
          <a:xfrm>
            <a:off x="2922588" y="1200150"/>
            <a:ext cx="0" cy="2427288"/>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898" name="Line 21"/>
          <p:cNvSpPr>
            <a:spLocks noChangeShapeType="1"/>
          </p:cNvSpPr>
          <p:nvPr/>
        </p:nvSpPr>
        <p:spPr bwMode="auto">
          <a:xfrm>
            <a:off x="2911475" y="3627438"/>
            <a:ext cx="3373438" cy="0"/>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899" name="Freeform 22"/>
          <p:cNvSpPr>
            <a:spLocks/>
          </p:cNvSpPr>
          <p:nvPr/>
        </p:nvSpPr>
        <p:spPr bwMode="auto">
          <a:xfrm>
            <a:off x="2922588" y="1436688"/>
            <a:ext cx="2782887" cy="2190750"/>
          </a:xfrm>
          <a:custGeom>
            <a:avLst/>
            <a:gdLst>
              <a:gd name="T0" fmla="*/ 0 w 1753"/>
              <a:gd name="T1" fmla="*/ 2147483647 h 1380"/>
              <a:gd name="T2" fmla="*/ 2147483647 w 1753"/>
              <a:gd name="T3" fmla="*/ 2147483647 h 1380"/>
              <a:gd name="T4" fmla="*/ 2147483647 w 1753"/>
              <a:gd name="T5" fmla="*/ 2147483647 h 1380"/>
              <a:gd name="T6" fmla="*/ 2147483647 w 1753"/>
              <a:gd name="T7" fmla="*/ 0 h 13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53" h="1380">
                <a:moveTo>
                  <a:pt x="0" y="1380"/>
                </a:moveTo>
                <a:cubicBezTo>
                  <a:pt x="304" y="1354"/>
                  <a:pt x="609" y="1330"/>
                  <a:pt x="858" y="1230"/>
                </a:cubicBezTo>
                <a:cubicBezTo>
                  <a:pt x="1106" y="1131"/>
                  <a:pt x="1343" y="988"/>
                  <a:pt x="1491" y="783"/>
                </a:cubicBezTo>
                <a:cubicBezTo>
                  <a:pt x="1640" y="578"/>
                  <a:pt x="1696" y="289"/>
                  <a:pt x="1753" y="0"/>
                </a:cubicBez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900" name="Rectangle 23"/>
          <p:cNvSpPr>
            <a:spLocks noChangeArrowheads="1"/>
          </p:cNvSpPr>
          <p:nvPr/>
        </p:nvSpPr>
        <p:spPr bwMode="auto">
          <a:xfrm>
            <a:off x="2271713" y="1924050"/>
            <a:ext cx="4651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solidFill>
                  <a:srgbClr val="000000"/>
                </a:solidFill>
                <a:latin typeface="Times New Roman" pitchFamily="18" charset="0"/>
              </a:rPr>
              <a:t>Rate</a:t>
            </a:r>
            <a:endParaRPr lang="en-GB" altLang="en-US" sz="2000">
              <a:latin typeface="Times New Roman" pitchFamily="18" charset="0"/>
            </a:endParaRPr>
          </a:p>
        </p:txBody>
      </p:sp>
      <p:sp>
        <p:nvSpPr>
          <p:cNvPr id="37901" name="Rectangle 24"/>
          <p:cNvSpPr>
            <a:spLocks noChangeArrowheads="1"/>
          </p:cNvSpPr>
          <p:nvPr/>
        </p:nvSpPr>
        <p:spPr bwMode="auto">
          <a:xfrm>
            <a:off x="4302125" y="3743325"/>
            <a:ext cx="12096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solidFill>
                  <a:srgbClr val="000000"/>
                </a:solidFill>
                <a:latin typeface="Times New Roman" pitchFamily="18" charset="0"/>
              </a:rPr>
              <a:t>temperature</a:t>
            </a:r>
            <a:endParaRPr lang="en-GB" altLang="en-US" sz="2000">
              <a:latin typeface="Times New Roman"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35</a:t>
            </a:fld>
            <a:endParaRPr lang="en-GB"/>
          </a:p>
        </p:txBody>
      </p:sp>
    </p:spTree>
    <p:extLst>
      <p:ext uri="{BB962C8B-B14F-4D97-AF65-F5344CB8AC3E}">
        <p14:creationId xmlns:p14="http://schemas.microsoft.com/office/powerpoint/2010/main" val="17346624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2747"/>
                                        </p:tgtEl>
                                        <p:attrNameLst>
                                          <p:attrName>style.visibility</p:attrName>
                                        </p:attrNameLst>
                                      </p:cBhvr>
                                      <p:to>
                                        <p:strVal val="visible"/>
                                      </p:to>
                                    </p:set>
                                    <p:anim calcmode="lin" valueType="num">
                                      <p:cBhvr additive="base">
                                        <p:cTn id="7" dur="500" fill="hold"/>
                                        <p:tgtEl>
                                          <p:spTgt spid="372747"/>
                                        </p:tgtEl>
                                        <p:attrNameLst>
                                          <p:attrName>ppt_x</p:attrName>
                                        </p:attrNameLst>
                                      </p:cBhvr>
                                      <p:tavLst>
                                        <p:tav tm="0">
                                          <p:val>
                                            <p:strVal val="#ppt_x"/>
                                          </p:val>
                                        </p:tav>
                                        <p:tav tm="100000">
                                          <p:val>
                                            <p:strVal val="#ppt_x"/>
                                          </p:val>
                                        </p:tav>
                                      </p:tavLst>
                                    </p:anim>
                                    <p:anim calcmode="lin" valueType="num">
                                      <p:cBhvr additive="base">
                                        <p:cTn id="8" dur="500" fill="hold"/>
                                        <p:tgtEl>
                                          <p:spTgt spid="37274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72748"/>
                                        </p:tgtEl>
                                        <p:attrNameLst>
                                          <p:attrName>style.visibility</p:attrName>
                                        </p:attrNameLst>
                                      </p:cBhvr>
                                      <p:to>
                                        <p:strVal val="visible"/>
                                      </p:to>
                                    </p:set>
                                    <p:anim calcmode="lin" valueType="num">
                                      <p:cBhvr additive="base">
                                        <p:cTn id="13" dur="500" fill="hold"/>
                                        <p:tgtEl>
                                          <p:spTgt spid="372748"/>
                                        </p:tgtEl>
                                        <p:attrNameLst>
                                          <p:attrName>ppt_x</p:attrName>
                                        </p:attrNameLst>
                                      </p:cBhvr>
                                      <p:tavLst>
                                        <p:tav tm="0">
                                          <p:val>
                                            <p:strVal val="#ppt_x"/>
                                          </p:val>
                                        </p:tav>
                                        <p:tav tm="100000">
                                          <p:val>
                                            <p:strVal val="#ppt_x"/>
                                          </p:val>
                                        </p:tav>
                                      </p:tavLst>
                                    </p:anim>
                                    <p:anim calcmode="lin" valueType="num">
                                      <p:cBhvr additive="base">
                                        <p:cTn id="14" dur="500" fill="hold"/>
                                        <p:tgtEl>
                                          <p:spTgt spid="3727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747" grpId="0"/>
      <p:bldP spid="37274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73996" y="81139"/>
            <a:ext cx="8435975" cy="57305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altLang="en-US" sz="3200" u="sng" dirty="0" smtClean="0">
                <a:latin typeface="Times New Roman" pitchFamily="18" charset="0"/>
              </a:rPr>
              <a:t>(iv) Reactants in Excess</a:t>
            </a:r>
          </a:p>
        </p:txBody>
      </p:sp>
      <p:sp>
        <p:nvSpPr>
          <p:cNvPr id="3" name="Rectangle 15"/>
          <p:cNvSpPr>
            <a:spLocks noChangeArrowheads="1"/>
          </p:cNvSpPr>
          <p:nvPr/>
        </p:nvSpPr>
        <p:spPr bwMode="auto">
          <a:xfrm>
            <a:off x="65855" y="653787"/>
            <a:ext cx="779544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smtClean="0">
                <a:latin typeface="Times New Roman" pitchFamily="18" charset="0"/>
                <a:cs typeface="Times New Roman" panose="02020603050405020304" pitchFamily="18" charset="0"/>
              </a:rPr>
              <a:t>Calcium carbonate can react with </a:t>
            </a:r>
            <a:r>
              <a:rPr lang="en-US" altLang="en-US" sz="2400" u="sng" dirty="0" smtClean="0">
                <a:latin typeface="Times New Roman" pitchFamily="18" charset="0"/>
                <a:cs typeface="Times New Roman" panose="02020603050405020304" pitchFamily="18" charset="0"/>
              </a:rPr>
              <a:t>excess</a:t>
            </a:r>
            <a:r>
              <a:rPr lang="en-US" altLang="en-US" sz="2400" dirty="0" smtClean="0">
                <a:latin typeface="Times New Roman" pitchFamily="18" charset="0"/>
                <a:cs typeface="Times New Roman" panose="02020603050405020304" pitchFamily="18" charset="0"/>
              </a:rPr>
              <a:t> (more than enough)</a:t>
            </a:r>
          </a:p>
          <a:p>
            <a:pPr eaLnBrk="1" hangingPunct="1">
              <a:spcBef>
                <a:spcPct val="0"/>
              </a:spcBef>
              <a:buFontTx/>
              <a:buNone/>
            </a:pPr>
            <a:r>
              <a:rPr lang="en-US" altLang="en-US" sz="2400" dirty="0" smtClean="0">
                <a:latin typeface="Times New Roman" pitchFamily="18" charset="0"/>
                <a:cs typeface="Times New Roman" panose="02020603050405020304" pitchFamily="18" charset="0"/>
              </a:rPr>
              <a:t>hydrochloric acid according the equation:</a:t>
            </a:r>
            <a:endParaRPr lang="en-GB" altLang="en-US" sz="2400" dirty="0">
              <a:latin typeface="Times New Roman" pitchFamily="18" charset="0"/>
              <a:cs typeface="Times New Roman" panose="02020603050405020304" pitchFamily="18" charset="0"/>
            </a:endParaRPr>
          </a:p>
        </p:txBody>
      </p:sp>
      <p:sp>
        <p:nvSpPr>
          <p:cNvPr id="12" name="Line 17"/>
          <p:cNvSpPr>
            <a:spLocks noChangeShapeType="1"/>
          </p:cNvSpPr>
          <p:nvPr/>
        </p:nvSpPr>
        <p:spPr bwMode="auto">
          <a:xfrm>
            <a:off x="2801171" y="1887957"/>
            <a:ext cx="863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9" name="Rectangle 15"/>
          <p:cNvSpPr>
            <a:spLocks noChangeArrowheads="1"/>
          </p:cNvSpPr>
          <p:nvPr/>
        </p:nvSpPr>
        <p:spPr bwMode="auto">
          <a:xfrm>
            <a:off x="59378" y="2381979"/>
            <a:ext cx="897711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smtClean="0">
                <a:latin typeface="Times New Roman" pitchFamily="18" charset="0"/>
                <a:cs typeface="Times New Roman" panose="02020603050405020304" pitchFamily="18" charset="0"/>
              </a:rPr>
              <a:t>The reaction can be followed by collecting the volume of CO</a:t>
            </a:r>
            <a:r>
              <a:rPr lang="en-US" altLang="en-US" sz="2400" baseline="-25000" dirty="0" smtClean="0">
                <a:latin typeface="Times New Roman" pitchFamily="18" charset="0"/>
                <a:cs typeface="Times New Roman" panose="02020603050405020304" pitchFamily="18" charset="0"/>
              </a:rPr>
              <a:t>2</a:t>
            </a:r>
            <a:r>
              <a:rPr lang="en-US" altLang="en-US" sz="2400" dirty="0" smtClean="0">
                <a:latin typeface="Times New Roman" pitchFamily="18" charset="0"/>
                <a:cs typeface="Times New Roman" panose="02020603050405020304" pitchFamily="18" charset="0"/>
              </a:rPr>
              <a:t> produced.</a:t>
            </a:r>
            <a:endParaRPr lang="en-GB" altLang="en-US" sz="2400" dirty="0">
              <a:latin typeface="Times New Roman" pitchFamily="18" charset="0"/>
              <a:cs typeface="Times New Roman" panose="02020603050405020304" pitchFamily="18" charset="0"/>
            </a:endParaRPr>
          </a:p>
        </p:txBody>
      </p:sp>
      <p:sp>
        <p:nvSpPr>
          <p:cNvPr id="25" name="Text Box 9"/>
          <p:cNvSpPr txBox="1">
            <a:spLocks noChangeArrowheads="1"/>
          </p:cNvSpPr>
          <p:nvPr/>
        </p:nvSpPr>
        <p:spPr bwMode="auto">
          <a:xfrm>
            <a:off x="3019199" y="5065651"/>
            <a:ext cx="2351314" cy="618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200">
                <a:solidFill>
                  <a:srgbClr val="0000FF"/>
                </a:solidFill>
                <a:latin typeface="Comic Sans MS" pitchFamily="66" charset="0"/>
              </a:rPr>
              <a:t>1 mol l</a:t>
            </a:r>
            <a:r>
              <a:rPr lang="en-GB" altLang="en-US" sz="2200" baseline="30000">
                <a:solidFill>
                  <a:srgbClr val="0000FF"/>
                </a:solidFill>
                <a:latin typeface="Comic Sans MS" pitchFamily="66" charset="0"/>
              </a:rPr>
              <a:t>-1</a:t>
            </a:r>
            <a:r>
              <a:rPr lang="en-GB" altLang="en-US" sz="2200">
                <a:solidFill>
                  <a:srgbClr val="0000FF"/>
                </a:solidFill>
                <a:latin typeface="Comic Sans MS" pitchFamily="66" charset="0"/>
              </a:rPr>
              <a:t> HCl </a:t>
            </a:r>
            <a:endParaRPr lang="en-GB" altLang="en-US" sz="2200"/>
          </a:p>
        </p:txBody>
      </p:sp>
      <p:sp>
        <p:nvSpPr>
          <p:cNvPr id="23" name="Freeform 7"/>
          <p:cNvSpPr>
            <a:spLocks/>
          </p:cNvSpPr>
          <p:nvPr/>
        </p:nvSpPr>
        <p:spPr bwMode="auto">
          <a:xfrm>
            <a:off x="1343806" y="4032078"/>
            <a:ext cx="5764018" cy="2306065"/>
          </a:xfrm>
          <a:custGeom>
            <a:avLst/>
            <a:gdLst>
              <a:gd name="T0" fmla="*/ 0 w 8406"/>
              <a:gd name="T1" fmla="*/ 892 h 2613"/>
              <a:gd name="T2" fmla="*/ 258 w 8406"/>
              <a:gd name="T3" fmla="*/ 582 h 2613"/>
              <a:gd name="T4" fmla="*/ 572 w 8406"/>
              <a:gd name="T5" fmla="*/ 297 h 2613"/>
              <a:gd name="T6" fmla="*/ 846 w 8406"/>
              <a:gd name="T7" fmla="*/ 148 h 2613"/>
              <a:gd name="T8" fmla="*/ 1105 w 8406"/>
              <a:gd name="T9" fmla="*/ 80 h 2613"/>
              <a:gd name="T10" fmla="*/ 1461 w 8406"/>
              <a:gd name="T11" fmla="*/ 51 h 2613"/>
              <a:gd name="T12" fmla="*/ 1974 w 8406"/>
              <a:gd name="T13" fmla="*/ 42 h 2613"/>
              <a:gd name="T14" fmla="*/ 2292 w 8406"/>
              <a:gd name="T15" fmla="*/ 36 h 2613"/>
              <a:gd name="T16" fmla="*/ 3110 w 8406"/>
              <a:gd name="T17" fmla="*/ 16 h 2613"/>
              <a:gd name="T18" fmla="*/ 3294 w 8406"/>
              <a:gd name="T19" fmla="*/ 16 h 2613"/>
              <a:gd name="T20" fmla="*/ 4166 w 8406"/>
              <a:gd name="T21" fmla="*/ 0 h 26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406" h="2613">
                <a:moveTo>
                  <a:pt x="0" y="2613"/>
                </a:moveTo>
                <a:cubicBezTo>
                  <a:pt x="163" y="2305"/>
                  <a:pt x="327" y="1998"/>
                  <a:pt x="519" y="1708"/>
                </a:cubicBezTo>
                <a:cubicBezTo>
                  <a:pt x="711" y="1418"/>
                  <a:pt x="957" y="1083"/>
                  <a:pt x="1155" y="871"/>
                </a:cubicBezTo>
                <a:cubicBezTo>
                  <a:pt x="1353" y="659"/>
                  <a:pt x="1529" y="542"/>
                  <a:pt x="1708" y="436"/>
                </a:cubicBezTo>
                <a:cubicBezTo>
                  <a:pt x="1887" y="330"/>
                  <a:pt x="2020" y="282"/>
                  <a:pt x="2227" y="235"/>
                </a:cubicBezTo>
                <a:cubicBezTo>
                  <a:pt x="2434" y="188"/>
                  <a:pt x="2654" y="170"/>
                  <a:pt x="2947" y="151"/>
                </a:cubicBezTo>
                <a:cubicBezTo>
                  <a:pt x="3240" y="132"/>
                  <a:pt x="3706" y="126"/>
                  <a:pt x="3985" y="118"/>
                </a:cubicBezTo>
                <a:cubicBezTo>
                  <a:pt x="4264" y="110"/>
                  <a:pt x="4239" y="115"/>
                  <a:pt x="4621" y="101"/>
                </a:cubicBezTo>
                <a:cubicBezTo>
                  <a:pt x="5003" y="87"/>
                  <a:pt x="5941" y="48"/>
                  <a:pt x="6279" y="34"/>
                </a:cubicBezTo>
                <a:cubicBezTo>
                  <a:pt x="6617" y="20"/>
                  <a:pt x="6294" y="23"/>
                  <a:pt x="6648" y="17"/>
                </a:cubicBezTo>
                <a:cubicBezTo>
                  <a:pt x="7002" y="11"/>
                  <a:pt x="8113" y="3"/>
                  <a:pt x="8406" y="0"/>
                </a:cubicBezTo>
              </a:path>
            </a:pathLst>
          </a:custGeom>
          <a:noFill/>
          <a:ln w="28575" cmpd="sng">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6" name="Line 10"/>
          <p:cNvSpPr>
            <a:spLocks noChangeShapeType="1"/>
          </p:cNvSpPr>
          <p:nvPr/>
        </p:nvSpPr>
        <p:spPr bwMode="auto">
          <a:xfrm flipH="1" flipV="1">
            <a:off x="2627313" y="4366468"/>
            <a:ext cx="1175657" cy="699183"/>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nvGrpSpPr>
          <p:cNvPr id="34" name="Group 33"/>
          <p:cNvGrpSpPr/>
          <p:nvPr/>
        </p:nvGrpSpPr>
        <p:grpSpPr>
          <a:xfrm>
            <a:off x="107950" y="3213943"/>
            <a:ext cx="7151688" cy="3527425"/>
            <a:chOff x="107950" y="3213943"/>
            <a:chExt cx="7151688" cy="3527425"/>
          </a:xfrm>
        </p:grpSpPr>
        <p:sp>
          <p:nvSpPr>
            <p:cNvPr id="22" name="Line 6"/>
            <p:cNvSpPr>
              <a:spLocks noChangeShapeType="1"/>
            </p:cNvSpPr>
            <p:nvPr/>
          </p:nvSpPr>
          <p:spPr bwMode="auto">
            <a:xfrm>
              <a:off x="1343806" y="6322672"/>
              <a:ext cx="5915832"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 name="Line 5"/>
            <p:cNvSpPr>
              <a:spLocks noChangeShapeType="1"/>
            </p:cNvSpPr>
            <p:nvPr/>
          </p:nvSpPr>
          <p:spPr bwMode="auto">
            <a:xfrm>
              <a:off x="1331913" y="3213943"/>
              <a:ext cx="0" cy="310872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7" name="Text Box 11"/>
            <p:cNvSpPr txBox="1">
              <a:spLocks noChangeArrowheads="1"/>
            </p:cNvSpPr>
            <p:nvPr/>
          </p:nvSpPr>
          <p:spPr bwMode="auto">
            <a:xfrm>
              <a:off x="3543300" y="6398468"/>
              <a:ext cx="15621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b="1" dirty="0" smtClean="0">
                  <a:latin typeface="Comic Sans MS" pitchFamily="66" charset="0"/>
                </a:rPr>
                <a:t>Time/s</a:t>
              </a:r>
              <a:endParaRPr lang="en-GB" altLang="en-US" sz="2000" b="1" dirty="0"/>
            </a:p>
          </p:txBody>
        </p:sp>
        <p:sp>
          <p:nvSpPr>
            <p:cNvPr id="28" name="Text Box 12"/>
            <p:cNvSpPr txBox="1">
              <a:spLocks noChangeArrowheads="1"/>
            </p:cNvSpPr>
            <p:nvPr/>
          </p:nvSpPr>
          <p:spPr bwMode="auto">
            <a:xfrm>
              <a:off x="107950" y="3883868"/>
              <a:ext cx="1079500" cy="1301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2000" b="1" dirty="0">
                  <a:latin typeface="Comic Sans MS" pitchFamily="66" charset="0"/>
                </a:rPr>
                <a:t>Volume </a:t>
              </a:r>
            </a:p>
            <a:p>
              <a:pPr algn="ctr" eaLnBrk="1" hangingPunct="1">
                <a:spcBef>
                  <a:spcPct val="0"/>
                </a:spcBef>
                <a:buFontTx/>
                <a:buNone/>
              </a:pPr>
              <a:r>
                <a:rPr lang="en-GB" altLang="en-US" sz="2000" b="1" dirty="0" smtClean="0">
                  <a:latin typeface="Comic Sans MS" pitchFamily="66" charset="0"/>
                </a:rPr>
                <a:t>CO</a:t>
              </a:r>
              <a:r>
                <a:rPr lang="en-GB" altLang="en-US" sz="2000" b="1" baseline="-25000" dirty="0" smtClean="0">
                  <a:latin typeface="Comic Sans MS" pitchFamily="66" charset="0"/>
                </a:rPr>
                <a:t>2</a:t>
              </a:r>
            </a:p>
            <a:p>
              <a:pPr algn="ctr" eaLnBrk="1" hangingPunct="1">
                <a:spcBef>
                  <a:spcPct val="0"/>
                </a:spcBef>
                <a:buFontTx/>
                <a:buNone/>
              </a:pPr>
              <a:endParaRPr lang="en-GB" altLang="en-US" sz="2000" b="1" baseline="-25000" dirty="0" smtClean="0">
                <a:latin typeface="Comic Sans MS" pitchFamily="66" charset="0"/>
              </a:endParaRPr>
            </a:p>
            <a:p>
              <a:pPr algn="ctr" eaLnBrk="1" hangingPunct="1">
                <a:spcBef>
                  <a:spcPct val="0"/>
                </a:spcBef>
                <a:buFontTx/>
                <a:buNone/>
              </a:pPr>
              <a:r>
                <a:rPr lang="en-GB" altLang="en-US" sz="2000" b="1" dirty="0" smtClean="0">
                  <a:latin typeface="Comic Sans MS" pitchFamily="66" charset="0"/>
                </a:rPr>
                <a:t>(cm</a:t>
              </a:r>
              <a:r>
                <a:rPr lang="en-GB" altLang="en-US" sz="2000" b="1" baseline="30000" dirty="0" smtClean="0">
                  <a:latin typeface="Comic Sans MS" pitchFamily="66" charset="0"/>
                </a:rPr>
                <a:t>3</a:t>
              </a:r>
              <a:r>
                <a:rPr lang="en-GB" altLang="en-US" sz="2000" b="1" dirty="0" smtClean="0">
                  <a:latin typeface="Comic Sans MS" pitchFamily="66" charset="0"/>
                </a:rPr>
                <a:t>)</a:t>
              </a:r>
              <a:endParaRPr lang="en-GB" altLang="en-US" sz="2000" b="1" dirty="0"/>
            </a:p>
          </p:txBody>
        </p:sp>
      </p:grpSp>
      <p:grpSp>
        <p:nvGrpSpPr>
          <p:cNvPr id="35" name="Group 34"/>
          <p:cNvGrpSpPr/>
          <p:nvPr/>
        </p:nvGrpSpPr>
        <p:grpSpPr>
          <a:xfrm>
            <a:off x="1333500" y="3285381"/>
            <a:ext cx="6527800" cy="3036887"/>
            <a:chOff x="1333500" y="3285381"/>
            <a:chExt cx="6527800" cy="3036887"/>
          </a:xfrm>
        </p:grpSpPr>
        <p:sp>
          <p:nvSpPr>
            <p:cNvPr id="29" name="Freeform 14"/>
            <p:cNvSpPr>
              <a:spLocks/>
            </p:cNvSpPr>
            <p:nvPr/>
          </p:nvSpPr>
          <p:spPr bwMode="auto">
            <a:xfrm>
              <a:off x="1333500" y="4023568"/>
              <a:ext cx="6527800" cy="2298700"/>
            </a:xfrm>
            <a:custGeom>
              <a:avLst/>
              <a:gdLst>
                <a:gd name="T0" fmla="*/ 0 w 4112"/>
                <a:gd name="T1" fmla="*/ 2147483647 h 1448"/>
                <a:gd name="T2" fmla="*/ 2147483647 w 4112"/>
                <a:gd name="T3" fmla="*/ 2147483647 h 1448"/>
                <a:gd name="T4" fmla="*/ 2147483647 w 4112"/>
                <a:gd name="T5" fmla="*/ 2147483647 h 1448"/>
                <a:gd name="T6" fmla="*/ 2147483647 w 4112"/>
                <a:gd name="T7" fmla="*/ 2147483647 h 1448"/>
                <a:gd name="T8" fmla="*/ 2147483647 w 4112"/>
                <a:gd name="T9" fmla="*/ 2147483647 h 1448"/>
                <a:gd name="T10" fmla="*/ 2147483647 w 4112"/>
                <a:gd name="T11" fmla="*/ 2147483647 h 1448"/>
                <a:gd name="T12" fmla="*/ 2147483647 w 4112"/>
                <a:gd name="T13" fmla="*/ 2147483647 h 14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112" h="1448">
                  <a:moveTo>
                    <a:pt x="0" y="1448"/>
                  </a:moveTo>
                  <a:cubicBezTo>
                    <a:pt x="48" y="1092"/>
                    <a:pt x="96" y="736"/>
                    <a:pt x="144" y="536"/>
                  </a:cubicBezTo>
                  <a:cubicBezTo>
                    <a:pt x="192" y="336"/>
                    <a:pt x="232" y="320"/>
                    <a:pt x="288" y="248"/>
                  </a:cubicBezTo>
                  <a:cubicBezTo>
                    <a:pt x="344" y="176"/>
                    <a:pt x="376" y="136"/>
                    <a:pt x="480" y="104"/>
                  </a:cubicBezTo>
                  <a:cubicBezTo>
                    <a:pt x="584" y="72"/>
                    <a:pt x="384" y="72"/>
                    <a:pt x="912" y="56"/>
                  </a:cubicBezTo>
                  <a:cubicBezTo>
                    <a:pt x="1440" y="40"/>
                    <a:pt x="3184" y="16"/>
                    <a:pt x="3648" y="8"/>
                  </a:cubicBezTo>
                  <a:cubicBezTo>
                    <a:pt x="4112" y="0"/>
                    <a:pt x="3904" y="4"/>
                    <a:pt x="3696" y="8"/>
                  </a:cubicBezTo>
                </a:path>
              </a:pathLst>
            </a:custGeom>
            <a:noFill/>
            <a:ln w="38100" cap="flat" cmpd="sng">
              <a:solidFill>
                <a:srgbClr val="FF0000"/>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0" name="Text Box 16"/>
            <p:cNvSpPr txBox="1">
              <a:spLocks noChangeArrowheads="1"/>
            </p:cNvSpPr>
            <p:nvPr/>
          </p:nvSpPr>
          <p:spPr bwMode="auto">
            <a:xfrm>
              <a:off x="2460625" y="3285381"/>
              <a:ext cx="177482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200" dirty="0">
                  <a:solidFill>
                    <a:srgbClr val="FF0000"/>
                  </a:solidFill>
                  <a:latin typeface="Comic Sans MS" pitchFamily="66" charset="0"/>
                </a:rPr>
                <a:t>2 </a:t>
              </a:r>
              <a:r>
                <a:rPr lang="en-GB" altLang="en-US" sz="2200" dirty="0" err="1">
                  <a:solidFill>
                    <a:srgbClr val="FF0000"/>
                  </a:solidFill>
                  <a:latin typeface="Comic Sans MS" pitchFamily="66" charset="0"/>
                </a:rPr>
                <a:t>mol</a:t>
              </a:r>
              <a:r>
                <a:rPr lang="en-GB" altLang="en-US" sz="2200" dirty="0">
                  <a:solidFill>
                    <a:srgbClr val="FF0000"/>
                  </a:solidFill>
                  <a:latin typeface="Comic Sans MS" pitchFamily="66" charset="0"/>
                </a:rPr>
                <a:t> l</a:t>
              </a:r>
              <a:r>
                <a:rPr lang="en-GB" altLang="en-US" sz="2200" baseline="30000" dirty="0">
                  <a:solidFill>
                    <a:srgbClr val="FF0000"/>
                  </a:solidFill>
                  <a:latin typeface="Comic Sans MS" pitchFamily="66" charset="0"/>
                </a:rPr>
                <a:t>-1</a:t>
              </a:r>
              <a:r>
                <a:rPr lang="en-GB" altLang="en-US" sz="2200" dirty="0">
                  <a:solidFill>
                    <a:srgbClr val="FF0000"/>
                  </a:solidFill>
                  <a:latin typeface="Comic Sans MS" pitchFamily="66" charset="0"/>
                </a:rPr>
                <a:t> </a:t>
              </a:r>
              <a:r>
                <a:rPr lang="en-GB" altLang="en-US" sz="2200" dirty="0" err="1">
                  <a:solidFill>
                    <a:srgbClr val="FF0000"/>
                  </a:solidFill>
                  <a:latin typeface="Comic Sans MS" pitchFamily="66" charset="0"/>
                </a:rPr>
                <a:t>HCl</a:t>
              </a:r>
              <a:r>
                <a:rPr lang="en-GB" altLang="en-US" sz="2200" dirty="0">
                  <a:solidFill>
                    <a:srgbClr val="FF0000"/>
                  </a:solidFill>
                  <a:latin typeface="Comic Sans MS" pitchFamily="66" charset="0"/>
                </a:rPr>
                <a:t> </a:t>
              </a:r>
              <a:endParaRPr lang="en-GB" altLang="en-US" sz="2200" dirty="0">
                <a:solidFill>
                  <a:srgbClr val="FF0000"/>
                </a:solidFill>
              </a:endParaRPr>
            </a:p>
          </p:txBody>
        </p:sp>
        <p:sp>
          <p:nvSpPr>
            <p:cNvPr id="31" name="Line 20"/>
            <p:cNvSpPr>
              <a:spLocks noChangeShapeType="1"/>
            </p:cNvSpPr>
            <p:nvPr/>
          </p:nvSpPr>
          <p:spPr bwMode="auto">
            <a:xfrm flipH="1">
              <a:off x="2963863" y="3645743"/>
              <a:ext cx="217487"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36" name="Rectangle 15"/>
          <p:cNvSpPr>
            <a:spLocks noChangeArrowheads="1"/>
          </p:cNvSpPr>
          <p:nvPr/>
        </p:nvSpPr>
        <p:spPr bwMode="auto">
          <a:xfrm>
            <a:off x="5339585" y="4676943"/>
            <a:ext cx="362490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smtClean="0">
                <a:latin typeface="Times New Roman" pitchFamily="18" charset="0"/>
                <a:cs typeface="Times New Roman" panose="02020603050405020304" pitchFamily="18" charset="0"/>
              </a:rPr>
              <a:t>Rate of reaction increases</a:t>
            </a:r>
          </a:p>
          <a:p>
            <a:pPr eaLnBrk="1" hangingPunct="1">
              <a:spcBef>
                <a:spcPct val="0"/>
              </a:spcBef>
              <a:buFontTx/>
              <a:buNone/>
            </a:pPr>
            <a:r>
              <a:rPr lang="en-US" altLang="en-US" sz="2400" dirty="0">
                <a:latin typeface="Times New Roman" pitchFamily="18" charset="0"/>
                <a:cs typeface="Times New Roman" panose="02020603050405020304" pitchFamily="18" charset="0"/>
              </a:rPr>
              <a:t>u</a:t>
            </a:r>
            <a:r>
              <a:rPr lang="en-US" altLang="en-US" sz="2400" dirty="0" smtClean="0">
                <a:latin typeface="Times New Roman" pitchFamily="18" charset="0"/>
                <a:cs typeface="Times New Roman" panose="02020603050405020304" pitchFamily="18" charset="0"/>
              </a:rPr>
              <a:t>sing 2 </a:t>
            </a:r>
            <a:r>
              <a:rPr lang="en-US" altLang="en-US" sz="2400" dirty="0" err="1" smtClean="0">
                <a:latin typeface="Times New Roman" pitchFamily="18" charset="0"/>
                <a:cs typeface="Times New Roman" panose="02020603050405020304" pitchFamily="18" charset="0"/>
              </a:rPr>
              <a:t>mol</a:t>
            </a:r>
            <a:r>
              <a:rPr lang="en-US" altLang="en-US" sz="2400" dirty="0" smtClean="0">
                <a:latin typeface="Times New Roman" pitchFamily="18" charset="0"/>
                <a:cs typeface="Times New Roman" panose="02020603050405020304" pitchFamily="18" charset="0"/>
              </a:rPr>
              <a:t> l</a:t>
            </a:r>
            <a:r>
              <a:rPr lang="en-US" altLang="en-US" sz="2400" baseline="30000" dirty="0" smtClean="0">
                <a:latin typeface="Times New Roman" pitchFamily="18" charset="0"/>
                <a:cs typeface="Times New Roman" panose="02020603050405020304" pitchFamily="18" charset="0"/>
              </a:rPr>
              <a:t>-1</a:t>
            </a:r>
            <a:r>
              <a:rPr lang="en-US" altLang="en-US" sz="2400" dirty="0" smtClean="0">
                <a:latin typeface="Times New Roman" pitchFamily="18" charset="0"/>
                <a:cs typeface="Times New Roman" panose="02020603050405020304" pitchFamily="18" charset="0"/>
              </a:rPr>
              <a:t> </a:t>
            </a:r>
            <a:r>
              <a:rPr lang="en-US" altLang="en-US" sz="2400" dirty="0" err="1" smtClean="0">
                <a:latin typeface="Times New Roman" pitchFamily="18" charset="0"/>
                <a:cs typeface="Times New Roman" panose="02020603050405020304" pitchFamily="18" charset="0"/>
              </a:rPr>
              <a:t>HCl</a:t>
            </a:r>
            <a:r>
              <a:rPr lang="en-US" altLang="en-US" sz="2400" dirty="0" smtClean="0">
                <a:latin typeface="Times New Roman" pitchFamily="18" charset="0"/>
                <a:cs typeface="Times New Roman" panose="02020603050405020304" pitchFamily="18" charset="0"/>
              </a:rPr>
              <a:t>.</a:t>
            </a:r>
            <a:endParaRPr lang="en-GB" altLang="en-US" sz="2400" dirty="0">
              <a:latin typeface="Times New Roman"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035439-CAE3-48F5-8784-A3D703450100}" type="slidenum">
              <a:rPr lang="en-GB" smtClean="0"/>
              <a:t>36</a:t>
            </a:fld>
            <a:endParaRPr lang="en-GB"/>
          </a:p>
        </p:txBody>
      </p:sp>
    </p:spTree>
    <p:extLst>
      <p:ext uri="{BB962C8B-B14F-4D97-AF65-F5344CB8AC3E}">
        <p14:creationId xmlns:p14="http://schemas.microsoft.com/office/powerpoint/2010/main" val="1822464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ppt_x"/>
                                          </p:val>
                                        </p:tav>
                                        <p:tav tm="100000">
                                          <p:val>
                                            <p:strVal val="#ppt_x"/>
                                          </p:val>
                                        </p:tav>
                                      </p:tavLst>
                                    </p:anim>
                                    <p:anim calcmode="lin" valueType="num">
                                      <p:cBhvr additive="base">
                                        <p:cTn id="2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ppt_x"/>
                                          </p:val>
                                        </p:tav>
                                        <p:tav tm="100000">
                                          <p:val>
                                            <p:strVal val="#ppt_x"/>
                                          </p:val>
                                        </p:tav>
                                      </p:tavLst>
                                    </p:anim>
                                    <p:anim calcmode="lin" valueType="num">
                                      <p:cBhvr additive="base">
                                        <p:cTn id="30" dur="500" fill="hold"/>
                                        <p:tgtEl>
                                          <p:spTgt spid="2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ppt_x"/>
                                          </p:val>
                                        </p:tav>
                                        <p:tav tm="100000">
                                          <p:val>
                                            <p:strVal val="#ppt_x"/>
                                          </p:val>
                                        </p:tav>
                                      </p:tavLst>
                                    </p:anim>
                                    <p:anim calcmode="lin" valueType="num">
                                      <p:cBhvr additive="base">
                                        <p:cTn id="3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500" fill="hold"/>
                                        <p:tgtEl>
                                          <p:spTgt spid="35"/>
                                        </p:tgtEl>
                                        <p:attrNameLst>
                                          <p:attrName>ppt_x</p:attrName>
                                        </p:attrNameLst>
                                      </p:cBhvr>
                                      <p:tavLst>
                                        <p:tav tm="0">
                                          <p:val>
                                            <p:strVal val="#ppt_x"/>
                                          </p:val>
                                        </p:tav>
                                        <p:tav tm="100000">
                                          <p:val>
                                            <p:strVal val="#ppt_x"/>
                                          </p:val>
                                        </p:tav>
                                      </p:tavLst>
                                    </p:anim>
                                    <p:anim calcmode="lin" valueType="num">
                                      <p:cBhvr additive="base">
                                        <p:cTn id="40"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fill="hold"/>
                                        <p:tgtEl>
                                          <p:spTgt spid="36"/>
                                        </p:tgtEl>
                                        <p:attrNameLst>
                                          <p:attrName>ppt_x</p:attrName>
                                        </p:attrNameLst>
                                      </p:cBhvr>
                                      <p:tavLst>
                                        <p:tav tm="0">
                                          <p:val>
                                            <p:strVal val="#ppt_x"/>
                                          </p:val>
                                        </p:tav>
                                        <p:tav tm="100000">
                                          <p:val>
                                            <p:strVal val="#ppt_x"/>
                                          </p:val>
                                        </p:tav>
                                      </p:tavLst>
                                    </p:anim>
                                    <p:anim calcmode="lin" valueType="num">
                                      <p:cBhvr additive="base">
                                        <p:cTn id="46"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 grpId="0"/>
      <p:bldP spid="25" grpId="0"/>
      <p:bldP spid="23" grpId="0" animBg="1"/>
      <p:bldP spid="26" grpId="0" animBg="1"/>
      <p:bldP spid="3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a:spLocks noChangeArrowheads="1"/>
          </p:cNvSpPr>
          <p:nvPr/>
        </p:nvSpPr>
        <p:spPr bwMode="auto">
          <a:xfrm>
            <a:off x="3563888" y="980728"/>
            <a:ext cx="54006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smtClean="0">
                <a:latin typeface="Times New Roman" pitchFamily="18" charset="0"/>
                <a:cs typeface="Times New Roman" panose="02020603050405020304" pitchFamily="18" charset="0"/>
              </a:rPr>
              <a:t>Rate of </a:t>
            </a:r>
            <a:r>
              <a:rPr lang="en-US" altLang="en-US" sz="2400" dirty="0" smtClean="0">
                <a:latin typeface="Times New Roman" pitchFamily="18" charset="0"/>
                <a:cs typeface="Times New Roman" panose="02020603050405020304" pitchFamily="18" charset="0"/>
              </a:rPr>
              <a:t>reaction ________ </a:t>
            </a:r>
            <a:r>
              <a:rPr lang="en-US" altLang="en-US" sz="2400" dirty="0" smtClean="0">
                <a:latin typeface="Times New Roman" pitchFamily="18" charset="0"/>
                <a:cs typeface="Times New Roman" panose="02020603050405020304" pitchFamily="18" charset="0"/>
              </a:rPr>
              <a:t>using powder.</a:t>
            </a:r>
          </a:p>
        </p:txBody>
      </p:sp>
      <p:sp>
        <p:nvSpPr>
          <p:cNvPr id="15" name="Rectangle 15"/>
          <p:cNvSpPr>
            <a:spLocks noChangeArrowheads="1"/>
          </p:cNvSpPr>
          <p:nvPr/>
        </p:nvSpPr>
        <p:spPr bwMode="auto">
          <a:xfrm>
            <a:off x="65856" y="116632"/>
            <a:ext cx="8610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smtClean="0">
                <a:latin typeface="Times New Roman" pitchFamily="18" charset="0"/>
                <a:cs typeface="Times New Roman" panose="02020603050405020304" pitchFamily="18" charset="0"/>
              </a:rPr>
              <a:t>The rate of CO</a:t>
            </a:r>
            <a:r>
              <a:rPr lang="en-US" altLang="en-US" sz="2400" baseline="-25000" dirty="0" smtClean="0">
                <a:latin typeface="Times New Roman" pitchFamily="18" charset="0"/>
                <a:cs typeface="Times New Roman" panose="02020603050405020304" pitchFamily="18" charset="0"/>
              </a:rPr>
              <a:t>2</a:t>
            </a:r>
            <a:r>
              <a:rPr lang="en-US" altLang="en-US" sz="2400" dirty="0" smtClean="0">
                <a:latin typeface="Times New Roman" pitchFamily="18" charset="0"/>
                <a:cs typeface="Times New Roman" panose="02020603050405020304" pitchFamily="18" charset="0"/>
              </a:rPr>
              <a:t> produced can be monitored by altering other variables.</a:t>
            </a:r>
            <a:endParaRPr lang="en-GB" altLang="en-US" sz="2400" dirty="0">
              <a:latin typeface="Times New Roman" pitchFamily="18" charset="0"/>
              <a:cs typeface="Times New Roman" panose="02020603050405020304" pitchFamily="18" charset="0"/>
            </a:endParaRPr>
          </a:p>
        </p:txBody>
      </p:sp>
      <p:pic>
        <p:nvPicPr>
          <p:cNvPr id="276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71" y="2808181"/>
            <a:ext cx="3344762" cy="1640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Rectangle 15"/>
          <p:cNvSpPr>
            <a:spLocks noChangeArrowheads="1"/>
          </p:cNvSpPr>
          <p:nvPr/>
        </p:nvSpPr>
        <p:spPr bwMode="auto">
          <a:xfrm>
            <a:off x="3563888" y="2809503"/>
            <a:ext cx="5400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smtClean="0">
                <a:latin typeface="Times New Roman" pitchFamily="18" charset="0"/>
                <a:cs typeface="Times New Roman" panose="02020603050405020304" pitchFamily="18" charset="0"/>
              </a:rPr>
              <a:t>Rate of reaction </a:t>
            </a:r>
            <a:r>
              <a:rPr lang="en-US" altLang="en-US" sz="2400" dirty="0" smtClean="0">
                <a:latin typeface="Times New Roman" pitchFamily="18" charset="0"/>
                <a:cs typeface="Times New Roman" panose="02020603050405020304" pitchFamily="18" charset="0"/>
              </a:rPr>
              <a:t>__________</a:t>
            </a:r>
            <a:r>
              <a:rPr lang="en-US" altLang="en-US" sz="2400" dirty="0" smtClean="0">
                <a:latin typeface="Times New Roman" pitchFamily="18" charset="0"/>
                <a:cs typeface="Times New Roman" panose="02020603050405020304" pitchFamily="18" charset="0"/>
              </a:rPr>
              <a:t> </a:t>
            </a:r>
            <a:r>
              <a:rPr lang="en-US" altLang="en-US" sz="2400" dirty="0" smtClean="0">
                <a:latin typeface="Times New Roman" pitchFamily="18" charset="0"/>
                <a:cs typeface="Times New Roman" panose="02020603050405020304" pitchFamily="18" charset="0"/>
              </a:rPr>
              <a:t>using a higher reaction temperature.</a:t>
            </a:r>
          </a:p>
        </p:txBody>
      </p:sp>
      <p:pic>
        <p:nvPicPr>
          <p:cNvPr id="276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9" y="4798342"/>
            <a:ext cx="3960117" cy="1727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Rectangle 15"/>
          <p:cNvSpPr>
            <a:spLocks noChangeArrowheads="1"/>
          </p:cNvSpPr>
          <p:nvPr/>
        </p:nvSpPr>
        <p:spPr bwMode="auto">
          <a:xfrm>
            <a:off x="3995936" y="4631536"/>
            <a:ext cx="496855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smtClean="0">
                <a:latin typeface="Times New Roman" pitchFamily="18" charset="0"/>
                <a:cs typeface="Times New Roman" panose="02020603050405020304" pitchFamily="18" charset="0"/>
              </a:rPr>
              <a:t>The final volume of CO</a:t>
            </a:r>
            <a:r>
              <a:rPr lang="en-US" altLang="en-US" sz="2400" baseline="-25000" dirty="0" smtClean="0">
                <a:latin typeface="Times New Roman" pitchFamily="18" charset="0"/>
                <a:cs typeface="Times New Roman" panose="02020603050405020304" pitchFamily="18" charset="0"/>
              </a:rPr>
              <a:t>2</a:t>
            </a:r>
            <a:r>
              <a:rPr lang="en-US" altLang="en-US" sz="2400" dirty="0" smtClean="0">
                <a:latin typeface="Times New Roman" pitchFamily="18" charset="0"/>
                <a:cs typeface="Times New Roman" panose="02020603050405020304" pitchFamily="18" charset="0"/>
              </a:rPr>
              <a:t> produced is </a:t>
            </a:r>
          </a:p>
          <a:p>
            <a:pPr eaLnBrk="1" hangingPunct="1">
              <a:spcBef>
                <a:spcPct val="0"/>
              </a:spcBef>
              <a:buFontTx/>
              <a:buNone/>
            </a:pPr>
            <a:r>
              <a:rPr lang="en-US" altLang="en-US" sz="2400" dirty="0">
                <a:latin typeface="Times New Roman" pitchFamily="18" charset="0"/>
                <a:cs typeface="Times New Roman" panose="02020603050405020304" pitchFamily="18" charset="0"/>
              </a:rPr>
              <a:t>h</a:t>
            </a:r>
            <a:r>
              <a:rPr lang="en-US" altLang="en-US" sz="2400" dirty="0" smtClean="0">
                <a:latin typeface="Times New Roman" pitchFamily="18" charset="0"/>
                <a:cs typeface="Times New Roman" panose="02020603050405020304" pitchFamily="18" charset="0"/>
              </a:rPr>
              <a:t>alf because the </a:t>
            </a:r>
            <a:r>
              <a:rPr lang="en-US" altLang="en-US" sz="2400" dirty="0" smtClean="0">
                <a:latin typeface="Times New Roman" pitchFamily="18" charset="0"/>
                <a:cs typeface="Times New Roman" panose="02020603050405020304" pitchFamily="18" charset="0"/>
              </a:rPr>
              <a:t>initial  </a:t>
            </a:r>
            <a:r>
              <a:rPr lang="en-US" altLang="en-US" sz="2400" dirty="0" smtClean="0">
                <a:latin typeface="Times New Roman" pitchFamily="18" charset="0"/>
                <a:cs typeface="Times New Roman" panose="02020603050405020304" pitchFamily="18" charset="0"/>
              </a:rPr>
              <a:t>of CaCO</a:t>
            </a:r>
            <a:r>
              <a:rPr lang="en-US" altLang="en-US" sz="2400" baseline="-25000" dirty="0" smtClean="0">
                <a:latin typeface="Times New Roman" pitchFamily="18" charset="0"/>
                <a:cs typeface="Times New Roman" panose="02020603050405020304" pitchFamily="18" charset="0"/>
              </a:rPr>
              <a:t>3</a:t>
            </a:r>
          </a:p>
          <a:p>
            <a:pPr eaLnBrk="1" hangingPunct="1">
              <a:spcBef>
                <a:spcPct val="0"/>
              </a:spcBef>
              <a:buFontTx/>
              <a:buNone/>
            </a:pPr>
            <a:r>
              <a:rPr lang="en-US" altLang="en-US" sz="2400" dirty="0">
                <a:latin typeface="Times New Roman" pitchFamily="18" charset="0"/>
                <a:cs typeface="Times New Roman" panose="02020603050405020304" pitchFamily="18" charset="0"/>
              </a:rPr>
              <a:t>u</a:t>
            </a:r>
            <a:r>
              <a:rPr lang="en-US" altLang="en-US" sz="2400" dirty="0" smtClean="0">
                <a:latin typeface="Times New Roman" pitchFamily="18" charset="0"/>
                <a:cs typeface="Times New Roman" panose="02020603050405020304" pitchFamily="18" charset="0"/>
              </a:rPr>
              <a:t>sed </a:t>
            </a:r>
            <a:r>
              <a:rPr lang="en-US" altLang="en-US" sz="2400" dirty="0" smtClean="0">
                <a:latin typeface="Times New Roman" pitchFamily="18" charset="0"/>
                <a:cs typeface="Times New Roman" panose="02020603050405020304" pitchFamily="18" charset="0"/>
              </a:rPr>
              <a:t>is _______.</a:t>
            </a:r>
            <a:endParaRPr lang="en-US" altLang="en-US" sz="2400" dirty="0" smtClean="0">
              <a:latin typeface="Times New Roman" pitchFamily="18" charset="0"/>
              <a:cs typeface="Times New Roman" panose="02020603050405020304" pitchFamily="18" charset="0"/>
            </a:endParaRPr>
          </a:p>
        </p:txBody>
      </p:sp>
      <p:grpSp>
        <p:nvGrpSpPr>
          <p:cNvPr id="27" name="Group 26"/>
          <p:cNvGrpSpPr/>
          <p:nvPr/>
        </p:nvGrpSpPr>
        <p:grpSpPr>
          <a:xfrm>
            <a:off x="93663" y="952262"/>
            <a:ext cx="3178175" cy="1587738"/>
            <a:chOff x="93663" y="952262"/>
            <a:chExt cx="3178175" cy="1587738"/>
          </a:xfrm>
        </p:grpSpPr>
        <p:sp>
          <p:nvSpPr>
            <p:cNvPr id="3" name="AutoShape 3"/>
            <p:cNvSpPr>
              <a:spLocks noChangeAspect="1" noChangeArrowheads="1" noTextEdit="1"/>
            </p:cNvSpPr>
            <p:nvPr/>
          </p:nvSpPr>
          <p:spPr bwMode="auto">
            <a:xfrm>
              <a:off x="93663" y="981075"/>
              <a:ext cx="3178175"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 name="Rectangle 5"/>
            <p:cNvSpPr>
              <a:spLocks noChangeArrowheads="1"/>
            </p:cNvSpPr>
            <p:nvPr/>
          </p:nvSpPr>
          <p:spPr bwMode="auto">
            <a:xfrm>
              <a:off x="1381126" y="1770063"/>
              <a:ext cx="382588"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smtClean="0">
                  <a:ln>
                    <a:noFill/>
                  </a:ln>
                  <a:solidFill>
                    <a:srgbClr val="0000FF"/>
                  </a:solidFill>
                  <a:effectLst/>
                  <a:latin typeface="Comic Sans MS" pitchFamily="66" charset="0"/>
                  <a:cs typeface="Arial" pitchFamily="34" charset="0"/>
                </a:rPr>
                <a:t>CaCO</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Rectangle 6"/>
            <p:cNvSpPr>
              <a:spLocks noChangeArrowheads="1"/>
            </p:cNvSpPr>
            <p:nvPr/>
          </p:nvSpPr>
          <p:spPr bwMode="auto">
            <a:xfrm>
              <a:off x="1671638" y="1835150"/>
              <a:ext cx="92075" cy="14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600" b="0" i="0" u="none" strike="noStrike" cap="none" normalizeH="0" baseline="0" smtClean="0">
                  <a:ln>
                    <a:noFill/>
                  </a:ln>
                  <a:solidFill>
                    <a:srgbClr val="0000FF"/>
                  </a:solidFill>
                  <a:effectLst/>
                  <a:latin typeface="Comic Sans MS" pitchFamily="66" charset="0"/>
                  <a:cs typeface="Arial" pitchFamily="34" charset="0"/>
                </a:rPr>
                <a:t>3</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Freeform 8"/>
            <p:cNvSpPr>
              <a:spLocks/>
            </p:cNvSpPr>
            <p:nvPr/>
          </p:nvSpPr>
          <p:spPr bwMode="auto">
            <a:xfrm>
              <a:off x="633413" y="1327150"/>
              <a:ext cx="2436813" cy="974725"/>
            </a:xfrm>
            <a:custGeom>
              <a:avLst/>
              <a:gdLst>
                <a:gd name="T0" fmla="*/ 0 w 1535"/>
                <a:gd name="T1" fmla="*/ 614 h 614"/>
                <a:gd name="T2" fmla="*/ 95 w 1535"/>
                <a:gd name="T3" fmla="*/ 402 h 614"/>
                <a:gd name="T4" fmla="*/ 211 w 1535"/>
                <a:gd name="T5" fmla="*/ 205 h 614"/>
                <a:gd name="T6" fmla="*/ 312 w 1535"/>
                <a:gd name="T7" fmla="*/ 103 h 614"/>
                <a:gd name="T8" fmla="*/ 407 w 1535"/>
                <a:gd name="T9" fmla="*/ 56 h 614"/>
                <a:gd name="T10" fmla="*/ 538 w 1535"/>
                <a:gd name="T11" fmla="*/ 36 h 614"/>
                <a:gd name="T12" fmla="*/ 728 w 1535"/>
                <a:gd name="T13" fmla="*/ 28 h 614"/>
                <a:gd name="T14" fmla="*/ 844 w 1535"/>
                <a:gd name="T15" fmla="*/ 24 h 614"/>
                <a:gd name="T16" fmla="*/ 1147 w 1535"/>
                <a:gd name="T17" fmla="*/ 8 h 614"/>
                <a:gd name="T18" fmla="*/ 1214 w 1535"/>
                <a:gd name="T19" fmla="*/ 4 h 614"/>
                <a:gd name="T20" fmla="*/ 1535 w 1535"/>
                <a:gd name="T2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5" h="614">
                  <a:moveTo>
                    <a:pt x="0" y="614"/>
                  </a:moveTo>
                  <a:cubicBezTo>
                    <a:pt x="30" y="542"/>
                    <a:pt x="60" y="470"/>
                    <a:pt x="95" y="402"/>
                  </a:cubicBezTo>
                  <a:cubicBezTo>
                    <a:pt x="130" y="334"/>
                    <a:pt x="175" y="255"/>
                    <a:pt x="211" y="205"/>
                  </a:cubicBezTo>
                  <a:cubicBezTo>
                    <a:pt x="247" y="155"/>
                    <a:pt x="279" y="128"/>
                    <a:pt x="312" y="103"/>
                  </a:cubicBezTo>
                  <a:cubicBezTo>
                    <a:pt x="345" y="78"/>
                    <a:pt x="369" y="67"/>
                    <a:pt x="407" y="56"/>
                  </a:cubicBezTo>
                  <a:cubicBezTo>
                    <a:pt x="445" y="44"/>
                    <a:pt x="485" y="40"/>
                    <a:pt x="538" y="36"/>
                  </a:cubicBezTo>
                  <a:cubicBezTo>
                    <a:pt x="592" y="31"/>
                    <a:pt x="677" y="30"/>
                    <a:pt x="728" y="28"/>
                  </a:cubicBezTo>
                  <a:cubicBezTo>
                    <a:pt x="779" y="26"/>
                    <a:pt x="774" y="27"/>
                    <a:pt x="844" y="24"/>
                  </a:cubicBezTo>
                  <a:cubicBezTo>
                    <a:pt x="914" y="21"/>
                    <a:pt x="1085" y="12"/>
                    <a:pt x="1147" y="8"/>
                  </a:cubicBezTo>
                  <a:cubicBezTo>
                    <a:pt x="1208" y="5"/>
                    <a:pt x="1149" y="6"/>
                    <a:pt x="1214" y="4"/>
                  </a:cubicBezTo>
                  <a:cubicBezTo>
                    <a:pt x="1279" y="3"/>
                    <a:pt x="1482" y="1"/>
                    <a:pt x="1535" y="0"/>
                  </a:cubicBezTo>
                </a:path>
              </a:pathLst>
            </a:custGeom>
            <a:noFill/>
            <a:ln w="12700" cap="flat">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Freeform 9"/>
            <p:cNvSpPr>
              <a:spLocks noEditPoints="1"/>
            </p:cNvSpPr>
            <p:nvPr/>
          </p:nvSpPr>
          <p:spPr bwMode="auto">
            <a:xfrm>
              <a:off x="1177926" y="1468438"/>
              <a:ext cx="495300" cy="300038"/>
            </a:xfrm>
            <a:custGeom>
              <a:avLst/>
              <a:gdLst>
                <a:gd name="T0" fmla="*/ 311 w 312"/>
                <a:gd name="T1" fmla="*/ 189 h 189"/>
                <a:gd name="T2" fmla="*/ 14 w 312"/>
                <a:gd name="T3" fmla="*/ 10 h 189"/>
                <a:gd name="T4" fmla="*/ 15 w 312"/>
                <a:gd name="T5" fmla="*/ 8 h 189"/>
                <a:gd name="T6" fmla="*/ 312 w 312"/>
                <a:gd name="T7" fmla="*/ 187 h 189"/>
                <a:gd name="T8" fmla="*/ 311 w 312"/>
                <a:gd name="T9" fmla="*/ 189 h 189"/>
                <a:gd name="T10" fmla="*/ 12 w 312"/>
                <a:gd name="T11" fmla="*/ 19 h 189"/>
                <a:gd name="T12" fmla="*/ 0 w 312"/>
                <a:gd name="T13" fmla="*/ 0 h 189"/>
                <a:gd name="T14" fmla="*/ 22 w 312"/>
                <a:gd name="T15" fmla="*/ 2 h 189"/>
                <a:gd name="T16" fmla="*/ 12 w 312"/>
                <a:gd name="T17" fmla="*/ 1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2" h="189">
                  <a:moveTo>
                    <a:pt x="311" y="189"/>
                  </a:moveTo>
                  <a:lnTo>
                    <a:pt x="14" y="10"/>
                  </a:lnTo>
                  <a:lnTo>
                    <a:pt x="15" y="8"/>
                  </a:lnTo>
                  <a:lnTo>
                    <a:pt x="312" y="187"/>
                  </a:lnTo>
                  <a:lnTo>
                    <a:pt x="311" y="189"/>
                  </a:lnTo>
                  <a:close/>
                  <a:moveTo>
                    <a:pt x="12" y="19"/>
                  </a:moveTo>
                  <a:lnTo>
                    <a:pt x="0" y="0"/>
                  </a:lnTo>
                  <a:lnTo>
                    <a:pt x="22" y="2"/>
                  </a:lnTo>
                  <a:lnTo>
                    <a:pt x="12" y="19"/>
                  </a:lnTo>
                  <a:close/>
                </a:path>
              </a:pathLst>
            </a:custGeom>
            <a:solidFill>
              <a:srgbClr val="0000FF"/>
            </a:solidFill>
            <a:ln w="0" cap="flat">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9" name="Line 10"/>
            <p:cNvSpPr>
              <a:spLocks noChangeShapeType="1"/>
            </p:cNvSpPr>
            <p:nvPr/>
          </p:nvSpPr>
          <p:spPr bwMode="auto">
            <a:xfrm>
              <a:off x="633413" y="2298700"/>
              <a:ext cx="25019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Line 11"/>
            <p:cNvSpPr>
              <a:spLocks noChangeShapeType="1"/>
            </p:cNvSpPr>
            <p:nvPr/>
          </p:nvSpPr>
          <p:spPr bwMode="auto">
            <a:xfrm>
              <a:off x="628651" y="981075"/>
              <a:ext cx="0" cy="1317625"/>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Rectangle 12"/>
            <p:cNvSpPr>
              <a:spLocks noChangeArrowheads="1"/>
            </p:cNvSpPr>
            <p:nvPr/>
          </p:nvSpPr>
          <p:spPr bwMode="auto">
            <a:xfrm>
              <a:off x="1603376" y="2328863"/>
              <a:ext cx="430213"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smtClean="0">
                  <a:ln>
                    <a:noFill/>
                  </a:ln>
                  <a:solidFill>
                    <a:srgbClr val="000000"/>
                  </a:solidFill>
                  <a:effectLst/>
                  <a:latin typeface="Comic Sans MS" pitchFamily="66" charset="0"/>
                  <a:cs typeface="Arial" pitchFamily="34" charset="0"/>
                </a:rPr>
                <a:t>Time/s</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Rectangle 13"/>
            <p:cNvSpPr>
              <a:spLocks noChangeArrowheads="1"/>
            </p:cNvSpPr>
            <p:nvPr/>
          </p:nvSpPr>
          <p:spPr bwMode="auto">
            <a:xfrm>
              <a:off x="158751" y="1265238"/>
              <a:ext cx="47783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smtClean="0">
                  <a:ln>
                    <a:noFill/>
                  </a:ln>
                  <a:solidFill>
                    <a:srgbClr val="000000"/>
                  </a:solidFill>
                  <a:effectLst/>
                  <a:latin typeface="Comic Sans MS" pitchFamily="66" charset="0"/>
                  <a:cs typeface="Arial" pitchFamily="34" charset="0"/>
                </a:rPr>
                <a:t>Volume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Rectangle 14"/>
            <p:cNvSpPr>
              <a:spLocks noChangeArrowheads="1"/>
            </p:cNvSpPr>
            <p:nvPr/>
          </p:nvSpPr>
          <p:spPr bwMode="auto">
            <a:xfrm>
              <a:off x="238126" y="1393825"/>
              <a:ext cx="21748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smtClean="0">
                  <a:ln>
                    <a:noFill/>
                  </a:ln>
                  <a:solidFill>
                    <a:srgbClr val="000000"/>
                  </a:solidFill>
                  <a:effectLst/>
                  <a:latin typeface="Comic Sans MS" pitchFamily="66" charset="0"/>
                  <a:cs typeface="Arial" pitchFamily="34" charset="0"/>
                </a:rPr>
                <a:t>CO</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Rectangle 15"/>
            <p:cNvSpPr>
              <a:spLocks noChangeArrowheads="1"/>
            </p:cNvSpPr>
            <p:nvPr/>
          </p:nvSpPr>
          <p:spPr bwMode="auto">
            <a:xfrm>
              <a:off x="395288" y="1458913"/>
              <a:ext cx="79375"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600" b="1" i="0" u="none" strike="noStrike" cap="none" normalizeH="0" baseline="0" smtClean="0">
                  <a:ln>
                    <a:noFill/>
                  </a:ln>
                  <a:solidFill>
                    <a:srgbClr val="000000"/>
                  </a:solidFill>
                  <a:effectLst/>
                  <a:latin typeface="Comic Sans MS" pitchFamily="66" charset="0"/>
                  <a:cs typeface="Arial" pitchFamily="34" charset="0"/>
                </a:rPr>
                <a:t>2</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Rectangle 16"/>
            <p:cNvSpPr>
              <a:spLocks noChangeArrowheads="1"/>
            </p:cNvSpPr>
            <p:nvPr/>
          </p:nvSpPr>
          <p:spPr bwMode="auto">
            <a:xfrm>
              <a:off x="206376" y="1609725"/>
              <a:ext cx="2413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smtClean="0">
                  <a:ln>
                    <a:noFill/>
                  </a:ln>
                  <a:solidFill>
                    <a:srgbClr val="000000"/>
                  </a:solidFill>
                  <a:effectLst/>
                  <a:latin typeface="Comic Sans MS" pitchFamily="66" charset="0"/>
                  <a:cs typeface="Arial" pitchFamily="34" charset="0"/>
                </a:rPr>
                <a:t>(cm</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17"/>
            <p:cNvSpPr>
              <a:spLocks noChangeArrowheads="1"/>
            </p:cNvSpPr>
            <p:nvPr/>
          </p:nvSpPr>
          <p:spPr bwMode="auto">
            <a:xfrm>
              <a:off x="387351" y="1619250"/>
              <a:ext cx="79375"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600" b="1" i="0" u="none" strike="noStrike" cap="none" normalizeH="0" baseline="0" smtClean="0">
                  <a:ln>
                    <a:noFill/>
                  </a:ln>
                  <a:solidFill>
                    <a:srgbClr val="000000"/>
                  </a:solidFill>
                  <a:effectLst/>
                  <a:latin typeface="Comic Sans MS" pitchFamily="66" charset="0"/>
                  <a:cs typeface="Arial" pitchFamily="34" charset="0"/>
                </a:rPr>
                <a:t>3</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 name="Rectangle 18"/>
            <p:cNvSpPr>
              <a:spLocks noChangeArrowheads="1"/>
            </p:cNvSpPr>
            <p:nvPr/>
          </p:nvSpPr>
          <p:spPr bwMode="auto">
            <a:xfrm>
              <a:off x="431801" y="1609725"/>
              <a:ext cx="9525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smtClean="0">
                  <a:ln>
                    <a:noFill/>
                  </a:ln>
                  <a:solidFill>
                    <a:srgbClr val="000000"/>
                  </a:solidFill>
                  <a:effectLst/>
                  <a:latin typeface="Comic Sans MS" pitchFamily="66" charset="0"/>
                  <a:cs typeface="Arial" pitchFamily="34" charset="0"/>
                </a:rPr>
                <a:t>)</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 name="Freeform 19"/>
            <p:cNvSpPr>
              <a:spLocks noEditPoints="1"/>
            </p:cNvSpPr>
            <p:nvPr/>
          </p:nvSpPr>
          <p:spPr bwMode="auto">
            <a:xfrm>
              <a:off x="619126" y="1316038"/>
              <a:ext cx="2651125" cy="981075"/>
            </a:xfrm>
            <a:custGeom>
              <a:avLst/>
              <a:gdLst>
                <a:gd name="T0" fmla="*/ 0 w 10532"/>
                <a:gd name="T1" fmla="*/ 3891 h 3900"/>
                <a:gd name="T2" fmla="*/ 60 w 10532"/>
                <a:gd name="T3" fmla="*/ 3447 h 3900"/>
                <a:gd name="T4" fmla="*/ 207 w 10532"/>
                <a:gd name="T5" fmla="*/ 2852 h 3900"/>
                <a:gd name="T6" fmla="*/ 216 w 10532"/>
                <a:gd name="T7" fmla="*/ 2360 h 3900"/>
                <a:gd name="T8" fmla="*/ 249 w 10532"/>
                <a:gd name="T9" fmla="*/ 2569 h 3900"/>
                <a:gd name="T10" fmla="*/ 299 w 10532"/>
                <a:gd name="T11" fmla="*/ 1864 h 3900"/>
                <a:gd name="T12" fmla="*/ 255 w 10532"/>
                <a:gd name="T13" fmla="*/ 2117 h 3900"/>
                <a:gd name="T14" fmla="*/ 391 w 10532"/>
                <a:gd name="T15" fmla="*/ 1423 h 3900"/>
                <a:gd name="T16" fmla="*/ 398 w 10532"/>
                <a:gd name="T17" fmla="*/ 1687 h 3900"/>
                <a:gd name="T18" fmla="*/ 502 w 10532"/>
                <a:gd name="T19" fmla="*/ 1069 h 3900"/>
                <a:gd name="T20" fmla="*/ 561 w 10532"/>
                <a:gd name="T21" fmla="*/ 1092 h 3900"/>
                <a:gd name="T22" fmla="*/ 643 w 10532"/>
                <a:gd name="T23" fmla="*/ 827 h 3900"/>
                <a:gd name="T24" fmla="*/ 856 w 10532"/>
                <a:gd name="T25" fmla="*/ 668 h 3900"/>
                <a:gd name="T26" fmla="*/ 643 w 10532"/>
                <a:gd name="T27" fmla="*/ 827 h 3900"/>
                <a:gd name="T28" fmla="*/ 1152 w 10532"/>
                <a:gd name="T29" fmla="*/ 329 h 3900"/>
                <a:gd name="T30" fmla="*/ 976 w 10532"/>
                <a:gd name="T31" fmla="*/ 526 h 3900"/>
                <a:gd name="T32" fmla="*/ 1365 w 10532"/>
                <a:gd name="T33" fmla="*/ 248 h 3900"/>
                <a:gd name="T34" fmla="*/ 1412 w 10532"/>
                <a:gd name="T35" fmla="*/ 207 h 3900"/>
                <a:gd name="T36" fmla="*/ 1495 w 10532"/>
                <a:gd name="T37" fmla="*/ 185 h 3900"/>
                <a:gd name="T38" fmla="*/ 1504 w 10532"/>
                <a:gd name="T39" fmla="*/ 248 h 3900"/>
                <a:gd name="T40" fmla="*/ 1441 w 10532"/>
                <a:gd name="T41" fmla="*/ 264 h 3900"/>
                <a:gd name="T42" fmla="*/ 1400 w 10532"/>
                <a:gd name="T43" fmla="*/ 301 h 3900"/>
                <a:gd name="T44" fmla="*/ 1769 w 10532"/>
                <a:gd name="T45" fmla="*/ 165 h 3900"/>
                <a:gd name="T46" fmla="*/ 2025 w 10532"/>
                <a:gd name="T47" fmla="*/ 155 h 3900"/>
                <a:gd name="T48" fmla="*/ 1790 w 10532"/>
                <a:gd name="T49" fmla="*/ 228 h 3900"/>
                <a:gd name="T50" fmla="*/ 2335 w 10532"/>
                <a:gd name="T51" fmla="*/ 145 h 3900"/>
                <a:gd name="T52" fmla="*/ 2338 w 10532"/>
                <a:gd name="T53" fmla="*/ 209 h 3900"/>
                <a:gd name="T54" fmla="*/ 2762 w 10532"/>
                <a:gd name="T55" fmla="*/ 133 h 3900"/>
                <a:gd name="T56" fmla="*/ 2665 w 10532"/>
                <a:gd name="T57" fmla="*/ 136 h 3900"/>
                <a:gd name="T58" fmla="*/ 3370 w 10532"/>
                <a:gd name="T59" fmla="*/ 184 h 3900"/>
                <a:gd name="T60" fmla="*/ 3561 w 10532"/>
                <a:gd name="T61" fmla="*/ 115 h 3900"/>
                <a:gd name="T62" fmla="*/ 3562 w 10532"/>
                <a:gd name="T63" fmla="*/ 179 h 3900"/>
                <a:gd name="T64" fmla="*/ 4266 w 10532"/>
                <a:gd name="T65" fmla="*/ 166 h 3900"/>
                <a:gd name="T66" fmla="*/ 4528 w 10532"/>
                <a:gd name="T67" fmla="*/ 96 h 3900"/>
                <a:gd name="T68" fmla="*/ 4457 w 10532"/>
                <a:gd name="T69" fmla="*/ 98 h 3900"/>
                <a:gd name="T70" fmla="*/ 5063 w 10532"/>
                <a:gd name="T71" fmla="*/ 151 h 3900"/>
                <a:gd name="T72" fmla="*/ 5610 w 10532"/>
                <a:gd name="T73" fmla="*/ 143 h 3900"/>
                <a:gd name="T74" fmla="*/ 6058 w 10532"/>
                <a:gd name="T75" fmla="*/ 135 h 3900"/>
                <a:gd name="T76" fmla="*/ 6506 w 10532"/>
                <a:gd name="T77" fmla="*/ 128 h 3900"/>
                <a:gd name="T78" fmla="*/ 6952 w 10532"/>
                <a:gd name="T79" fmla="*/ 57 h 3900"/>
                <a:gd name="T80" fmla="*/ 7144 w 10532"/>
                <a:gd name="T81" fmla="*/ 54 h 3900"/>
                <a:gd name="T82" fmla="*/ 7145 w 10532"/>
                <a:gd name="T83" fmla="*/ 118 h 3900"/>
                <a:gd name="T84" fmla="*/ 7849 w 10532"/>
                <a:gd name="T85" fmla="*/ 107 h 3900"/>
                <a:gd name="T86" fmla="*/ 8050 w 10532"/>
                <a:gd name="T87" fmla="*/ 39 h 3900"/>
                <a:gd name="T88" fmla="*/ 8051 w 10532"/>
                <a:gd name="T89" fmla="*/ 103 h 3900"/>
                <a:gd name="T90" fmla="*/ 8743 w 10532"/>
                <a:gd name="T91" fmla="*/ 29 h 3900"/>
                <a:gd name="T92" fmla="*/ 8489 w 10532"/>
                <a:gd name="T93" fmla="*/ 97 h 3900"/>
                <a:gd name="T94" fmla="*/ 9192 w 10532"/>
                <a:gd name="T95" fmla="*/ 23 h 3900"/>
                <a:gd name="T96" fmla="*/ 8936 w 10532"/>
                <a:gd name="T97" fmla="*/ 27 h 3900"/>
                <a:gd name="T98" fmla="*/ 9641 w 10532"/>
                <a:gd name="T99" fmla="*/ 79 h 3900"/>
                <a:gd name="T100" fmla="*/ 9832 w 10532"/>
                <a:gd name="T101" fmla="*/ 12 h 3900"/>
                <a:gd name="T102" fmla="*/ 10089 w 10532"/>
                <a:gd name="T103" fmla="*/ 72 h 3900"/>
                <a:gd name="T104" fmla="*/ 9832 w 10532"/>
                <a:gd name="T105" fmla="*/ 12 h 3900"/>
                <a:gd name="T106" fmla="*/ 10443 w 10532"/>
                <a:gd name="T107" fmla="*/ 1 h 3900"/>
                <a:gd name="T108" fmla="*/ 10531 w 10532"/>
                <a:gd name="T109" fmla="*/ 31 h 3900"/>
                <a:gd name="T110" fmla="*/ 10487 w 10532"/>
                <a:gd name="T111" fmla="*/ 2 h 3900"/>
                <a:gd name="T112" fmla="*/ 10468 w 10532"/>
                <a:gd name="T113" fmla="*/ 65 h 3900"/>
                <a:gd name="T114" fmla="*/ 10281 w 10532"/>
                <a:gd name="T115" fmla="*/ 68 h 3900"/>
                <a:gd name="T116" fmla="*/ 10015 w 10532"/>
                <a:gd name="T117" fmla="*/ 75 h 3900"/>
                <a:gd name="T118" fmla="*/ 10271 w 10532"/>
                <a:gd name="T119" fmla="*/ 69 h 3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532" h="3900">
                  <a:moveTo>
                    <a:pt x="0" y="3891"/>
                  </a:moveTo>
                  <a:lnTo>
                    <a:pt x="34" y="3637"/>
                  </a:lnTo>
                  <a:lnTo>
                    <a:pt x="97" y="3646"/>
                  </a:lnTo>
                  <a:lnTo>
                    <a:pt x="63" y="3900"/>
                  </a:lnTo>
                  <a:lnTo>
                    <a:pt x="0" y="3891"/>
                  </a:lnTo>
                  <a:close/>
                  <a:moveTo>
                    <a:pt x="60" y="3447"/>
                  </a:moveTo>
                  <a:lnTo>
                    <a:pt x="94" y="3194"/>
                  </a:lnTo>
                  <a:lnTo>
                    <a:pt x="158" y="3202"/>
                  </a:lnTo>
                  <a:lnTo>
                    <a:pt x="123" y="3456"/>
                  </a:lnTo>
                  <a:lnTo>
                    <a:pt x="60" y="3447"/>
                  </a:lnTo>
                  <a:close/>
                  <a:moveTo>
                    <a:pt x="121" y="3003"/>
                  </a:moveTo>
                  <a:lnTo>
                    <a:pt x="144" y="2843"/>
                  </a:lnTo>
                  <a:lnTo>
                    <a:pt x="157" y="2750"/>
                  </a:lnTo>
                  <a:lnTo>
                    <a:pt x="221" y="2759"/>
                  </a:lnTo>
                  <a:lnTo>
                    <a:pt x="207" y="2852"/>
                  </a:lnTo>
                  <a:lnTo>
                    <a:pt x="185" y="3012"/>
                  </a:lnTo>
                  <a:lnTo>
                    <a:pt x="121" y="3003"/>
                  </a:lnTo>
                  <a:close/>
                  <a:moveTo>
                    <a:pt x="185" y="2560"/>
                  </a:moveTo>
                  <a:lnTo>
                    <a:pt x="192" y="2516"/>
                  </a:lnTo>
                  <a:lnTo>
                    <a:pt x="216" y="2360"/>
                  </a:lnTo>
                  <a:lnTo>
                    <a:pt x="224" y="2306"/>
                  </a:lnTo>
                  <a:lnTo>
                    <a:pt x="288" y="2316"/>
                  </a:lnTo>
                  <a:lnTo>
                    <a:pt x="279" y="2369"/>
                  </a:lnTo>
                  <a:lnTo>
                    <a:pt x="255" y="2525"/>
                  </a:lnTo>
                  <a:lnTo>
                    <a:pt x="249" y="2569"/>
                  </a:lnTo>
                  <a:lnTo>
                    <a:pt x="185" y="2560"/>
                  </a:lnTo>
                  <a:close/>
                  <a:moveTo>
                    <a:pt x="255" y="2117"/>
                  </a:moveTo>
                  <a:lnTo>
                    <a:pt x="264" y="2063"/>
                  </a:lnTo>
                  <a:lnTo>
                    <a:pt x="288" y="1925"/>
                  </a:lnTo>
                  <a:lnTo>
                    <a:pt x="299" y="1864"/>
                  </a:lnTo>
                  <a:lnTo>
                    <a:pt x="362" y="1875"/>
                  </a:lnTo>
                  <a:lnTo>
                    <a:pt x="351" y="1936"/>
                  </a:lnTo>
                  <a:lnTo>
                    <a:pt x="327" y="2074"/>
                  </a:lnTo>
                  <a:lnTo>
                    <a:pt x="318" y="2127"/>
                  </a:lnTo>
                  <a:lnTo>
                    <a:pt x="255" y="2117"/>
                  </a:lnTo>
                  <a:close/>
                  <a:moveTo>
                    <a:pt x="335" y="1675"/>
                  </a:moveTo>
                  <a:lnTo>
                    <a:pt x="336" y="1670"/>
                  </a:lnTo>
                  <a:lnTo>
                    <a:pt x="360" y="1556"/>
                  </a:lnTo>
                  <a:lnTo>
                    <a:pt x="384" y="1450"/>
                  </a:lnTo>
                  <a:lnTo>
                    <a:pt x="391" y="1423"/>
                  </a:lnTo>
                  <a:lnTo>
                    <a:pt x="453" y="1439"/>
                  </a:lnTo>
                  <a:lnTo>
                    <a:pt x="447" y="1465"/>
                  </a:lnTo>
                  <a:lnTo>
                    <a:pt x="423" y="1569"/>
                  </a:lnTo>
                  <a:lnTo>
                    <a:pt x="399" y="1683"/>
                  </a:lnTo>
                  <a:lnTo>
                    <a:pt x="398" y="1687"/>
                  </a:lnTo>
                  <a:lnTo>
                    <a:pt x="335" y="1675"/>
                  </a:lnTo>
                  <a:close/>
                  <a:moveTo>
                    <a:pt x="442" y="1236"/>
                  </a:moveTo>
                  <a:lnTo>
                    <a:pt x="455" y="1195"/>
                  </a:lnTo>
                  <a:lnTo>
                    <a:pt x="478" y="1128"/>
                  </a:lnTo>
                  <a:lnTo>
                    <a:pt x="502" y="1069"/>
                  </a:lnTo>
                  <a:lnTo>
                    <a:pt x="524" y="1017"/>
                  </a:lnTo>
                  <a:lnTo>
                    <a:pt x="537" y="993"/>
                  </a:lnTo>
                  <a:lnTo>
                    <a:pt x="593" y="1023"/>
                  </a:lnTo>
                  <a:lnTo>
                    <a:pt x="583" y="1042"/>
                  </a:lnTo>
                  <a:lnTo>
                    <a:pt x="561" y="1092"/>
                  </a:lnTo>
                  <a:lnTo>
                    <a:pt x="539" y="1149"/>
                  </a:lnTo>
                  <a:lnTo>
                    <a:pt x="516" y="1214"/>
                  </a:lnTo>
                  <a:lnTo>
                    <a:pt x="503" y="1255"/>
                  </a:lnTo>
                  <a:lnTo>
                    <a:pt x="442" y="1236"/>
                  </a:lnTo>
                  <a:close/>
                  <a:moveTo>
                    <a:pt x="643" y="827"/>
                  </a:moveTo>
                  <a:lnTo>
                    <a:pt x="669" y="794"/>
                  </a:lnTo>
                  <a:lnTo>
                    <a:pt x="721" y="733"/>
                  </a:lnTo>
                  <a:lnTo>
                    <a:pt x="775" y="667"/>
                  </a:lnTo>
                  <a:lnTo>
                    <a:pt x="805" y="628"/>
                  </a:lnTo>
                  <a:lnTo>
                    <a:pt x="856" y="668"/>
                  </a:lnTo>
                  <a:lnTo>
                    <a:pt x="824" y="708"/>
                  </a:lnTo>
                  <a:lnTo>
                    <a:pt x="770" y="774"/>
                  </a:lnTo>
                  <a:lnTo>
                    <a:pt x="720" y="833"/>
                  </a:lnTo>
                  <a:lnTo>
                    <a:pt x="694" y="866"/>
                  </a:lnTo>
                  <a:lnTo>
                    <a:pt x="643" y="827"/>
                  </a:lnTo>
                  <a:close/>
                  <a:moveTo>
                    <a:pt x="933" y="478"/>
                  </a:moveTo>
                  <a:lnTo>
                    <a:pt x="986" y="431"/>
                  </a:lnTo>
                  <a:lnTo>
                    <a:pt x="1049" y="385"/>
                  </a:lnTo>
                  <a:lnTo>
                    <a:pt x="1120" y="344"/>
                  </a:lnTo>
                  <a:lnTo>
                    <a:pt x="1152" y="329"/>
                  </a:lnTo>
                  <a:lnTo>
                    <a:pt x="1178" y="388"/>
                  </a:lnTo>
                  <a:lnTo>
                    <a:pt x="1151" y="399"/>
                  </a:lnTo>
                  <a:lnTo>
                    <a:pt x="1086" y="436"/>
                  </a:lnTo>
                  <a:lnTo>
                    <a:pt x="1029" y="478"/>
                  </a:lnTo>
                  <a:lnTo>
                    <a:pt x="976" y="526"/>
                  </a:lnTo>
                  <a:lnTo>
                    <a:pt x="933" y="478"/>
                  </a:lnTo>
                  <a:close/>
                  <a:moveTo>
                    <a:pt x="1334" y="261"/>
                  </a:moveTo>
                  <a:lnTo>
                    <a:pt x="1344" y="257"/>
                  </a:lnTo>
                  <a:lnTo>
                    <a:pt x="1369" y="245"/>
                  </a:lnTo>
                  <a:lnTo>
                    <a:pt x="1365" y="248"/>
                  </a:lnTo>
                  <a:lnTo>
                    <a:pt x="1383" y="236"/>
                  </a:lnTo>
                  <a:lnTo>
                    <a:pt x="1378" y="240"/>
                  </a:lnTo>
                  <a:lnTo>
                    <a:pt x="1388" y="230"/>
                  </a:lnTo>
                  <a:lnTo>
                    <a:pt x="1403" y="214"/>
                  </a:lnTo>
                  <a:cubicBezTo>
                    <a:pt x="1406" y="211"/>
                    <a:pt x="1409" y="209"/>
                    <a:pt x="1412" y="207"/>
                  </a:cubicBezTo>
                  <a:lnTo>
                    <a:pt x="1426" y="200"/>
                  </a:lnTo>
                  <a:cubicBezTo>
                    <a:pt x="1428" y="199"/>
                    <a:pt x="1429" y="198"/>
                    <a:pt x="1431" y="198"/>
                  </a:cubicBezTo>
                  <a:lnTo>
                    <a:pt x="1454" y="191"/>
                  </a:lnTo>
                  <a:cubicBezTo>
                    <a:pt x="1456" y="190"/>
                    <a:pt x="1457" y="190"/>
                    <a:pt x="1459" y="190"/>
                  </a:cubicBezTo>
                  <a:lnTo>
                    <a:pt x="1495" y="185"/>
                  </a:lnTo>
                  <a:lnTo>
                    <a:pt x="1550" y="179"/>
                  </a:lnTo>
                  <a:lnTo>
                    <a:pt x="1576" y="176"/>
                  </a:lnTo>
                  <a:lnTo>
                    <a:pt x="1581" y="240"/>
                  </a:lnTo>
                  <a:lnTo>
                    <a:pt x="1557" y="242"/>
                  </a:lnTo>
                  <a:lnTo>
                    <a:pt x="1504" y="248"/>
                  </a:lnTo>
                  <a:lnTo>
                    <a:pt x="1468" y="253"/>
                  </a:lnTo>
                  <a:lnTo>
                    <a:pt x="1473" y="252"/>
                  </a:lnTo>
                  <a:lnTo>
                    <a:pt x="1450" y="259"/>
                  </a:lnTo>
                  <a:lnTo>
                    <a:pt x="1455" y="257"/>
                  </a:lnTo>
                  <a:lnTo>
                    <a:pt x="1441" y="264"/>
                  </a:lnTo>
                  <a:lnTo>
                    <a:pt x="1450" y="257"/>
                  </a:lnTo>
                  <a:lnTo>
                    <a:pt x="1433" y="275"/>
                  </a:lnTo>
                  <a:lnTo>
                    <a:pt x="1423" y="285"/>
                  </a:lnTo>
                  <a:cubicBezTo>
                    <a:pt x="1422" y="287"/>
                    <a:pt x="1420" y="288"/>
                    <a:pt x="1418" y="289"/>
                  </a:cubicBezTo>
                  <a:lnTo>
                    <a:pt x="1400" y="301"/>
                  </a:lnTo>
                  <a:cubicBezTo>
                    <a:pt x="1399" y="302"/>
                    <a:pt x="1397" y="303"/>
                    <a:pt x="1396" y="303"/>
                  </a:cubicBezTo>
                  <a:lnTo>
                    <a:pt x="1365" y="318"/>
                  </a:lnTo>
                  <a:lnTo>
                    <a:pt x="1355" y="321"/>
                  </a:lnTo>
                  <a:lnTo>
                    <a:pt x="1334" y="261"/>
                  </a:lnTo>
                  <a:close/>
                  <a:moveTo>
                    <a:pt x="1769" y="165"/>
                  </a:moveTo>
                  <a:lnTo>
                    <a:pt x="1787" y="165"/>
                  </a:lnTo>
                  <a:lnTo>
                    <a:pt x="1857" y="162"/>
                  </a:lnTo>
                  <a:lnTo>
                    <a:pt x="1933" y="159"/>
                  </a:lnTo>
                  <a:lnTo>
                    <a:pt x="2019" y="155"/>
                  </a:lnTo>
                  <a:lnTo>
                    <a:pt x="2025" y="155"/>
                  </a:lnTo>
                  <a:lnTo>
                    <a:pt x="2027" y="219"/>
                  </a:lnTo>
                  <a:lnTo>
                    <a:pt x="2022" y="219"/>
                  </a:lnTo>
                  <a:lnTo>
                    <a:pt x="1936" y="222"/>
                  </a:lnTo>
                  <a:lnTo>
                    <a:pt x="1858" y="226"/>
                  </a:lnTo>
                  <a:lnTo>
                    <a:pt x="1790" y="228"/>
                  </a:lnTo>
                  <a:lnTo>
                    <a:pt x="1772" y="229"/>
                  </a:lnTo>
                  <a:lnTo>
                    <a:pt x="1769" y="165"/>
                  </a:lnTo>
                  <a:close/>
                  <a:moveTo>
                    <a:pt x="2217" y="150"/>
                  </a:moveTo>
                  <a:lnTo>
                    <a:pt x="2220" y="149"/>
                  </a:lnTo>
                  <a:lnTo>
                    <a:pt x="2335" y="145"/>
                  </a:lnTo>
                  <a:lnTo>
                    <a:pt x="2461" y="141"/>
                  </a:lnTo>
                  <a:lnTo>
                    <a:pt x="2473" y="141"/>
                  </a:lnTo>
                  <a:lnTo>
                    <a:pt x="2475" y="205"/>
                  </a:lnTo>
                  <a:lnTo>
                    <a:pt x="2463" y="205"/>
                  </a:lnTo>
                  <a:lnTo>
                    <a:pt x="2338" y="209"/>
                  </a:lnTo>
                  <a:lnTo>
                    <a:pt x="2221" y="213"/>
                  </a:lnTo>
                  <a:lnTo>
                    <a:pt x="2219" y="214"/>
                  </a:lnTo>
                  <a:lnTo>
                    <a:pt x="2217" y="150"/>
                  </a:lnTo>
                  <a:close/>
                  <a:moveTo>
                    <a:pt x="2665" y="136"/>
                  </a:moveTo>
                  <a:lnTo>
                    <a:pt x="2762" y="133"/>
                  </a:lnTo>
                  <a:lnTo>
                    <a:pt x="2921" y="129"/>
                  </a:lnTo>
                  <a:lnTo>
                    <a:pt x="2923" y="193"/>
                  </a:lnTo>
                  <a:lnTo>
                    <a:pt x="2763" y="197"/>
                  </a:lnTo>
                  <a:lnTo>
                    <a:pt x="2667" y="200"/>
                  </a:lnTo>
                  <a:lnTo>
                    <a:pt x="2665" y="136"/>
                  </a:lnTo>
                  <a:close/>
                  <a:moveTo>
                    <a:pt x="3113" y="125"/>
                  </a:moveTo>
                  <a:lnTo>
                    <a:pt x="3129" y="124"/>
                  </a:lnTo>
                  <a:lnTo>
                    <a:pt x="3334" y="120"/>
                  </a:lnTo>
                  <a:lnTo>
                    <a:pt x="3369" y="120"/>
                  </a:lnTo>
                  <a:lnTo>
                    <a:pt x="3370" y="184"/>
                  </a:lnTo>
                  <a:lnTo>
                    <a:pt x="3335" y="184"/>
                  </a:lnTo>
                  <a:lnTo>
                    <a:pt x="3130" y="188"/>
                  </a:lnTo>
                  <a:lnTo>
                    <a:pt x="3114" y="189"/>
                  </a:lnTo>
                  <a:lnTo>
                    <a:pt x="3113" y="125"/>
                  </a:lnTo>
                  <a:close/>
                  <a:moveTo>
                    <a:pt x="3561" y="115"/>
                  </a:moveTo>
                  <a:lnTo>
                    <a:pt x="3781" y="110"/>
                  </a:lnTo>
                  <a:lnTo>
                    <a:pt x="3817" y="110"/>
                  </a:lnTo>
                  <a:lnTo>
                    <a:pt x="3818" y="174"/>
                  </a:lnTo>
                  <a:lnTo>
                    <a:pt x="3782" y="174"/>
                  </a:lnTo>
                  <a:lnTo>
                    <a:pt x="3562" y="179"/>
                  </a:lnTo>
                  <a:lnTo>
                    <a:pt x="3561" y="115"/>
                  </a:lnTo>
                  <a:close/>
                  <a:moveTo>
                    <a:pt x="4009" y="107"/>
                  </a:moveTo>
                  <a:lnTo>
                    <a:pt x="4022" y="106"/>
                  </a:lnTo>
                  <a:lnTo>
                    <a:pt x="4265" y="102"/>
                  </a:lnTo>
                  <a:lnTo>
                    <a:pt x="4266" y="166"/>
                  </a:lnTo>
                  <a:lnTo>
                    <a:pt x="4023" y="170"/>
                  </a:lnTo>
                  <a:lnTo>
                    <a:pt x="4010" y="171"/>
                  </a:lnTo>
                  <a:lnTo>
                    <a:pt x="4009" y="107"/>
                  </a:lnTo>
                  <a:close/>
                  <a:moveTo>
                    <a:pt x="4457" y="98"/>
                  </a:moveTo>
                  <a:lnTo>
                    <a:pt x="4528" y="96"/>
                  </a:lnTo>
                  <a:lnTo>
                    <a:pt x="4713" y="94"/>
                  </a:lnTo>
                  <a:lnTo>
                    <a:pt x="4714" y="158"/>
                  </a:lnTo>
                  <a:lnTo>
                    <a:pt x="4529" y="160"/>
                  </a:lnTo>
                  <a:lnTo>
                    <a:pt x="4458" y="162"/>
                  </a:lnTo>
                  <a:lnTo>
                    <a:pt x="4457" y="98"/>
                  </a:lnTo>
                  <a:close/>
                  <a:moveTo>
                    <a:pt x="4905" y="90"/>
                  </a:moveTo>
                  <a:lnTo>
                    <a:pt x="5062" y="87"/>
                  </a:lnTo>
                  <a:lnTo>
                    <a:pt x="5161" y="86"/>
                  </a:lnTo>
                  <a:lnTo>
                    <a:pt x="5162" y="150"/>
                  </a:lnTo>
                  <a:lnTo>
                    <a:pt x="5063" y="151"/>
                  </a:lnTo>
                  <a:lnTo>
                    <a:pt x="4906" y="154"/>
                  </a:lnTo>
                  <a:lnTo>
                    <a:pt x="4905" y="90"/>
                  </a:lnTo>
                  <a:close/>
                  <a:moveTo>
                    <a:pt x="5353" y="83"/>
                  </a:moveTo>
                  <a:lnTo>
                    <a:pt x="5609" y="79"/>
                  </a:lnTo>
                  <a:lnTo>
                    <a:pt x="5610" y="143"/>
                  </a:lnTo>
                  <a:lnTo>
                    <a:pt x="5354" y="147"/>
                  </a:lnTo>
                  <a:lnTo>
                    <a:pt x="5353" y="83"/>
                  </a:lnTo>
                  <a:close/>
                  <a:moveTo>
                    <a:pt x="5801" y="75"/>
                  </a:moveTo>
                  <a:lnTo>
                    <a:pt x="6057" y="71"/>
                  </a:lnTo>
                  <a:lnTo>
                    <a:pt x="6058" y="135"/>
                  </a:lnTo>
                  <a:lnTo>
                    <a:pt x="5802" y="139"/>
                  </a:lnTo>
                  <a:lnTo>
                    <a:pt x="5801" y="75"/>
                  </a:lnTo>
                  <a:close/>
                  <a:moveTo>
                    <a:pt x="6249" y="68"/>
                  </a:moveTo>
                  <a:lnTo>
                    <a:pt x="6505" y="64"/>
                  </a:lnTo>
                  <a:lnTo>
                    <a:pt x="6506" y="128"/>
                  </a:lnTo>
                  <a:lnTo>
                    <a:pt x="6250" y="132"/>
                  </a:lnTo>
                  <a:lnTo>
                    <a:pt x="6249" y="68"/>
                  </a:lnTo>
                  <a:close/>
                  <a:moveTo>
                    <a:pt x="6697" y="61"/>
                  </a:moveTo>
                  <a:lnTo>
                    <a:pt x="6730" y="60"/>
                  </a:lnTo>
                  <a:lnTo>
                    <a:pt x="6952" y="57"/>
                  </a:lnTo>
                  <a:lnTo>
                    <a:pt x="6954" y="121"/>
                  </a:lnTo>
                  <a:lnTo>
                    <a:pt x="6731" y="124"/>
                  </a:lnTo>
                  <a:lnTo>
                    <a:pt x="6698" y="125"/>
                  </a:lnTo>
                  <a:lnTo>
                    <a:pt x="6697" y="61"/>
                  </a:lnTo>
                  <a:close/>
                  <a:moveTo>
                    <a:pt x="7144" y="54"/>
                  </a:moveTo>
                  <a:lnTo>
                    <a:pt x="7275" y="51"/>
                  </a:lnTo>
                  <a:lnTo>
                    <a:pt x="7400" y="50"/>
                  </a:lnTo>
                  <a:lnTo>
                    <a:pt x="7401" y="114"/>
                  </a:lnTo>
                  <a:lnTo>
                    <a:pt x="7276" y="115"/>
                  </a:lnTo>
                  <a:lnTo>
                    <a:pt x="7145" y="118"/>
                  </a:lnTo>
                  <a:lnTo>
                    <a:pt x="7144" y="54"/>
                  </a:lnTo>
                  <a:close/>
                  <a:moveTo>
                    <a:pt x="7592" y="47"/>
                  </a:moveTo>
                  <a:lnTo>
                    <a:pt x="7799" y="43"/>
                  </a:lnTo>
                  <a:lnTo>
                    <a:pt x="7848" y="43"/>
                  </a:lnTo>
                  <a:lnTo>
                    <a:pt x="7849" y="107"/>
                  </a:lnTo>
                  <a:lnTo>
                    <a:pt x="7800" y="107"/>
                  </a:lnTo>
                  <a:lnTo>
                    <a:pt x="7593" y="111"/>
                  </a:lnTo>
                  <a:lnTo>
                    <a:pt x="7592" y="47"/>
                  </a:lnTo>
                  <a:close/>
                  <a:moveTo>
                    <a:pt x="8040" y="40"/>
                  </a:moveTo>
                  <a:lnTo>
                    <a:pt x="8050" y="39"/>
                  </a:lnTo>
                  <a:lnTo>
                    <a:pt x="8291" y="36"/>
                  </a:lnTo>
                  <a:lnTo>
                    <a:pt x="8296" y="36"/>
                  </a:lnTo>
                  <a:lnTo>
                    <a:pt x="8297" y="100"/>
                  </a:lnTo>
                  <a:lnTo>
                    <a:pt x="8292" y="100"/>
                  </a:lnTo>
                  <a:lnTo>
                    <a:pt x="8051" y="103"/>
                  </a:lnTo>
                  <a:lnTo>
                    <a:pt x="8041" y="104"/>
                  </a:lnTo>
                  <a:lnTo>
                    <a:pt x="8040" y="40"/>
                  </a:lnTo>
                  <a:close/>
                  <a:moveTo>
                    <a:pt x="8488" y="33"/>
                  </a:moveTo>
                  <a:lnTo>
                    <a:pt x="8523" y="32"/>
                  </a:lnTo>
                  <a:lnTo>
                    <a:pt x="8743" y="29"/>
                  </a:lnTo>
                  <a:lnTo>
                    <a:pt x="8744" y="29"/>
                  </a:lnTo>
                  <a:lnTo>
                    <a:pt x="8745" y="93"/>
                  </a:lnTo>
                  <a:lnTo>
                    <a:pt x="8744" y="93"/>
                  </a:lnTo>
                  <a:lnTo>
                    <a:pt x="8524" y="96"/>
                  </a:lnTo>
                  <a:lnTo>
                    <a:pt x="8489" y="97"/>
                  </a:lnTo>
                  <a:lnTo>
                    <a:pt x="8488" y="33"/>
                  </a:lnTo>
                  <a:close/>
                  <a:moveTo>
                    <a:pt x="8936" y="27"/>
                  </a:moveTo>
                  <a:lnTo>
                    <a:pt x="8950" y="26"/>
                  </a:lnTo>
                  <a:lnTo>
                    <a:pt x="9144" y="23"/>
                  </a:lnTo>
                  <a:lnTo>
                    <a:pt x="9192" y="23"/>
                  </a:lnTo>
                  <a:lnTo>
                    <a:pt x="9193" y="87"/>
                  </a:lnTo>
                  <a:lnTo>
                    <a:pt x="9145" y="87"/>
                  </a:lnTo>
                  <a:lnTo>
                    <a:pt x="8951" y="90"/>
                  </a:lnTo>
                  <a:lnTo>
                    <a:pt x="8937" y="91"/>
                  </a:lnTo>
                  <a:lnTo>
                    <a:pt x="8936" y="27"/>
                  </a:lnTo>
                  <a:close/>
                  <a:moveTo>
                    <a:pt x="9384" y="19"/>
                  </a:moveTo>
                  <a:lnTo>
                    <a:pt x="9484" y="17"/>
                  </a:lnTo>
                  <a:lnTo>
                    <a:pt x="9629" y="15"/>
                  </a:lnTo>
                  <a:lnTo>
                    <a:pt x="9640" y="15"/>
                  </a:lnTo>
                  <a:lnTo>
                    <a:pt x="9641" y="79"/>
                  </a:lnTo>
                  <a:lnTo>
                    <a:pt x="9630" y="79"/>
                  </a:lnTo>
                  <a:lnTo>
                    <a:pt x="9485" y="81"/>
                  </a:lnTo>
                  <a:lnTo>
                    <a:pt x="9385" y="83"/>
                  </a:lnTo>
                  <a:lnTo>
                    <a:pt x="9384" y="19"/>
                  </a:lnTo>
                  <a:close/>
                  <a:moveTo>
                    <a:pt x="9832" y="12"/>
                  </a:moveTo>
                  <a:lnTo>
                    <a:pt x="9866" y="11"/>
                  </a:lnTo>
                  <a:lnTo>
                    <a:pt x="9966" y="9"/>
                  </a:lnTo>
                  <a:lnTo>
                    <a:pt x="10057" y="8"/>
                  </a:lnTo>
                  <a:lnTo>
                    <a:pt x="10088" y="8"/>
                  </a:lnTo>
                  <a:lnTo>
                    <a:pt x="10089" y="72"/>
                  </a:lnTo>
                  <a:lnTo>
                    <a:pt x="10058" y="72"/>
                  </a:lnTo>
                  <a:lnTo>
                    <a:pt x="9967" y="73"/>
                  </a:lnTo>
                  <a:lnTo>
                    <a:pt x="9867" y="75"/>
                  </a:lnTo>
                  <a:lnTo>
                    <a:pt x="9833" y="76"/>
                  </a:lnTo>
                  <a:lnTo>
                    <a:pt x="9832" y="12"/>
                  </a:lnTo>
                  <a:close/>
                  <a:moveTo>
                    <a:pt x="10280" y="4"/>
                  </a:moveTo>
                  <a:lnTo>
                    <a:pt x="10328" y="3"/>
                  </a:lnTo>
                  <a:lnTo>
                    <a:pt x="10374" y="2"/>
                  </a:lnTo>
                  <a:lnTo>
                    <a:pt x="10413" y="2"/>
                  </a:lnTo>
                  <a:lnTo>
                    <a:pt x="10443" y="1"/>
                  </a:lnTo>
                  <a:lnTo>
                    <a:pt x="10468" y="1"/>
                  </a:lnTo>
                  <a:lnTo>
                    <a:pt x="10484" y="1"/>
                  </a:lnTo>
                  <a:lnTo>
                    <a:pt x="10495" y="0"/>
                  </a:lnTo>
                  <a:lnTo>
                    <a:pt x="10499" y="0"/>
                  </a:lnTo>
                  <a:cubicBezTo>
                    <a:pt x="10516" y="0"/>
                    <a:pt x="10530" y="14"/>
                    <a:pt x="10531" y="31"/>
                  </a:cubicBezTo>
                  <a:cubicBezTo>
                    <a:pt x="10532" y="48"/>
                    <a:pt x="10520" y="62"/>
                    <a:pt x="10503" y="64"/>
                  </a:cubicBezTo>
                  <a:lnTo>
                    <a:pt x="10494" y="65"/>
                  </a:lnTo>
                  <a:lnTo>
                    <a:pt x="10462" y="65"/>
                  </a:lnTo>
                  <a:lnTo>
                    <a:pt x="10462" y="1"/>
                  </a:lnTo>
                  <a:lnTo>
                    <a:pt x="10487" y="2"/>
                  </a:lnTo>
                  <a:lnTo>
                    <a:pt x="10496" y="1"/>
                  </a:lnTo>
                  <a:lnTo>
                    <a:pt x="10499" y="64"/>
                  </a:lnTo>
                  <a:lnTo>
                    <a:pt x="10495" y="64"/>
                  </a:lnTo>
                  <a:lnTo>
                    <a:pt x="10487" y="64"/>
                  </a:lnTo>
                  <a:lnTo>
                    <a:pt x="10468" y="65"/>
                  </a:lnTo>
                  <a:lnTo>
                    <a:pt x="10445" y="65"/>
                  </a:lnTo>
                  <a:lnTo>
                    <a:pt x="10413" y="66"/>
                  </a:lnTo>
                  <a:lnTo>
                    <a:pt x="10375" y="66"/>
                  </a:lnTo>
                  <a:lnTo>
                    <a:pt x="10329" y="67"/>
                  </a:lnTo>
                  <a:lnTo>
                    <a:pt x="10281" y="68"/>
                  </a:lnTo>
                  <a:lnTo>
                    <a:pt x="10280" y="4"/>
                  </a:lnTo>
                  <a:close/>
                  <a:moveTo>
                    <a:pt x="10271" y="69"/>
                  </a:moveTo>
                  <a:lnTo>
                    <a:pt x="10184" y="71"/>
                  </a:lnTo>
                  <a:lnTo>
                    <a:pt x="10088" y="73"/>
                  </a:lnTo>
                  <a:lnTo>
                    <a:pt x="10015" y="75"/>
                  </a:lnTo>
                  <a:lnTo>
                    <a:pt x="10014" y="11"/>
                  </a:lnTo>
                  <a:lnTo>
                    <a:pt x="10087" y="9"/>
                  </a:lnTo>
                  <a:lnTo>
                    <a:pt x="10183" y="7"/>
                  </a:lnTo>
                  <a:lnTo>
                    <a:pt x="10270" y="5"/>
                  </a:lnTo>
                  <a:lnTo>
                    <a:pt x="10271" y="69"/>
                  </a:lnTo>
                  <a:close/>
                </a:path>
              </a:pathLst>
            </a:custGeom>
            <a:solidFill>
              <a:srgbClr val="FF0000"/>
            </a:solidFill>
            <a:ln w="0"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1" name="Rectangle 20"/>
            <p:cNvSpPr>
              <a:spLocks noChangeArrowheads="1"/>
            </p:cNvSpPr>
            <p:nvPr/>
          </p:nvSpPr>
          <p:spPr bwMode="auto">
            <a:xfrm>
              <a:off x="1144588" y="1014413"/>
              <a:ext cx="382588"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smtClean="0">
                  <a:ln>
                    <a:noFill/>
                  </a:ln>
                  <a:solidFill>
                    <a:srgbClr val="FF0000"/>
                  </a:solidFill>
                  <a:effectLst/>
                  <a:latin typeface="Comic Sans MS" pitchFamily="66" charset="0"/>
                  <a:cs typeface="Arial" pitchFamily="34" charset="0"/>
                </a:rPr>
                <a:t>CaCO</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2" name="Rectangle 21"/>
            <p:cNvSpPr>
              <a:spLocks noChangeArrowheads="1"/>
            </p:cNvSpPr>
            <p:nvPr/>
          </p:nvSpPr>
          <p:spPr bwMode="auto">
            <a:xfrm>
              <a:off x="1435101" y="1081088"/>
              <a:ext cx="92075" cy="1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600" b="0" i="0" u="none" strike="noStrike" cap="none" normalizeH="0" baseline="0" smtClean="0">
                  <a:ln>
                    <a:noFill/>
                  </a:ln>
                  <a:solidFill>
                    <a:srgbClr val="FF0000"/>
                  </a:solidFill>
                  <a:effectLst/>
                  <a:latin typeface="Comic Sans MS" pitchFamily="66" charset="0"/>
                  <a:cs typeface="Arial" pitchFamily="34" charset="0"/>
                </a:rPr>
                <a:t>3</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4" name="Freeform 23"/>
            <p:cNvSpPr>
              <a:spLocks noEditPoints="1"/>
            </p:cNvSpPr>
            <p:nvPr/>
          </p:nvSpPr>
          <p:spPr bwMode="auto">
            <a:xfrm>
              <a:off x="1317626" y="1165225"/>
              <a:ext cx="95250" cy="182563"/>
            </a:xfrm>
            <a:custGeom>
              <a:avLst/>
              <a:gdLst>
                <a:gd name="T0" fmla="*/ 58 w 60"/>
                <a:gd name="T1" fmla="*/ 0 h 115"/>
                <a:gd name="T2" fmla="*/ 7 w 60"/>
                <a:gd name="T3" fmla="*/ 99 h 115"/>
                <a:gd name="T4" fmla="*/ 9 w 60"/>
                <a:gd name="T5" fmla="*/ 100 h 115"/>
                <a:gd name="T6" fmla="*/ 60 w 60"/>
                <a:gd name="T7" fmla="*/ 1 h 115"/>
                <a:gd name="T8" fmla="*/ 58 w 60"/>
                <a:gd name="T9" fmla="*/ 0 h 115"/>
                <a:gd name="T10" fmla="*/ 1 w 60"/>
                <a:gd name="T11" fmla="*/ 92 h 115"/>
                <a:gd name="T12" fmla="*/ 0 w 60"/>
                <a:gd name="T13" fmla="*/ 115 h 115"/>
                <a:gd name="T14" fmla="*/ 19 w 60"/>
                <a:gd name="T15" fmla="*/ 102 h 115"/>
                <a:gd name="T16" fmla="*/ 1 w 60"/>
                <a:gd name="T17" fmla="*/ 9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5">
                  <a:moveTo>
                    <a:pt x="58" y="0"/>
                  </a:moveTo>
                  <a:lnTo>
                    <a:pt x="7" y="99"/>
                  </a:lnTo>
                  <a:lnTo>
                    <a:pt x="9" y="100"/>
                  </a:lnTo>
                  <a:lnTo>
                    <a:pt x="60" y="1"/>
                  </a:lnTo>
                  <a:lnTo>
                    <a:pt x="58" y="0"/>
                  </a:lnTo>
                  <a:close/>
                  <a:moveTo>
                    <a:pt x="1" y="92"/>
                  </a:moveTo>
                  <a:lnTo>
                    <a:pt x="0" y="115"/>
                  </a:lnTo>
                  <a:lnTo>
                    <a:pt x="19" y="102"/>
                  </a:lnTo>
                  <a:lnTo>
                    <a:pt x="1" y="92"/>
                  </a:ln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5" name="TextBox 24"/>
            <p:cNvSpPr txBox="1"/>
            <p:nvPr/>
          </p:nvSpPr>
          <p:spPr>
            <a:xfrm>
              <a:off x="1648138" y="1696765"/>
              <a:ext cx="561372" cy="276999"/>
            </a:xfrm>
            <a:prstGeom prst="rect">
              <a:avLst/>
            </a:prstGeom>
            <a:noFill/>
          </p:spPr>
          <p:txBody>
            <a:bodyPr wrap="none" rtlCol="0">
              <a:spAutoFit/>
            </a:bodyPr>
            <a:lstStyle/>
            <a:p>
              <a:r>
                <a:rPr lang="en-GB" sz="1200" dirty="0" smtClean="0">
                  <a:solidFill>
                    <a:schemeClr val="accent1">
                      <a:lumMod val="50000"/>
                    </a:schemeClr>
                  </a:solidFill>
                  <a:latin typeface="Times New Roman" panose="02020603050405020304" pitchFamily="18" charset="0"/>
                  <a:cs typeface="Times New Roman" panose="02020603050405020304" pitchFamily="18" charset="0"/>
                </a:rPr>
                <a:t>lumps</a:t>
              </a:r>
              <a:endParaRPr lang="en-GB" sz="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1" name="TextBox 30"/>
            <p:cNvSpPr txBox="1"/>
            <p:nvPr/>
          </p:nvSpPr>
          <p:spPr>
            <a:xfrm>
              <a:off x="1432676" y="952262"/>
              <a:ext cx="646331" cy="276999"/>
            </a:xfrm>
            <a:prstGeom prst="rect">
              <a:avLst/>
            </a:prstGeom>
            <a:noFill/>
          </p:spPr>
          <p:txBody>
            <a:bodyPr wrap="none" rtlCol="0">
              <a:spAutoFit/>
            </a:bodyPr>
            <a:lstStyle/>
            <a:p>
              <a:r>
                <a:rPr lang="en-GB" sz="1200" dirty="0" smtClean="0">
                  <a:solidFill>
                    <a:srgbClr val="FF0000"/>
                  </a:solidFill>
                  <a:latin typeface="Times New Roman" panose="02020603050405020304" pitchFamily="18" charset="0"/>
                  <a:cs typeface="Times New Roman" panose="02020603050405020304" pitchFamily="18" charset="0"/>
                </a:rPr>
                <a:t>powder</a:t>
              </a:r>
              <a:endParaRPr lang="en-GB" sz="1200" dirty="0">
                <a:solidFill>
                  <a:srgbClr val="FF0000"/>
                </a:solidFill>
                <a:latin typeface="Times New Roman" panose="02020603050405020304" pitchFamily="18" charset="0"/>
                <a:cs typeface="Times New Roman" panose="02020603050405020304" pitchFamily="18" charset="0"/>
              </a:endParaRPr>
            </a:p>
          </p:txBody>
        </p:sp>
      </p:grpSp>
      <p:sp>
        <p:nvSpPr>
          <p:cNvPr id="2" name="Footer Placeholder 1"/>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35439-CAE3-48F5-8784-A3D703450100}" type="slidenum">
              <a:rPr lang="en-GB" smtClean="0"/>
              <a:t>37</a:t>
            </a:fld>
            <a:endParaRPr lang="en-GB"/>
          </a:p>
        </p:txBody>
      </p:sp>
    </p:spTree>
    <p:extLst>
      <p:ext uri="{BB962C8B-B14F-4D97-AF65-F5344CB8AC3E}">
        <p14:creationId xmlns:p14="http://schemas.microsoft.com/office/powerpoint/2010/main" val="4290442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ppt_x"/>
                                          </p:val>
                                        </p:tav>
                                        <p:tav tm="100000">
                                          <p:val>
                                            <p:strVal val="#ppt_x"/>
                                          </p:val>
                                        </p:tav>
                                      </p:tavLst>
                                    </p:anim>
                                    <p:anim calcmode="lin" valueType="num">
                                      <p:cBhvr additive="base">
                                        <p:cTn id="1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7651"/>
                                        </p:tgtEl>
                                        <p:attrNameLst>
                                          <p:attrName>style.visibility</p:attrName>
                                        </p:attrNameLst>
                                      </p:cBhvr>
                                      <p:to>
                                        <p:strVal val="visible"/>
                                      </p:to>
                                    </p:set>
                                    <p:anim calcmode="lin" valueType="num">
                                      <p:cBhvr additive="base">
                                        <p:cTn id="25" dur="500" fill="hold"/>
                                        <p:tgtEl>
                                          <p:spTgt spid="27651"/>
                                        </p:tgtEl>
                                        <p:attrNameLst>
                                          <p:attrName>ppt_x</p:attrName>
                                        </p:attrNameLst>
                                      </p:cBhvr>
                                      <p:tavLst>
                                        <p:tav tm="0">
                                          <p:val>
                                            <p:strVal val="#ppt_x"/>
                                          </p:val>
                                        </p:tav>
                                        <p:tav tm="100000">
                                          <p:val>
                                            <p:strVal val="#ppt_x"/>
                                          </p:val>
                                        </p:tav>
                                      </p:tavLst>
                                    </p:anim>
                                    <p:anim calcmode="lin" valueType="num">
                                      <p:cBhvr additive="base">
                                        <p:cTn id="26" dur="500" fill="hold"/>
                                        <p:tgtEl>
                                          <p:spTgt spid="2765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ppt_x"/>
                                          </p:val>
                                        </p:tav>
                                        <p:tav tm="100000">
                                          <p:val>
                                            <p:strVal val="#ppt_x"/>
                                          </p:val>
                                        </p:tav>
                                      </p:tavLst>
                                    </p:anim>
                                    <p:anim calcmode="lin" valueType="num">
                                      <p:cBhvr additive="base">
                                        <p:cTn id="32"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7652"/>
                                        </p:tgtEl>
                                        <p:attrNameLst>
                                          <p:attrName>style.visibility</p:attrName>
                                        </p:attrNameLst>
                                      </p:cBhvr>
                                      <p:to>
                                        <p:strVal val="visible"/>
                                      </p:to>
                                    </p:set>
                                    <p:anim calcmode="lin" valueType="num">
                                      <p:cBhvr additive="base">
                                        <p:cTn id="37" dur="500" fill="hold"/>
                                        <p:tgtEl>
                                          <p:spTgt spid="27652"/>
                                        </p:tgtEl>
                                        <p:attrNameLst>
                                          <p:attrName>ppt_x</p:attrName>
                                        </p:attrNameLst>
                                      </p:cBhvr>
                                      <p:tavLst>
                                        <p:tav tm="0">
                                          <p:val>
                                            <p:strVal val="#ppt_x"/>
                                          </p:val>
                                        </p:tav>
                                        <p:tav tm="100000">
                                          <p:val>
                                            <p:strVal val="#ppt_x"/>
                                          </p:val>
                                        </p:tav>
                                      </p:tavLst>
                                    </p:anim>
                                    <p:anim calcmode="lin" valueType="num">
                                      <p:cBhvr additive="base">
                                        <p:cTn id="38" dur="500" fill="hold"/>
                                        <p:tgtEl>
                                          <p:spTgt spid="2765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ppt_x"/>
                                          </p:val>
                                        </p:tav>
                                        <p:tav tm="100000">
                                          <p:val>
                                            <p:strVal val="#ppt_x"/>
                                          </p:val>
                                        </p:tav>
                                      </p:tavLst>
                                    </p:anim>
                                    <p:anim calcmode="lin" valueType="num">
                                      <p:cBhvr additive="base">
                                        <p:cTn id="4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33" grpId="0"/>
      <p:bldP spid="3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44624"/>
            <a:ext cx="4968552" cy="6801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26053" y="476672"/>
            <a:ext cx="3456395" cy="830997"/>
          </a:xfrm>
          <a:prstGeom prst="rect">
            <a:avLst/>
          </a:prstGeom>
          <a:noFill/>
        </p:spPr>
        <p:txBody>
          <a:bodyPr wrap="none" rtlCol="0">
            <a:spAutoFit/>
          </a:bodyPr>
          <a:lstStyle/>
          <a:p>
            <a:r>
              <a:rPr lang="en-GB" sz="2400" dirty="0" smtClean="0">
                <a:latin typeface="Times New Roman" panose="02020603050405020304" pitchFamily="18" charset="0"/>
                <a:cs typeface="Times New Roman" panose="02020603050405020304" pitchFamily="18" charset="0"/>
              </a:rPr>
              <a:t>Use the following data to </a:t>
            </a:r>
          </a:p>
          <a:p>
            <a:r>
              <a:rPr lang="en-GB" sz="2400" dirty="0" smtClean="0">
                <a:latin typeface="Times New Roman" panose="02020603050405020304" pitchFamily="18" charset="0"/>
                <a:cs typeface="Times New Roman" panose="02020603050405020304" pitchFamily="18" charset="0"/>
              </a:rPr>
              <a:t>draw a graph of the results</a:t>
            </a:r>
            <a:endParaRPr lang="en-GB" sz="2400"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38</a:t>
            </a:fld>
            <a:endParaRPr lang="en-GB"/>
          </a:p>
        </p:txBody>
      </p:sp>
    </p:spTree>
    <p:extLst>
      <p:ext uri="{BB962C8B-B14F-4D97-AF65-F5344CB8AC3E}">
        <p14:creationId xmlns:p14="http://schemas.microsoft.com/office/powerpoint/2010/main" val="8473542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4125125351"/>
              </p:ext>
            </p:extLst>
          </p:nvPr>
        </p:nvGraphicFramePr>
        <p:xfrm>
          <a:off x="2555776" y="1052736"/>
          <a:ext cx="6462464" cy="54006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02556" y="116632"/>
            <a:ext cx="8789924" cy="830997"/>
          </a:xfrm>
          <a:prstGeom prst="rect">
            <a:avLst/>
          </a:prstGeom>
          <a:noFill/>
        </p:spPr>
        <p:txBody>
          <a:bodyPr wrap="square" rtlCol="0">
            <a:spAutoFit/>
          </a:bodyPr>
          <a:lstStyle/>
          <a:p>
            <a:r>
              <a:rPr lang="en-GB" sz="2400" dirty="0" smtClean="0">
                <a:latin typeface="Times New Roman" panose="02020603050405020304" pitchFamily="18" charset="0"/>
                <a:cs typeface="Times New Roman" panose="02020603050405020304" pitchFamily="18" charset="0"/>
              </a:rPr>
              <a:t>The experiment that uses acid with a concentration of 2mol/l has a </a:t>
            </a:r>
          </a:p>
          <a:p>
            <a:r>
              <a:rPr lang="en-GB" sz="2400" dirty="0" smtClean="0">
                <a:latin typeface="Times New Roman" panose="02020603050405020304" pitchFamily="18" charset="0"/>
                <a:cs typeface="Times New Roman" panose="02020603050405020304" pitchFamily="18" charset="0"/>
              </a:rPr>
              <a:t>_____________</a:t>
            </a:r>
            <a:r>
              <a:rPr lang="en-GB" sz="2400" dirty="0" smtClean="0">
                <a:latin typeface="Times New Roman" panose="02020603050405020304" pitchFamily="18" charset="0"/>
                <a:cs typeface="Times New Roman" panose="02020603050405020304" pitchFamily="18" charset="0"/>
              </a:rPr>
              <a:t> </a:t>
            </a:r>
            <a:r>
              <a:rPr lang="en-GB" sz="2400" dirty="0" smtClean="0">
                <a:latin typeface="Times New Roman" panose="02020603050405020304" pitchFamily="18" charset="0"/>
                <a:cs typeface="Times New Roman" panose="02020603050405020304" pitchFamily="18" charset="0"/>
              </a:rPr>
              <a:t>rate of reaction.</a:t>
            </a:r>
            <a:endParaRPr lang="en-GB" sz="2400" dirty="0">
              <a:latin typeface="Times New Roman" panose="02020603050405020304" pitchFamily="18" charset="0"/>
              <a:cs typeface="Times New Roman" panose="02020603050405020304" pitchFamily="18" charset="0"/>
            </a:endParaRPr>
          </a:p>
        </p:txBody>
      </p:sp>
      <p:sp>
        <p:nvSpPr>
          <p:cNvPr id="4" name="Freeform 3"/>
          <p:cNvSpPr/>
          <p:nvPr/>
        </p:nvSpPr>
        <p:spPr>
          <a:xfrm>
            <a:off x="2873829" y="1548191"/>
            <a:ext cx="4397828" cy="4591352"/>
          </a:xfrm>
          <a:custGeom>
            <a:avLst/>
            <a:gdLst>
              <a:gd name="connsiteX0" fmla="*/ 0 w 4397828"/>
              <a:gd name="connsiteY0" fmla="*/ 4591352 h 4591352"/>
              <a:gd name="connsiteX1" fmla="*/ 638628 w 4397828"/>
              <a:gd name="connsiteY1" fmla="*/ 2878666 h 4591352"/>
              <a:gd name="connsiteX2" fmla="*/ 1262742 w 4397828"/>
              <a:gd name="connsiteY2" fmla="*/ 1920723 h 4591352"/>
              <a:gd name="connsiteX3" fmla="*/ 1886857 w 4397828"/>
              <a:gd name="connsiteY3" fmla="*/ 1325638 h 4591352"/>
              <a:gd name="connsiteX4" fmla="*/ 2525485 w 4397828"/>
              <a:gd name="connsiteY4" fmla="*/ 803123 h 4591352"/>
              <a:gd name="connsiteX5" fmla="*/ 3164114 w 4397828"/>
              <a:gd name="connsiteY5" fmla="*/ 353180 h 4591352"/>
              <a:gd name="connsiteX6" fmla="*/ 3773714 w 4397828"/>
              <a:gd name="connsiteY6" fmla="*/ 48380 h 4591352"/>
              <a:gd name="connsiteX7" fmla="*/ 4397828 w 4397828"/>
              <a:gd name="connsiteY7" fmla="*/ 4838 h 459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97828" h="4591352">
                <a:moveTo>
                  <a:pt x="0" y="4591352"/>
                </a:moveTo>
                <a:cubicBezTo>
                  <a:pt x="214085" y="3957561"/>
                  <a:pt x="428171" y="3323771"/>
                  <a:pt x="638628" y="2878666"/>
                </a:cubicBezTo>
                <a:cubicBezTo>
                  <a:pt x="849085" y="2433561"/>
                  <a:pt x="1054704" y="2179561"/>
                  <a:pt x="1262742" y="1920723"/>
                </a:cubicBezTo>
                <a:cubicBezTo>
                  <a:pt x="1470780" y="1661885"/>
                  <a:pt x="1676400" y="1511905"/>
                  <a:pt x="1886857" y="1325638"/>
                </a:cubicBezTo>
                <a:cubicBezTo>
                  <a:pt x="2097314" y="1139371"/>
                  <a:pt x="2312609" y="965199"/>
                  <a:pt x="2525485" y="803123"/>
                </a:cubicBezTo>
                <a:cubicBezTo>
                  <a:pt x="2738361" y="641047"/>
                  <a:pt x="2956076" y="478970"/>
                  <a:pt x="3164114" y="353180"/>
                </a:cubicBezTo>
                <a:cubicBezTo>
                  <a:pt x="3372152" y="227390"/>
                  <a:pt x="3568095" y="106437"/>
                  <a:pt x="3773714" y="48380"/>
                </a:cubicBezTo>
                <a:cubicBezTo>
                  <a:pt x="3979333" y="-9677"/>
                  <a:pt x="4188580" y="-2420"/>
                  <a:pt x="4397828" y="483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35439-CAE3-48F5-8784-A3D703450100}" type="slidenum">
              <a:rPr lang="en-GB" smtClean="0"/>
              <a:t>39</a:t>
            </a:fld>
            <a:endParaRPr lang="en-GB"/>
          </a:p>
        </p:txBody>
      </p:sp>
    </p:spTree>
    <p:extLst>
      <p:ext uri="{BB962C8B-B14F-4D97-AF65-F5344CB8AC3E}">
        <p14:creationId xmlns:p14="http://schemas.microsoft.com/office/powerpoint/2010/main" val="15456041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5" name="Rectangle 5"/>
          <p:cNvSpPr>
            <a:spLocks noGrp="1" noChangeArrowheads="1"/>
          </p:cNvSpPr>
          <p:nvPr>
            <p:ph type="title"/>
          </p:nvPr>
        </p:nvSpPr>
        <p:spPr>
          <a:xfrm>
            <a:off x="35496" y="103858"/>
            <a:ext cx="8627105" cy="660846"/>
          </a:xfrm>
          <a:noFill/>
        </p:spPr>
        <p:txBody>
          <a:bodyPr>
            <a:noAutofit/>
          </a:bodyPr>
          <a:lstStyle/>
          <a:p>
            <a:pPr algn="l" eaLnBrk="1" hangingPunct="1"/>
            <a:r>
              <a:rPr lang="en-GB" altLang="en-US" sz="2800" u="sng" dirty="0" smtClean="0">
                <a:latin typeface="Times New Roman" pitchFamily="18" charset="0"/>
              </a:rPr>
              <a:t>Experiment 1.1 Effect of Concentration on Reaction Rate</a:t>
            </a:r>
          </a:p>
        </p:txBody>
      </p:sp>
      <p:sp>
        <p:nvSpPr>
          <p:cNvPr id="97286" name="Text Box 6"/>
          <p:cNvSpPr txBox="1">
            <a:spLocks noChangeArrowheads="1"/>
          </p:cNvSpPr>
          <p:nvPr/>
        </p:nvSpPr>
        <p:spPr bwMode="auto">
          <a:xfrm>
            <a:off x="151157" y="721724"/>
            <a:ext cx="809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a:latin typeface="Times New Roman" pitchFamily="18" charset="0"/>
              </a:rPr>
              <a:t>Aim:</a:t>
            </a:r>
          </a:p>
        </p:txBody>
      </p:sp>
      <p:sp>
        <p:nvSpPr>
          <p:cNvPr id="44036" name="Rectangle 7"/>
          <p:cNvSpPr>
            <a:spLocks noChangeArrowheads="1"/>
          </p:cNvSpPr>
          <p:nvPr/>
        </p:nvSpPr>
        <p:spPr bwMode="auto">
          <a:xfrm>
            <a:off x="98769" y="1272587"/>
            <a:ext cx="8435975" cy="43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n-US" altLang="en-US" sz="2000">
              <a:solidFill>
                <a:schemeClr val="tx2"/>
              </a:solidFill>
              <a:latin typeface="Times New Roman" pitchFamily="18" charset="0"/>
            </a:endParaRPr>
          </a:p>
        </p:txBody>
      </p:sp>
      <p:sp>
        <p:nvSpPr>
          <p:cNvPr id="97288" name="Text Box 8"/>
          <p:cNvSpPr txBox="1">
            <a:spLocks noChangeArrowheads="1"/>
          </p:cNvSpPr>
          <p:nvPr/>
        </p:nvSpPr>
        <p:spPr bwMode="auto">
          <a:xfrm>
            <a:off x="98769" y="1202737"/>
            <a:ext cx="834231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dirty="0">
                <a:latin typeface="Times New Roman" pitchFamily="18" charset="0"/>
              </a:rPr>
              <a:t>To find the effect of varying concentration of potassium iodide on the rate of its </a:t>
            </a:r>
          </a:p>
          <a:p>
            <a:pPr eaLnBrk="1" hangingPunct="1">
              <a:spcBef>
                <a:spcPct val="0"/>
              </a:spcBef>
              <a:buFontTx/>
              <a:buNone/>
            </a:pPr>
            <a:r>
              <a:rPr lang="en-GB" altLang="en-US" sz="2000" dirty="0">
                <a:latin typeface="Times New Roman" pitchFamily="18" charset="0"/>
              </a:rPr>
              <a:t>reaction with hydrogen peroxide.</a:t>
            </a:r>
          </a:p>
        </p:txBody>
      </p:sp>
      <p:sp>
        <p:nvSpPr>
          <p:cNvPr id="97289" name="Text Box 9"/>
          <p:cNvSpPr txBox="1">
            <a:spLocks noChangeArrowheads="1"/>
          </p:cNvSpPr>
          <p:nvPr/>
        </p:nvSpPr>
        <p:spPr bwMode="auto">
          <a:xfrm>
            <a:off x="149569" y="1931346"/>
            <a:ext cx="1503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a:latin typeface="Times New Roman" pitchFamily="18" charset="0"/>
              </a:rPr>
              <a:t>Procedure:</a:t>
            </a:r>
          </a:p>
        </p:txBody>
      </p:sp>
      <p:sp>
        <p:nvSpPr>
          <p:cNvPr id="44039" name="AutoShape 15"/>
          <p:cNvSpPr>
            <a:spLocks noChangeAspect="1" noChangeArrowheads="1" noTextEdit="1"/>
          </p:cNvSpPr>
          <p:nvPr/>
        </p:nvSpPr>
        <p:spPr bwMode="auto">
          <a:xfrm>
            <a:off x="1276921" y="2493913"/>
            <a:ext cx="3684587"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44040" name="Rectangle 25"/>
          <p:cNvSpPr>
            <a:spLocks noChangeArrowheads="1"/>
          </p:cNvSpPr>
          <p:nvPr/>
        </p:nvSpPr>
        <p:spPr bwMode="auto">
          <a:xfrm>
            <a:off x="2280221" y="2492326"/>
            <a:ext cx="230187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grpSp>
        <p:nvGrpSpPr>
          <p:cNvPr id="97320" name="Group 40"/>
          <p:cNvGrpSpPr>
            <a:grpSpLocks/>
          </p:cNvGrpSpPr>
          <p:nvPr/>
        </p:nvGrpSpPr>
        <p:grpSpPr bwMode="auto">
          <a:xfrm>
            <a:off x="991171" y="2420888"/>
            <a:ext cx="1128713" cy="1590675"/>
            <a:chOff x="666" y="1733"/>
            <a:chExt cx="711" cy="1002"/>
          </a:xfrm>
        </p:grpSpPr>
        <p:grpSp>
          <p:nvGrpSpPr>
            <p:cNvPr id="44056" name="Group 11"/>
            <p:cNvGrpSpPr>
              <a:grpSpLocks/>
            </p:cNvGrpSpPr>
            <p:nvPr/>
          </p:nvGrpSpPr>
          <p:grpSpPr bwMode="auto">
            <a:xfrm rot="3132856">
              <a:off x="559" y="1923"/>
              <a:ext cx="606" cy="226"/>
              <a:chOff x="1007" y="2574"/>
              <a:chExt cx="606" cy="226"/>
            </a:xfrm>
          </p:grpSpPr>
          <p:sp>
            <p:nvSpPr>
              <p:cNvPr id="44065" name="Rectangle 12"/>
              <p:cNvSpPr>
                <a:spLocks noChangeArrowheads="1"/>
              </p:cNvSpPr>
              <p:nvPr/>
            </p:nvSpPr>
            <p:spPr bwMode="auto">
              <a:xfrm>
                <a:off x="1020" y="2614"/>
                <a:ext cx="499" cy="136"/>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44066" name="Rectangle 13"/>
              <p:cNvSpPr>
                <a:spLocks noChangeArrowheads="1"/>
              </p:cNvSpPr>
              <p:nvPr/>
            </p:nvSpPr>
            <p:spPr bwMode="auto">
              <a:xfrm>
                <a:off x="1522" y="2664"/>
                <a:ext cx="91" cy="4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44067" name="Line 14"/>
              <p:cNvSpPr>
                <a:spLocks noChangeShapeType="1"/>
              </p:cNvSpPr>
              <p:nvPr/>
            </p:nvSpPr>
            <p:spPr bwMode="auto">
              <a:xfrm>
                <a:off x="1007" y="2574"/>
                <a:ext cx="0" cy="2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44057" name="Rectangle 16"/>
            <p:cNvSpPr>
              <a:spLocks noChangeArrowheads="1"/>
            </p:cNvSpPr>
            <p:nvPr/>
          </p:nvSpPr>
          <p:spPr bwMode="auto">
            <a:xfrm>
              <a:off x="837" y="2591"/>
              <a:ext cx="540" cy="144"/>
            </a:xfrm>
            <a:prstGeom prst="rect">
              <a:avLst/>
            </a:prstGeom>
            <a:solidFill>
              <a:srgbClr val="FFFFFF"/>
            </a:solidFill>
            <a:ln w="7938">
              <a:solidFill>
                <a:srgbClr val="000000"/>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44058" name="Line 17"/>
            <p:cNvSpPr>
              <a:spLocks noChangeShapeType="1"/>
            </p:cNvSpPr>
            <p:nvPr/>
          </p:nvSpPr>
          <p:spPr bwMode="auto">
            <a:xfrm>
              <a:off x="837" y="2266"/>
              <a:ext cx="0" cy="325"/>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059" name="Line 18"/>
            <p:cNvSpPr>
              <a:spLocks noChangeShapeType="1"/>
            </p:cNvSpPr>
            <p:nvPr/>
          </p:nvSpPr>
          <p:spPr bwMode="auto">
            <a:xfrm>
              <a:off x="1377" y="2266"/>
              <a:ext cx="0" cy="325"/>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060" name="Rectangle 19"/>
            <p:cNvSpPr>
              <a:spLocks noChangeArrowheads="1"/>
            </p:cNvSpPr>
            <p:nvPr/>
          </p:nvSpPr>
          <p:spPr bwMode="auto">
            <a:xfrm>
              <a:off x="837" y="2591"/>
              <a:ext cx="540" cy="144"/>
            </a:xfrm>
            <a:prstGeom prst="rect">
              <a:avLst/>
            </a:prstGeom>
            <a:solidFill>
              <a:schemeClr val="bg1"/>
            </a:solidFill>
            <a:ln w="7938">
              <a:solidFill>
                <a:srgbClr val="000000"/>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44061" name="Line 20"/>
            <p:cNvSpPr>
              <a:spLocks noChangeShapeType="1"/>
            </p:cNvSpPr>
            <p:nvPr/>
          </p:nvSpPr>
          <p:spPr bwMode="auto">
            <a:xfrm>
              <a:off x="837" y="2266"/>
              <a:ext cx="0" cy="325"/>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062" name="Line 21"/>
            <p:cNvSpPr>
              <a:spLocks noChangeShapeType="1"/>
            </p:cNvSpPr>
            <p:nvPr/>
          </p:nvSpPr>
          <p:spPr bwMode="auto">
            <a:xfrm>
              <a:off x="1377" y="2266"/>
              <a:ext cx="0" cy="325"/>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064" name="Line 27"/>
            <p:cNvSpPr>
              <a:spLocks noChangeShapeType="1"/>
            </p:cNvSpPr>
            <p:nvPr/>
          </p:nvSpPr>
          <p:spPr bwMode="auto">
            <a:xfrm flipV="1">
              <a:off x="666" y="2261"/>
              <a:ext cx="318"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97312" name="AutoShape 32"/>
          <p:cNvSpPr>
            <a:spLocks noChangeArrowheads="1"/>
          </p:cNvSpPr>
          <p:nvPr/>
        </p:nvSpPr>
        <p:spPr bwMode="auto">
          <a:xfrm>
            <a:off x="2167508" y="3459113"/>
            <a:ext cx="2951163" cy="215900"/>
          </a:xfrm>
          <a:prstGeom prst="rightArrow">
            <a:avLst>
              <a:gd name="adj1" fmla="val 50000"/>
              <a:gd name="adj2" fmla="val 341728"/>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grpSp>
        <p:nvGrpSpPr>
          <p:cNvPr id="97322" name="Group 42"/>
          <p:cNvGrpSpPr>
            <a:grpSpLocks/>
          </p:cNvGrpSpPr>
          <p:nvPr/>
        </p:nvGrpSpPr>
        <p:grpSpPr bwMode="auto">
          <a:xfrm>
            <a:off x="5172646" y="3263851"/>
            <a:ext cx="857250" cy="744537"/>
            <a:chOff x="4057" y="2101"/>
            <a:chExt cx="540" cy="469"/>
          </a:xfrm>
        </p:grpSpPr>
        <p:sp>
          <p:nvSpPr>
            <p:cNvPr id="44050" name="Rectangle 34"/>
            <p:cNvSpPr>
              <a:spLocks noChangeArrowheads="1"/>
            </p:cNvSpPr>
            <p:nvPr/>
          </p:nvSpPr>
          <p:spPr bwMode="auto">
            <a:xfrm>
              <a:off x="4057" y="2426"/>
              <a:ext cx="540" cy="144"/>
            </a:xfrm>
            <a:prstGeom prst="rect">
              <a:avLst/>
            </a:prstGeom>
            <a:solidFill>
              <a:srgbClr val="FFFFFF"/>
            </a:solidFill>
            <a:ln w="7938">
              <a:solidFill>
                <a:srgbClr val="000000"/>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44051" name="Line 35"/>
            <p:cNvSpPr>
              <a:spLocks noChangeShapeType="1"/>
            </p:cNvSpPr>
            <p:nvPr/>
          </p:nvSpPr>
          <p:spPr bwMode="auto">
            <a:xfrm>
              <a:off x="4057" y="2101"/>
              <a:ext cx="0" cy="325"/>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052" name="Line 36"/>
            <p:cNvSpPr>
              <a:spLocks noChangeShapeType="1"/>
            </p:cNvSpPr>
            <p:nvPr/>
          </p:nvSpPr>
          <p:spPr bwMode="auto">
            <a:xfrm>
              <a:off x="4597" y="2101"/>
              <a:ext cx="0" cy="325"/>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053" name="Rectangle 37"/>
            <p:cNvSpPr>
              <a:spLocks noChangeArrowheads="1"/>
            </p:cNvSpPr>
            <p:nvPr/>
          </p:nvSpPr>
          <p:spPr bwMode="auto">
            <a:xfrm>
              <a:off x="4057" y="2426"/>
              <a:ext cx="540" cy="144"/>
            </a:xfrm>
            <a:prstGeom prst="rect">
              <a:avLst/>
            </a:prstGeom>
            <a:solidFill>
              <a:schemeClr val="tx1"/>
            </a:solidFill>
            <a:ln w="7938">
              <a:solidFill>
                <a:srgbClr val="000000"/>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44054" name="Line 38"/>
            <p:cNvSpPr>
              <a:spLocks noChangeShapeType="1"/>
            </p:cNvSpPr>
            <p:nvPr/>
          </p:nvSpPr>
          <p:spPr bwMode="auto">
            <a:xfrm>
              <a:off x="4057" y="2101"/>
              <a:ext cx="0" cy="325"/>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055" name="Line 39"/>
            <p:cNvSpPr>
              <a:spLocks noChangeShapeType="1"/>
            </p:cNvSpPr>
            <p:nvPr/>
          </p:nvSpPr>
          <p:spPr bwMode="auto">
            <a:xfrm>
              <a:off x="4597" y="2101"/>
              <a:ext cx="0" cy="325"/>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grpSp>
      <p:sp>
        <p:nvSpPr>
          <p:cNvPr id="97321" name="Text Box 41"/>
          <p:cNvSpPr txBox="1">
            <a:spLocks noChangeArrowheads="1"/>
          </p:cNvSpPr>
          <p:nvPr/>
        </p:nvSpPr>
        <p:spPr bwMode="auto">
          <a:xfrm>
            <a:off x="35496" y="5589240"/>
            <a:ext cx="90138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dirty="0">
                <a:latin typeface="Times New Roman" pitchFamily="18" charset="0"/>
              </a:rPr>
              <a:t>Hydrogen peroxide (H</a:t>
            </a:r>
            <a:r>
              <a:rPr lang="en-GB" altLang="en-US" sz="2000" baseline="-25000" dirty="0">
                <a:latin typeface="Times New Roman" pitchFamily="18" charset="0"/>
              </a:rPr>
              <a:t>2</a:t>
            </a:r>
            <a:r>
              <a:rPr lang="en-GB" altLang="en-US" sz="2000" dirty="0">
                <a:latin typeface="Times New Roman" pitchFamily="18" charset="0"/>
              </a:rPr>
              <a:t>O</a:t>
            </a:r>
            <a:r>
              <a:rPr lang="en-GB" altLang="en-US" sz="2000" baseline="-25000" dirty="0">
                <a:latin typeface="Times New Roman" pitchFamily="18" charset="0"/>
              </a:rPr>
              <a:t>2</a:t>
            </a:r>
            <a:r>
              <a:rPr lang="en-GB" altLang="en-US" sz="2000" dirty="0">
                <a:latin typeface="Times New Roman" pitchFamily="18" charset="0"/>
              </a:rPr>
              <a:t>) was added to different concentrations of potassium iodide </a:t>
            </a:r>
          </a:p>
          <a:p>
            <a:pPr eaLnBrk="1" hangingPunct="1">
              <a:spcBef>
                <a:spcPct val="0"/>
              </a:spcBef>
              <a:buFontTx/>
              <a:buNone/>
            </a:pPr>
            <a:r>
              <a:rPr lang="en-GB" altLang="en-US" sz="2000" dirty="0">
                <a:latin typeface="Times New Roman" pitchFamily="18" charset="0"/>
              </a:rPr>
              <a:t>and the time was measured for the colour change to occur, </a:t>
            </a:r>
            <a:r>
              <a:rPr lang="en-GB" altLang="en-US" sz="2000" dirty="0" err="1">
                <a:latin typeface="Times New Roman" pitchFamily="18" charset="0"/>
              </a:rPr>
              <a:t>i.e</a:t>
            </a:r>
            <a:r>
              <a:rPr lang="en-GB" altLang="en-US" sz="2000" dirty="0">
                <a:latin typeface="Times New Roman" pitchFamily="18" charset="0"/>
              </a:rPr>
              <a:t> </a:t>
            </a:r>
            <a:r>
              <a:rPr lang="en-GB" altLang="en-US" sz="2000" u="sng" dirty="0">
                <a:latin typeface="Times New Roman" pitchFamily="18" charset="0"/>
              </a:rPr>
              <a:t>colourless to blue/black</a:t>
            </a:r>
            <a:r>
              <a:rPr lang="en-GB" altLang="en-US" sz="2000" dirty="0">
                <a:latin typeface="Times New Roman" pitchFamily="18" charset="0"/>
              </a:rPr>
              <a:t>. </a:t>
            </a:r>
          </a:p>
        </p:txBody>
      </p:sp>
      <p:grpSp>
        <p:nvGrpSpPr>
          <p:cNvPr id="97302" name="Group 22"/>
          <p:cNvGrpSpPr>
            <a:grpSpLocks/>
          </p:cNvGrpSpPr>
          <p:nvPr/>
        </p:nvGrpSpPr>
        <p:grpSpPr bwMode="auto">
          <a:xfrm rot="5400000">
            <a:off x="1409477" y="4128245"/>
            <a:ext cx="561975" cy="84137"/>
            <a:chOff x="3740" y="2920"/>
            <a:chExt cx="354" cy="53"/>
          </a:xfrm>
        </p:grpSpPr>
        <p:sp>
          <p:nvSpPr>
            <p:cNvPr id="44048" name="Line 23"/>
            <p:cNvSpPr>
              <a:spLocks noChangeShapeType="1"/>
            </p:cNvSpPr>
            <p:nvPr/>
          </p:nvSpPr>
          <p:spPr bwMode="auto">
            <a:xfrm flipH="1">
              <a:off x="3774" y="2944"/>
              <a:ext cx="320" cy="0"/>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049" name="Freeform 24"/>
            <p:cNvSpPr>
              <a:spLocks/>
            </p:cNvSpPr>
            <p:nvPr/>
          </p:nvSpPr>
          <p:spPr bwMode="auto">
            <a:xfrm>
              <a:off x="3740" y="2920"/>
              <a:ext cx="48" cy="53"/>
            </a:xfrm>
            <a:custGeom>
              <a:avLst/>
              <a:gdLst>
                <a:gd name="T0" fmla="*/ 48 w 48"/>
                <a:gd name="T1" fmla="*/ 0 h 53"/>
                <a:gd name="T2" fmla="*/ 0 w 48"/>
                <a:gd name="T3" fmla="*/ 24 h 53"/>
                <a:gd name="T4" fmla="*/ 48 w 48"/>
                <a:gd name="T5" fmla="*/ 53 h 53"/>
                <a:gd name="T6" fmla="*/ 48 w 48"/>
                <a:gd name="T7" fmla="*/ 0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 h="53">
                  <a:moveTo>
                    <a:pt x="48" y="0"/>
                  </a:moveTo>
                  <a:lnTo>
                    <a:pt x="0" y="24"/>
                  </a:lnTo>
                  <a:lnTo>
                    <a:pt x="48" y="53"/>
                  </a:lnTo>
                  <a:lnTo>
                    <a:pt x="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97323" name="Text Box 43"/>
          <p:cNvSpPr txBox="1">
            <a:spLocks noChangeArrowheads="1"/>
          </p:cNvSpPr>
          <p:nvPr/>
        </p:nvSpPr>
        <p:spPr bwMode="auto">
          <a:xfrm>
            <a:off x="6037833" y="2420888"/>
            <a:ext cx="3048000" cy="283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800">
                <a:latin typeface="Times New Roman" pitchFamily="18" charset="0"/>
              </a:rPr>
              <a:t>The time taken for the </a:t>
            </a:r>
          </a:p>
          <a:p>
            <a:pPr eaLnBrk="1" hangingPunct="1">
              <a:spcBef>
                <a:spcPct val="0"/>
              </a:spcBef>
              <a:buFontTx/>
              <a:buNone/>
            </a:pPr>
            <a:r>
              <a:rPr lang="en-GB" altLang="en-US" sz="1800">
                <a:latin typeface="Times New Roman" pitchFamily="18" charset="0"/>
              </a:rPr>
              <a:t>blue/black colour to appear</a:t>
            </a:r>
          </a:p>
          <a:p>
            <a:pPr eaLnBrk="1" hangingPunct="1">
              <a:spcBef>
                <a:spcPct val="0"/>
              </a:spcBef>
              <a:buFontTx/>
              <a:buNone/>
            </a:pPr>
            <a:r>
              <a:rPr lang="en-GB" altLang="en-US" sz="1800">
                <a:latin typeface="Times New Roman" pitchFamily="18" charset="0"/>
              </a:rPr>
              <a:t>depends on the concentration</a:t>
            </a:r>
          </a:p>
          <a:p>
            <a:pPr eaLnBrk="1" hangingPunct="1">
              <a:spcBef>
                <a:spcPct val="0"/>
              </a:spcBef>
              <a:buFontTx/>
              <a:buNone/>
            </a:pPr>
            <a:r>
              <a:rPr lang="en-GB" altLang="en-US" sz="1800">
                <a:latin typeface="Times New Roman" pitchFamily="18" charset="0"/>
              </a:rPr>
              <a:t>of the iodide ions. The colour </a:t>
            </a:r>
          </a:p>
          <a:p>
            <a:pPr eaLnBrk="1" hangingPunct="1">
              <a:spcBef>
                <a:spcPct val="0"/>
              </a:spcBef>
              <a:buFontTx/>
              <a:buNone/>
            </a:pPr>
            <a:r>
              <a:rPr lang="en-GB" altLang="en-US" sz="1800">
                <a:latin typeface="Times New Roman" pitchFamily="18" charset="0"/>
              </a:rPr>
              <a:t>changes because the iodine </a:t>
            </a:r>
          </a:p>
          <a:p>
            <a:pPr eaLnBrk="1" hangingPunct="1">
              <a:spcBef>
                <a:spcPct val="0"/>
              </a:spcBef>
              <a:buFontTx/>
              <a:buNone/>
            </a:pPr>
            <a:r>
              <a:rPr lang="en-GB" altLang="en-US" sz="1800">
                <a:latin typeface="Times New Roman" pitchFamily="18" charset="0"/>
              </a:rPr>
              <a:t>molecules react with the starch</a:t>
            </a:r>
          </a:p>
          <a:p>
            <a:pPr eaLnBrk="1" hangingPunct="1">
              <a:spcBef>
                <a:spcPct val="0"/>
              </a:spcBef>
              <a:buFontTx/>
              <a:buNone/>
            </a:pPr>
            <a:r>
              <a:rPr lang="en-GB" altLang="en-US" sz="1800">
                <a:latin typeface="Times New Roman" pitchFamily="18" charset="0"/>
              </a:rPr>
              <a:t>solution. This colour change is</a:t>
            </a:r>
          </a:p>
          <a:p>
            <a:pPr eaLnBrk="1" hangingPunct="1">
              <a:spcBef>
                <a:spcPct val="0"/>
              </a:spcBef>
              <a:buFontTx/>
              <a:buNone/>
            </a:pPr>
            <a:r>
              <a:rPr lang="en-GB" altLang="en-US" sz="1800">
                <a:latin typeface="Times New Roman" pitchFamily="18" charset="0"/>
              </a:rPr>
              <a:t>sharp and therefore appropriate</a:t>
            </a:r>
          </a:p>
          <a:p>
            <a:pPr eaLnBrk="1" hangingPunct="1">
              <a:spcBef>
                <a:spcPct val="0"/>
              </a:spcBef>
              <a:buFontTx/>
              <a:buNone/>
            </a:pPr>
            <a:r>
              <a:rPr lang="en-GB" altLang="en-US" sz="1800">
                <a:latin typeface="Times New Roman" pitchFamily="18" charset="0"/>
              </a:rPr>
              <a:t>for measuring the rate of </a:t>
            </a:r>
          </a:p>
          <a:p>
            <a:pPr eaLnBrk="1" hangingPunct="1">
              <a:spcBef>
                <a:spcPct val="0"/>
              </a:spcBef>
              <a:buFontTx/>
              <a:buNone/>
            </a:pPr>
            <a:r>
              <a:rPr lang="en-GB" altLang="en-US" sz="1800">
                <a:latin typeface="Times New Roman" pitchFamily="18" charset="0"/>
              </a:rPr>
              <a:t>reaction.</a:t>
            </a:r>
          </a:p>
        </p:txBody>
      </p:sp>
      <p:sp>
        <p:nvSpPr>
          <p:cNvPr id="36" name="TextBox 35"/>
          <p:cNvSpPr txBox="1"/>
          <p:nvPr/>
        </p:nvSpPr>
        <p:spPr>
          <a:xfrm>
            <a:off x="7236296" y="6342404"/>
            <a:ext cx="1832553" cy="400110"/>
          </a:xfrm>
          <a:prstGeom prst="rect">
            <a:avLst/>
          </a:prstGeom>
          <a:noFill/>
        </p:spPr>
        <p:txBody>
          <a:bodyPr wrap="none" rtlCol="0">
            <a:spAutoFit/>
          </a:bodyPr>
          <a:lstStyle/>
          <a:p>
            <a:r>
              <a:rPr lang="en-GB" sz="2000" dirty="0" smtClean="0">
                <a:solidFill>
                  <a:srgbClr val="FF0000"/>
                </a:solidFill>
                <a:latin typeface="Times New Roman" panose="02020603050405020304" pitchFamily="18" charset="0"/>
                <a:cs typeface="Times New Roman" panose="02020603050405020304" pitchFamily="18" charset="0"/>
              </a:rPr>
              <a:t>(Kit list 1.3/1.4)</a:t>
            </a:r>
            <a:endParaRPr lang="en-GB" sz="2000" dirty="0">
              <a:solidFill>
                <a:srgbClr val="FF0000"/>
              </a:solidFill>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40</a:t>
            </a:fld>
            <a:endParaRPr lang="en-GB"/>
          </a:p>
        </p:txBody>
      </p:sp>
    </p:spTree>
    <p:extLst>
      <p:ext uri="{BB962C8B-B14F-4D97-AF65-F5344CB8AC3E}">
        <p14:creationId xmlns:p14="http://schemas.microsoft.com/office/powerpoint/2010/main" val="15900883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7285"/>
                                        </p:tgtEl>
                                        <p:attrNameLst>
                                          <p:attrName>style.visibility</p:attrName>
                                        </p:attrNameLst>
                                      </p:cBhvr>
                                      <p:to>
                                        <p:strVal val="visible"/>
                                      </p:to>
                                    </p:set>
                                    <p:anim calcmode="lin" valueType="num">
                                      <p:cBhvr additive="base">
                                        <p:cTn id="7" dur="500" fill="hold"/>
                                        <p:tgtEl>
                                          <p:spTgt spid="97285"/>
                                        </p:tgtEl>
                                        <p:attrNameLst>
                                          <p:attrName>ppt_x</p:attrName>
                                        </p:attrNameLst>
                                      </p:cBhvr>
                                      <p:tavLst>
                                        <p:tav tm="0">
                                          <p:val>
                                            <p:strVal val="#ppt_x"/>
                                          </p:val>
                                        </p:tav>
                                        <p:tav tm="100000">
                                          <p:val>
                                            <p:strVal val="#ppt_x"/>
                                          </p:val>
                                        </p:tav>
                                      </p:tavLst>
                                    </p:anim>
                                    <p:anim calcmode="lin" valueType="num">
                                      <p:cBhvr additive="base">
                                        <p:cTn id="8" dur="500" fill="hold"/>
                                        <p:tgtEl>
                                          <p:spTgt spid="9728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7286"/>
                                        </p:tgtEl>
                                        <p:attrNameLst>
                                          <p:attrName>style.visibility</p:attrName>
                                        </p:attrNameLst>
                                      </p:cBhvr>
                                      <p:to>
                                        <p:strVal val="visible"/>
                                      </p:to>
                                    </p:set>
                                    <p:anim calcmode="lin" valueType="num">
                                      <p:cBhvr additive="base">
                                        <p:cTn id="13" dur="500" fill="hold"/>
                                        <p:tgtEl>
                                          <p:spTgt spid="97286"/>
                                        </p:tgtEl>
                                        <p:attrNameLst>
                                          <p:attrName>ppt_x</p:attrName>
                                        </p:attrNameLst>
                                      </p:cBhvr>
                                      <p:tavLst>
                                        <p:tav tm="0">
                                          <p:val>
                                            <p:strVal val="#ppt_x"/>
                                          </p:val>
                                        </p:tav>
                                        <p:tav tm="100000">
                                          <p:val>
                                            <p:strVal val="#ppt_x"/>
                                          </p:val>
                                        </p:tav>
                                      </p:tavLst>
                                    </p:anim>
                                    <p:anim calcmode="lin" valueType="num">
                                      <p:cBhvr additive="base">
                                        <p:cTn id="14" dur="500" fill="hold"/>
                                        <p:tgtEl>
                                          <p:spTgt spid="9728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97288"/>
                                        </p:tgtEl>
                                        <p:attrNameLst>
                                          <p:attrName>style.visibility</p:attrName>
                                        </p:attrNameLst>
                                      </p:cBhvr>
                                      <p:to>
                                        <p:strVal val="visible"/>
                                      </p:to>
                                    </p:set>
                                    <p:anim calcmode="lin" valueType="num">
                                      <p:cBhvr additive="base">
                                        <p:cTn id="17" dur="500" fill="hold"/>
                                        <p:tgtEl>
                                          <p:spTgt spid="97288"/>
                                        </p:tgtEl>
                                        <p:attrNameLst>
                                          <p:attrName>ppt_x</p:attrName>
                                        </p:attrNameLst>
                                      </p:cBhvr>
                                      <p:tavLst>
                                        <p:tav tm="0">
                                          <p:val>
                                            <p:strVal val="#ppt_x"/>
                                          </p:val>
                                        </p:tav>
                                        <p:tav tm="100000">
                                          <p:val>
                                            <p:strVal val="#ppt_x"/>
                                          </p:val>
                                        </p:tav>
                                      </p:tavLst>
                                    </p:anim>
                                    <p:anim calcmode="lin" valueType="num">
                                      <p:cBhvr additive="base">
                                        <p:cTn id="18" dur="500" fill="hold"/>
                                        <p:tgtEl>
                                          <p:spTgt spid="97288"/>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7289"/>
                                        </p:tgtEl>
                                        <p:attrNameLst>
                                          <p:attrName>style.visibility</p:attrName>
                                        </p:attrNameLst>
                                      </p:cBhvr>
                                      <p:to>
                                        <p:strVal val="visible"/>
                                      </p:to>
                                    </p:set>
                                    <p:anim calcmode="lin" valueType="num">
                                      <p:cBhvr additive="base">
                                        <p:cTn id="23" dur="500" fill="hold"/>
                                        <p:tgtEl>
                                          <p:spTgt spid="97289"/>
                                        </p:tgtEl>
                                        <p:attrNameLst>
                                          <p:attrName>ppt_x</p:attrName>
                                        </p:attrNameLst>
                                      </p:cBhvr>
                                      <p:tavLst>
                                        <p:tav tm="0">
                                          <p:val>
                                            <p:strVal val="#ppt_x"/>
                                          </p:val>
                                        </p:tav>
                                        <p:tav tm="100000">
                                          <p:val>
                                            <p:strVal val="#ppt_x"/>
                                          </p:val>
                                        </p:tav>
                                      </p:tavLst>
                                    </p:anim>
                                    <p:anim calcmode="lin" valueType="num">
                                      <p:cBhvr additive="base">
                                        <p:cTn id="24" dur="500" fill="hold"/>
                                        <p:tgtEl>
                                          <p:spTgt spid="97289"/>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97320"/>
                                        </p:tgtEl>
                                        <p:attrNameLst>
                                          <p:attrName>style.visibility</p:attrName>
                                        </p:attrNameLst>
                                      </p:cBhvr>
                                      <p:to>
                                        <p:strVal val="visible"/>
                                      </p:to>
                                    </p:set>
                                    <p:anim calcmode="lin" valueType="num">
                                      <p:cBhvr additive="base">
                                        <p:cTn id="29" dur="500" fill="hold"/>
                                        <p:tgtEl>
                                          <p:spTgt spid="97320"/>
                                        </p:tgtEl>
                                        <p:attrNameLst>
                                          <p:attrName>ppt_x</p:attrName>
                                        </p:attrNameLst>
                                      </p:cBhvr>
                                      <p:tavLst>
                                        <p:tav tm="0">
                                          <p:val>
                                            <p:strVal val="#ppt_x"/>
                                          </p:val>
                                        </p:tav>
                                        <p:tav tm="100000">
                                          <p:val>
                                            <p:strVal val="#ppt_x"/>
                                          </p:val>
                                        </p:tav>
                                      </p:tavLst>
                                    </p:anim>
                                    <p:anim calcmode="lin" valueType="num">
                                      <p:cBhvr additive="base">
                                        <p:cTn id="30" dur="500" fill="hold"/>
                                        <p:tgtEl>
                                          <p:spTgt spid="97320"/>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97302"/>
                                        </p:tgtEl>
                                        <p:attrNameLst>
                                          <p:attrName>style.visibility</p:attrName>
                                        </p:attrNameLst>
                                      </p:cBhvr>
                                      <p:to>
                                        <p:strVal val="visible"/>
                                      </p:to>
                                    </p:set>
                                    <p:anim calcmode="lin" valueType="num">
                                      <p:cBhvr additive="base">
                                        <p:cTn id="33" dur="500" fill="hold"/>
                                        <p:tgtEl>
                                          <p:spTgt spid="97302"/>
                                        </p:tgtEl>
                                        <p:attrNameLst>
                                          <p:attrName>ppt_x</p:attrName>
                                        </p:attrNameLst>
                                      </p:cBhvr>
                                      <p:tavLst>
                                        <p:tav tm="0">
                                          <p:val>
                                            <p:strVal val="#ppt_x"/>
                                          </p:val>
                                        </p:tav>
                                        <p:tav tm="100000">
                                          <p:val>
                                            <p:strVal val="#ppt_x"/>
                                          </p:val>
                                        </p:tav>
                                      </p:tavLst>
                                    </p:anim>
                                    <p:anim calcmode="lin" valueType="num">
                                      <p:cBhvr additive="base">
                                        <p:cTn id="34" dur="500" fill="hold"/>
                                        <p:tgtEl>
                                          <p:spTgt spid="97302"/>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7312"/>
                                        </p:tgtEl>
                                        <p:attrNameLst>
                                          <p:attrName>style.visibility</p:attrName>
                                        </p:attrNameLst>
                                      </p:cBhvr>
                                      <p:to>
                                        <p:strVal val="visible"/>
                                      </p:to>
                                    </p:set>
                                    <p:anim calcmode="lin" valueType="num">
                                      <p:cBhvr additive="base">
                                        <p:cTn id="39" dur="500" fill="hold"/>
                                        <p:tgtEl>
                                          <p:spTgt spid="97312"/>
                                        </p:tgtEl>
                                        <p:attrNameLst>
                                          <p:attrName>ppt_x</p:attrName>
                                        </p:attrNameLst>
                                      </p:cBhvr>
                                      <p:tavLst>
                                        <p:tav tm="0">
                                          <p:val>
                                            <p:strVal val="#ppt_x"/>
                                          </p:val>
                                        </p:tav>
                                        <p:tav tm="100000">
                                          <p:val>
                                            <p:strVal val="#ppt_x"/>
                                          </p:val>
                                        </p:tav>
                                      </p:tavLst>
                                    </p:anim>
                                    <p:anim calcmode="lin" valueType="num">
                                      <p:cBhvr additive="base">
                                        <p:cTn id="40" dur="500" fill="hold"/>
                                        <p:tgtEl>
                                          <p:spTgt spid="97312"/>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97322"/>
                                        </p:tgtEl>
                                        <p:attrNameLst>
                                          <p:attrName>style.visibility</p:attrName>
                                        </p:attrNameLst>
                                      </p:cBhvr>
                                      <p:to>
                                        <p:strVal val="visible"/>
                                      </p:to>
                                    </p:set>
                                    <p:anim calcmode="lin" valueType="num">
                                      <p:cBhvr additive="base">
                                        <p:cTn id="43" dur="500" fill="hold"/>
                                        <p:tgtEl>
                                          <p:spTgt spid="97322"/>
                                        </p:tgtEl>
                                        <p:attrNameLst>
                                          <p:attrName>ppt_x</p:attrName>
                                        </p:attrNameLst>
                                      </p:cBhvr>
                                      <p:tavLst>
                                        <p:tav tm="0">
                                          <p:val>
                                            <p:strVal val="#ppt_x"/>
                                          </p:val>
                                        </p:tav>
                                        <p:tav tm="100000">
                                          <p:val>
                                            <p:strVal val="#ppt_x"/>
                                          </p:val>
                                        </p:tav>
                                      </p:tavLst>
                                    </p:anim>
                                    <p:anim calcmode="lin" valueType="num">
                                      <p:cBhvr additive="base">
                                        <p:cTn id="44" dur="500" fill="hold"/>
                                        <p:tgtEl>
                                          <p:spTgt spid="97322"/>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97323"/>
                                        </p:tgtEl>
                                        <p:attrNameLst>
                                          <p:attrName>style.visibility</p:attrName>
                                        </p:attrNameLst>
                                      </p:cBhvr>
                                      <p:to>
                                        <p:strVal val="visible"/>
                                      </p:to>
                                    </p:set>
                                    <p:anim calcmode="lin" valueType="num">
                                      <p:cBhvr additive="base">
                                        <p:cTn id="49" dur="500" fill="hold"/>
                                        <p:tgtEl>
                                          <p:spTgt spid="97323"/>
                                        </p:tgtEl>
                                        <p:attrNameLst>
                                          <p:attrName>ppt_x</p:attrName>
                                        </p:attrNameLst>
                                      </p:cBhvr>
                                      <p:tavLst>
                                        <p:tav tm="0">
                                          <p:val>
                                            <p:strVal val="#ppt_x"/>
                                          </p:val>
                                        </p:tav>
                                        <p:tav tm="100000">
                                          <p:val>
                                            <p:strVal val="#ppt_x"/>
                                          </p:val>
                                        </p:tav>
                                      </p:tavLst>
                                    </p:anim>
                                    <p:anim calcmode="lin" valueType="num">
                                      <p:cBhvr additive="base">
                                        <p:cTn id="50" dur="500" fill="hold"/>
                                        <p:tgtEl>
                                          <p:spTgt spid="97323"/>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97321"/>
                                        </p:tgtEl>
                                        <p:attrNameLst>
                                          <p:attrName>style.visibility</p:attrName>
                                        </p:attrNameLst>
                                      </p:cBhvr>
                                      <p:to>
                                        <p:strVal val="visible"/>
                                      </p:to>
                                    </p:set>
                                    <p:anim calcmode="lin" valueType="num">
                                      <p:cBhvr additive="base">
                                        <p:cTn id="55" dur="500" fill="hold"/>
                                        <p:tgtEl>
                                          <p:spTgt spid="97321"/>
                                        </p:tgtEl>
                                        <p:attrNameLst>
                                          <p:attrName>ppt_x</p:attrName>
                                        </p:attrNameLst>
                                      </p:cBhvr>
                                      <p:tavLst>
                                        <p:tav tm="0">
                                          <p:val>
                                            <p:strVal val="#ppt_x"/>
                                          </p:val>
                                        </p:tav>
                                        <p:tav tm="100000">
                                          <p:val>
                                            <p:strVal val="#ppt_x"/>
                                          </p:val>
                                        </p:tav>
                                      </p:tavLst>
                                    </p:anim>
                                    <p:anim calcmode="lin" valueType="num">
                                      <p:cBhvr additive="base">
                                        <p:cTn id="56" dur="500" fill="hold"/>
                                        <p:tgtEl>
                                          <p:spTgt spid="973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5" grpId="0"/>
      <p:bldP spid="97286" grpId="0"/>
      <p:bldP spid="97288" grpId="0"/>
      <p:bldP spid="97289" grpId="0"/>
      <p:bldP spid="97312" grpId="0" animBg="1"/>
      <p:bldP spid="97321" grpId="0"/>
      <p:bldP spid="9732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3" name="Text Box 5"/>
          <p:cNvSpPr txBox="1">
            <a:spLocks noChangeArrowheads="1"/>
          </p:cNvSpPr>
          <p:nvPr/>
        </p:nvSpPr>
        <p:spPr bwMode="auto">
          <a:xfrm>
            <a:off x="231775" y="114300"/>
            <a:ext cx="123944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u="sng" dirty="0">
                <a:latin typeface="Times New Roman" pitchFamily="18" charset="0"/>
              </a:rPr>
              <a:t>Results</a:t>
            </a:r>
          </a:p>
        </p:txBody>
      </p:sp>
      <p:sp>
        <p:nvSpPr>
          <p:cNvPr id="99459" name="Text Box 131"/>
          <p:cNvSpPr txBox="1">
            <a:spLocks noChangeArrowheads="1"/>
          </p:cNvSpPr>
          <p:nvPr/>
        </p:nvSpPr>
        <p:spPr bwMode="auto">
          <a:xfrm>
            <a:off x="251520" y="4008404"/>
            <a:ext cx="893404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dirty="0">
                <a:latin typeface="Times New Roman" pitchFamily="18" charset="0"/>
              </a:rPr>
              <a:t>*The concentration of potassium iodide (KI) is gradually decreased in each </a:t>
            </a:r>
          </a:p>
          <a:p>
            <a:pPr eaLnBrk="1" hangingPunct="1">
              <a:spcBef>
                <a:spcPct val="0"/>
              </a:spcBef>
              <a:buFontTx/>
              <a:buNone/>
            </a:pPr>
            <a:r>
              <a:rPr lang="en-GB" altLang="en-US" sz="2000" dirty="0">
                <a:latin typeface="Times New Roman" pitchFamily="18" charset="0"/>
              </a:rPr>
              <a:t>experiment by adding water. Note that the total volume of KI and water combined is </a:t>
            </a:r>
          </a:p>
          <a:p>
            <a:pPr eaLnBrk="1" hangingPunct="1">
              <a:spcBef>
                <a:spcPct val="0"/>
              </a:spcBef>
              <a:buFontTx/>
              <a:buNone/>
            </a:pPr>
            <a:r>
              <a:rPr lang="en-GB" altLang="en-US" sz="2000" dirty="0">
                <a:latin typeface="Times New Roman" pitchFamily="18" charset="0"/>
              </a:rPr>
              <a:t>always </a:t>
            </a:r>
            <a:r>
              <a:rPr lang="en-GB" altLang="en-US" sz="2000" dirty="0" smtClean="0">
                <a:latin typeface="Times New Roman" pitchFamily="18" charset="0"/>
              </a:rPr>
              <a:t>_______ </a:t>
            </a:r>
            <a:r>
              <a:rPr lang="en-GB" altLang="en-US" sz="2000" dirty="0" smtClean="0">
                <a:latin typeface="Times New Roman" pitchFamily="18" charset="0"/>
              </a:rPr>
              <a:t> </a:t>
            </a:r>
            <a:r>
              <a:rPr lang="en-GB" altLang="en-US" sz="2000" dirty="0">
                <a:latin typeface="Times New Roman" pitchFamily="18" charset="0"/>
              </a:rPr>
              <a:t>in each set of experiments. This makes sure the concentration of the </a:t>
            </a:r>
          </a:p>
          <a:p>
            <a:pPr eaLnBrk="1" hangingPunct="1">
              <a:spcBef>
                <a:spcPct val="0"/>
              </a:spcBef>
              <a:buFontTx/>
              <a:buNone/>
            </a:pPr>
            <a:r>
              <a:rPr lang="en-GB" altLang="en-US" sz="2000" dirty="0" smtClean="0">
                <a:latin typeface="Times New Roman" pitchFamily="18" charset="0"/>
              </a:rPr>
              <a:t>________</a:t>
            </a:r>
            <a:r>
              <a:rPr lang="en-GB" altLang="en-US" sz="2000" dirty="0" smtClean="0">
                <a:latin typeface="Times New Roman" pitchFamily="18" charset="0"/>
              </a:rPr>
              <a:t> </a:t>
            </a:r>
            <a:r>
              <a:rPr lang="en-GB" altLang="en-US" sz="2000" dirty="0">
                <a:latin typeface="Times New Roman" pitchFamily="18" charset="0"/>
              </a:rPr>
              <a:t>reactants is constant and makes a fair test.</a:t>
            </a:r>
          </a:p>
        </p:txBody>
      </p:sp>
      <p:graphicFrame>
        <p:nvGraphicFramePr>
          <p:cNvPr id="2" name="Table 1"/>
          <p:cNvGraphicFramePr>
            <a:graphicFrameLocks noGrp="1"/>
          </p:cNvGraphicFramePr>
          <p:nvPr>
            <p:extLst>
              <p:ext uri="{D42A27DB-BD31-4B8C-83A1-F6EECF244321}">
                <p14:modId xmlns:p14="http://schemas.microsoft.com/office/powerpoint/2010/main" val="2299988774"/>
              </p:ext>
            </p:extLst>
          </p:nvPr>
        </p:nvGraphicFramePr>
        <p:xfrm>
          <a:off x="344488" y="836712"/>
          <a:ext cx="7179840" cy="2743200"/>
        </p:xfrm>
        <a:graphic>
          <a:graphicData uri="http://schemas.openxmlformats.org/drawingml/2006/table">
            <a:tbl>
              <a:tblPr firstRow="1" bandRow="1">
                <a:tableStyleId>{5940675A-B579-460E-94D1-54222C63F5DA}</a:tableStyleId>
              </a:tblPr>
              <a:tblGrid>
                <a:gridCol w="1802786">
                  <a:extLst>
                    <a:ext uri="{9D8B030D-6E8A-4147-A177-3AD203B41FA5}">
                      <a16:colId xmlns="" xmlns:a16="http://schemas.microsoft.com/office/drawing/2014/main" val="20000"/>
                    </a:ext>
                  </a:extLst>
                </a:gridCol>
                <a:gridCol w="2136694">
                  <a:extLst>
                    <a:ext uri="{9D8B030D-6E8A-4147-A177-3AD203B41FA5}">
                      <a16:colId xmlns="" xmlns:a16="http://schemas.microsoft.com/office/drawing/2014/main" val="20001"/>
                    </a:ext>
                  </a:extLst>
                </a:gridCol>
                <a:gridCol w="1224136">
                  <a:extLst>
                    <a:ext uri="{9D8B030D-6E8A-4147-A177-3AD203B41FA5}">
                      <a16:colId xmlns="" xmlns:a16="http://schemas.microsoft.com/office/drawing/2014/main" val="20002"/>
                    </a:ext>
                  </a:extLst>
                </a:gridCol>
                <a:gridCol w="2016224">
                  <a:extLst>
                    <a:ext uri="{9D8B030D-6E8A-4147-A177-3AD203B41FA5}">
                      <a16:colId xmlns="" xmlns:a16="http://schemas.microsoft.com/office/drawing/2014/main" val="20003"/>
                    </a:ext>
                  </a:extLst>
                </a:gridCol>
              </a:tblGrid>
              <a:tr h="370840">
                <a:tc>
                  <a:txBody>
                    <a:bodyPr/>
                    <a:lstStyle/>
                    <a:p>
                      <a:r>
                        <a:rPr lang="en-GB" sz="2400" dirty="0" smtClean="0">
                          <a:latin typeface="Times New Roman" panose="02020603050405020304" pitchFamily="18" charset="0"/>
                          <a:cs typeface="Times New Roman" panose="02020603050405020304" pitchFamily="18" charset="0"/>
                        </a:rPr>
                        <a:t>Vol KI/cm</a:t>
                      </a:r>
                      <a:r>
                        <a:rPr lang="en-GB" sz="2400" baseline="50000" dirty="0" smtClean="0">
                          <a:latin typeface="Times New Roman" panose="02020603050405020304" pitchFamily="18" charset="0"/>
                          <a:cs typeface="Times New Roman" panose="02020603050405020304" pitchFamily="18" charset="0"/>
                        </a:rPr>
                        <a:t>3</a:t>
                      </a:r>
                      <a:endParaRPr lang="en-GB" sz="2400" baseline="50000" dirty="0">
                        <a:latin typeface="Times New Roman" panose="02020603050405020304" pitchFamily="18" charset="0"/>
                        <a:cs typeface="Times New Roman" panose="02020603050405020304" pitchFamily="18" charset="0"/>
                      </a:endParaRPr>
                    </a:p>
                  </a:txBody>
                  <a:tcPr/>
                </a:tc>
                <a:tc>
                  <a:txBody>
                    <a:bodyPr/>
                    <a:lstStyle/>
                    <a:p>
                      <a:r>
                        <a:rPr lang="en-GB" sz="2400" dirty="0" smtClean="0">
                          <a:latin typeface="Times New Roman" panose="02020603050405020304" pitchFamily="18" charset="0"/>
                          <a:cs typeface="Times New Roman" panose="02020603050405020304" pitchFamily="18" charset="0"/>
                        </a:rPr>
                        <a:t>Vol. water/cm</a:t>
                      </a:r>
                      <a:r>
                        <a:rPr lang="en-GB" sz="2400" baseline="50000" dirty="0" smtClean="0">
                          <a:latin typeface="Times New Roman" panose="02020603050405020304" pitchFamily="18" charset="0"/>
                          <a:cs typeface="Times New Roman" panose="02020603050405020304" pitchFamily="18" charset="0"/>
                        </a:rPr>
                        <a:t>3</a:t>
                      </a:r>
                      <a:endParaRPr lang="en-GB" sz="2400" baseline="50000" dirty="0">
                        <a:latin typeface="Times New Roman" panose="02020603050405020304" pitchFamily="18" charset="0"/>
                        <a:cs typeface="Times New Roman" panose="02020603050405020304" pitchFamily="18" charset="0"/>
                      </a:endParaRPr>
                    </a:p>
                  </a:txBody>
                  <a:tcPr/>
                </a:tc>
                <a:tc>
                  <a:txBody>
                    <a:bodyPr/>
                    <a:lstStyle/>
                    <a:p>
                      <a:r>
                        <a:rPr lang="en-GB" sz="2400" dirty="0" smtClean="0">
                          <a:latin typeface="Times New Roman" panose="02020603050405020304" pitchFamily="18" charset="0"/>
                          <a:cs typeface="Times New Roman" panose="02020603050405020304" pitchFamily="18" charset="0"/>
                        </a:rPr>
                        <a:t>Time/s</a:t>
                      </a:r>
                      <a:endParaRPr lang="en-GB" sz="2400" dirty="0">
                        <a:latin typeface="Times New Roman" panose="02020603050405020304" pitchFamily="18" charset="0"/>
                        <a:cs typeface="Times New Roman" panose="02020603050405020304" pitchFamily="18" charset="0"/>
                      </a:endParaRPr>
                    </a:p>
                  </a:txBody>
                  <a:tcPr/>
                </a:tc>
                <a:tc>
                  <a:txBody>
                    <a:bodyPr/>
                    <a:lstStyle/>
                    <a:p>
                      <a:r>
                        <a:rPr lang="en-GB" sz="2400" dirty="0" smtClean="0">
                          <a:latin typeface="Times New Roman" panose="02020603050405020304" pitchFamily="18" charset="0"/>
                          <a:cs typeface="Times New Roman" panose="02020603050405020304" pitchFamily="18" charset="0"/>
                        </a:rPr>
                        <a:t>Rate=1/t (s</a:t>
                      </a:r>
                      <a:r>
                        <a:rPr lang="en-GB" sz="2400" baseline="50000" dirty="0" smtClean="0">
                          <a:latin typeface="Times New Roman" panose="02020603050405020304" pitchFamily="18" charset="0"/>
                          <a:cs typeface="Times New Roman" panose="02020603050405020304" pitchFamily="18" charset="0"/>
                        </a:rPr>
                        <a:t>-1</a:t>
                      </a:r>
                      <a:r>
                        <a:rPr lang="en-GB" sz="2400" dirty="0" smtClean="0">
                          <a:latin typeface="Times New Roman" panose="02020603050405020304" pitchFamily="18" charset="0"/>
                          <a:cs typeface="Times New Roman" panose="02020603050405020304" pitchFamily="18" charset="0"/>
                        </a:rPr>
                        <a:t>)</a:t>
                      </a:r>
                      <a:endParaRPr lang="en-GB" sz="24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0"/>
                  </a:ext>
                </a:extLst>
              </a:tr>
              <a:tr h="370840">
                <a:tc>
                  <a:txBody>
                    <a:bodyPr/>
                    <a:lstStyle/>
                    <a:p>
                      <a:pPr algn="ctr"/>
                      <a:r>
                        <a:rPr lang="en-GB" sz="2400" dirty="0" smtClean="0">
                          <a:latin typeface="Times New Roman" panose="02020603050405020304" pitchFamily="18" charset="0"/>
                          <a:cs typeface="Times New Roman" panose="02020603050405020304" pitchFamily="18" charset="0"/>
                        </a:rPr>
                        <a:t>25</a:t>
                      </a:r>
                      <a:endParaRPr lang="en-GB" sz="2400" dirty="0">
                        <a:latin typeface="Times New Roman" panose="02020603050405020304" pitchFamily="18" charset="0"/>
                        <a:cs typeface="Times New Roman" panose="02020603050405020304" pitchFamily="18" charset="0"/>
                      </a:endParaRPr>
                    </a:p>
                  </a:txBody>
                  <a:tcPr/>
                </a:tc>
                <a:tc>
                  <a:txBody>
                    <a:bodyPr/>
                    <a:lstStyle/>
                    <a:p>
                      <a:pPr algn="ctr"/>
                      <a:r>
                        <a:rPr lang="en-GB" sz="2400" dirty="0" smtClean="0">
                          <a:latin typeface="Times New Roman" panose="02020603050405020304" pitchFamily="18" charset="0"/>
                          <a:cs typeface="Times New Roman" panose="02020603050405020304" pitchFamily="18" charset="0"/>
                        </a:rPr>
                        <a:t>0</a:t>
                      </a:r>
                      <a:endParaRPr lang="en-GB" sz="2400" dirty="0">
                        <a:latin typeface="Times New Roman" panose="02020603050405020304" pitchFamily="18" charset="0"/>
                        <a:cs typeface="Times New Roman" panose="02020603050405020304" pitchFamily="18" charset="0"/>
                      </a:endParaRPr>
                    </a:p>
                  </a:txBody>
                  <a:tcPr/>
                </a:tc>
                <a:tc>
                  <a:txBody>
                    <a:bodyPr/>
                    <a:lstStyle/>
                    <a:p>
                      <a:pPr algn="ctr"/>
                      <a:r>
                        <a:rPr lang="en-GB" sz="2400" dirty="0" smtClean="0">
                          <a:latin typeface="Times New Roman" panose="02020603050405020304" pitchFamily="18" charset="0"/>
                          <a:cs typeface="Times New Roman" panose="02020603050405020304" pitchFamily="18" charset="0"/>
                        </a:rPr>
                        <a:t>23</a:t>
                      </a:r>
                      <a:endParaRPr lang="en-GB" sz="2400" dirty="0">
                        <a:latin typeface="Times New Roman" panose="02020603050405020304" pitchFamily="18" charset="0"/>
                        <a:cs typeface="Times New Roman" panose="02020603050405020304" pitchFamily="18" charset="0"/>
                      </a:endParaRPr>
                    </a:p>
                  </a:txBody>
                  <a:tcPr/>
                </a:tc>
                <a:tc>
                  <a:txBody>
                    <a:bodyPr/>
                    <a:lstStyle/>
                    <a:p>
                      <a:endParaRPr lang="en-GB" sz="24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1"/>
                  </a:ext>
                </a:extLst>
              </a:tr>
              <a:tr h="370840">
                <a:tc>
                  <a:txBody>
                    <a:bodyPr/>
                    <a:lstStyle/>
                    <a:p>
                      <a:pPr algn="ctr"/>
                      <a:r>
                        <a:rPr lang="en-GB" sz="2400" dirty="0" smtClean="0">
                          <a:latin typeface="Times New Roman" panose="02020603050405020304" pitchFamily="18" charset="0"/>
                          <a:cs typeface="Times New Roman" panose="02020603050405020304" pitchFamily="18" charset="0"/>
                        </a:rPr>
                        <a:t>20</a:t>
                      </a:r>
                      <a:endParaRPr lang="en-GB" sz="2400" dirty="0">
                        <a:latin typeface="Times New Roman" panose="02020603050405020304" pitchFamily="18" charset="0"/>
                        <a:cs typeface="Times New Roman" panose="02020603050405020304" pitchFamily="18" charset="0"/>
                      </a:endParaRPr>
                    </a:p>
                  </a:txBody>
                  <a:tcPr/>
                </a:tc>
                <a:tc>
                  <a:txBody>
                    <a:bodyPr/>
                    <a:lstStyle/>
                    <a:p>
                      <a:pPr algn="ctr"/>
                      <a:r>
                        <a:rPr lang="en-GB" sz="2400" dirty="0" smtClean="0">
                          <a:latin typeface="Times New Roman" panose="02020603050405020304" pitchFamily="18" charset="0"/>
                          <a:cs typeface="Times New Roman" panose="02020603050405020304" pitchFamily="18" charset="0"/>
                        </a:rPr>
                        <a:t>5</a:t>
                      </a:r>
                      <a:endParaRPr lang="en-GB" sz="2400" dirty="0">
                        <a:latin typeface="Times New Roman" panose="02020603050405020304" pitchFamily="18" charset="0"/>
                        <a:cs typeface="Times New Roman" panose="02020603050405020304" pitchFamily="18" charset="0"/>
                      </a:endParaRPr>
                    </a:p>
                  </a:txBody>
                  <a:tcPr/>
                </a:tc>
                <a:tc>
                  <a:txBody>
                    <a:bodyPr/>
                    <a:lstStyle/>
                    <a:p>
                      <a:pPr algn="ctr"/>
                      <a:r>
                        <a:rPr lang="en-GB" sz="2400" dirty="0" smtClean="0">
                          <a:latin typeface="Times New Roman" panose="02020603050405020304" pitchFamily="18" charset="0"/>
                          <a:cs typeface="Times New Roman" panose="02020603050405020304" pitchFamily="18" charset="0"/>
                        </a:rPr>
                        <a:t>29</a:t>
                      </a:r>
                      <a:endParaRPr lang="en-GB" sz="2400" dirty="0">
                        <a:latin typeface="Times New Roman" panose="02020603050405020304" pitchFamily="18" charset="0"/>
                        <a:cs typeface="Times New Roman" panose="02020603050405020304" pitchFamily="18" charset="0"/>
                      </a:endParaRPr>
                    </a:p>
                  </a:txBody>
                  <a:tcPr/>
                </a:tc>
                <a:tc>
                  <a:txBody>
                    <a:bodyPr/>
                    <a:lstStyle/>
                    <a:p>
                      <a:endParaRPr lang="en-GB" sz="24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2"/>
                  </a:ext>
                </a:extLst>
              </a:tr>
              <a:tr h="370840">
                <a:tc>
                  <a:txBody>
                    <a:bodyPr/>
                    <a:lstStyle/>
                    <a:p>
                      <a:pPr algn="ctr"/>
                      <a:r>
                        <a:rPr lang="en-GB" sz="2400" dirty="0" smtClean="0">
                          <a:latin typeface="Times New Roman" panose="02020603050405020304" pitchFamily="18" charset="0"/>
                          <a:cs typeface="Times New Roman" panose="02020603050405020304" pitchFamily="18" charset="0"/>
                        </a:rPr>
                        <a:t>15</a:t>
                      </a:r>
                      <a:endParaRPr lang="en-GB" sz="2400" dirty="0">
                        <a:latin typeface="Times New Roman" panose="02020603050405020304" pitchFamily="18" charset="0"/>
                        <a:cs typeface="Times New Roman" panose="02020603050405020304" pitchFamily="18" charset="0"/>
                      </a:endParaRPr>
                    </a:p>
                  </a:txBody>
                  <a:tcPr/>
                </a:tc>
                <a:tc>
                  <a:txBody>
                    <a:bodyPr/>
                    <a:lstStyle/>
                    <a:p>
                      <a:pPr algn="ctr"/>
                      <a:r>
                        <a:rPr lang="en-GB" sz="2400" dirty="0" smtClean="0">
                          <a:latin typeface="Times New Roman" panose="02020603050405020304" pitchFamily="18" charset="0"/>
                          <a:cs typeface="Times New Roman" panose="02020603050405020304" pitchFamily="18" charset="0"/>
                        </a:rPr>
                        <a:t>10</a:t>
                      </a:r>
                      <a:endParaRPr lang="en-GB" sz="2400" dirty="0">
                        <a:latin typeface="Times New Roman" panose="02020603050405020304" pitchFamily="18" charset="0"/>
                        <a:cs typeface="Times New Roman" panose="02020603050405020304" pitchFamily="18" charset="0"/>
                      </a:endParaRPr>
                    </a:p>
                  </a:txBody>
                  <a:tcPr/>
                </a:tc>
                <a:tc>
                  <a:txBody>
                    <a:bodyPr/>
                    <a:lstStyle/>
                    <a:p>
                      <a:pPr algn="ctr"/>
                      <a:r>
                        <a:rPr lang="en-GB" sz="2400" dirty="0" smtClean="0">
                          <a:latin typeface="Times New Roman" panose="02020603050405020304" pitchFamily="18" charset="0"/>
                          <a:cs typeface="Times New Roman" panose="02020603050405020304" pitchFamily="18" charset="0"/>
                        </a:rPr>
                        <a:t>39</a:t>
                      </a:r>
                      <a:endParaRPr lang="en-GB" sz="2400" dirty="0">
                        <a:latin typeface="Times New Roman" panose="02020603050405020304" pitchFamily="18" charset="0"/>
                        <a:cs typeface="Times New Roman" panose="02020603050405020304" pitchFamily="18" charset="0"/>
                      </a:endParaRPr>
                    </a:p>
                  </a:txBody>
                  <a:tcPr/>
                </a:tc>
                <a:tc>
                  <a:txBody>
                    <a:bodyPr/>
                    <a:lstStyle/>
                    <a:p>
                      <a:endParaRPr lang="en-GB" sz="24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3"/>
                  </a:ext>
                </a:extLst>
              </a:tr>
              <a:tr h="370840">
                <a:tc>
                  <a:txBody>
                    <a:bodyPr/>
                    <a:lstStyle/>
                    <a:p>
                      <a:pPr algn="ctr"/>
                      <a:r>
                        <a:rPr lang="en-GB" sz="2400" dirty="0" smtClean="0">
                          <a:latin typeface="Times New Roman" panose="02020603050405020304" pitchFamily="18" charset="0"/>
                          <a:cs typeface="Times New Roman" panose="02020603050405020304" pitchFamily="18" charset="0"/>
                        </a:rPr>
                        <a:t>10</a:t>
                      </a:r>
                      <a:endParaRPr lang="en-GB" sz="2400" dirty="0">
                        <a:latin typeface="Times New Roman" panose="02020603050405020304" pitchFamily="18" charset="0"/>
                        <a:cs typeface="Times New Roman" panose="02020603050405020304" pitchFamily="18" charset="0"/>
                      </a:endParaRPr>
                    </a:p>
                  </a:txBody>
                  <a:tcPr/>
                </a:tc>
                <a:tc>
                  <a:txBody>
                    <a:bodyPr/>
                    <a:lstStyle/>
                    <a:p>
                      <a:pPr algn="ctr"/>
                      <a:r>
                        <a:rPr lang="en-GB" sz="2400" dirty="0" smtClean="0">
                          <a:latin typeface="Times New Roman" panose="02020603050405020304" pitchFamily="18" charset="0"/>
                          <a:cs typeface="Times New Roman" panose="02020603050405020304" pitchFamily="18" charset="0"/>
                        </a:rPr>
                        <a:t>15</a:t>
                      </a:r>
                      <a:endParaRPr lang="en-GB" sz="2400" dirty="0">
                        <a:latin typeface="Times New Roman" panose="02020603050405020304" pitchFamily="18" charset="0"/>
                        <a:cs typeface="Times New Roman" panose="02020603050405020304" pitchFamily="18" charset="0"/>
                      </a:endParaRPr>
                    </a:p>
                  </a:txBody>
                  <a:tcPr/>
                </a:tc>
                <a:tc>
                  <a:txBody>
                    <a:bodyPr/>
                    <a:lstStyle/>
                    <a:p>
                      <a:pPr algn="ctr"/>
                      <a:r>
                        <a:rPr lang="en-GB" sz="2400" dirty="0" smtClean="0">
                          <a:latin typeface="Times New Roman" panose="02020603050405020304" pitchFamily="18" charset="0"/>
                          <a:cs typeface="Times New Roman" panose="02020603050405020304" pitchFamily="18" charset="0"/>
                        </a:rPr>
                        <a:t>60</a:t>
                      </a:r>
                      <a:endParaRPr lang="en-GB" sz="2400" dirty="0">
                        <a:latin typeface="Times New Roman" panose="02020603050405020304" pitchFamily="18" charset="0"/>
                        <a:cs typeface="Times New Roman" panose="02020603050405020304" pitchFamily="18" charset="0"/>
                      </a:endParaRPr>
                    </a:p>
                  </a:txBody>
                  <a:tcPr/>
                </a:tc>
                <a:tc>
                  <a:txBody>
                    <a:bodyPr/>
                    <a:lstStyle/>
                    <a:p>
                      <a:endParaRPr lang="en-GB" sz="24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4"/>
                  </a:ext>
                </a:extLst>
              </a:tr>
              <a:tr h="370840">
                <a:tc>
                  <a:txBody>
                    <a:bodyPr/>
                    <a:lstStyle/>
                    <a:p>
                      <a:pPr algn="ctr"/>
                      <a:r>
                        <a:rPr lang="en-GB" sz="2400" dirty="0" smtClean="0">
                          <a:latin typeface="Times New Roman" panose="02020603050405020304" pitchFamily="18" charset="0"/>
                          <a:cs typeface="Times New Roman" panose="02020603050405020304" pitchFamily="18" charset="0"/>
                        </a:rPr>
                        <a:t>5</a:t>
                      </a:r>
                      <a:endParaRPr lang="en-GB" sz="2400" dirty="0">
                        <a:latin typeface="Times New Roman" panose="02020603050405020304" pitchFamily="18" charset="0"/>
                        <a:cs typeface="Times New Roman" panose="02020603050405020304" pitchFamily="18" charset="0"/>
                      </a:endParaRPr>
                    </a:p>
                  </a:txBody>
                  <a:tcPr/>
                </a:tc>
                <a:tc>
                  <a:txBody>
                    <a:bodyPr/>
                    <a:lstStyle/>
                    <a:p>
                      <a:pPr algn="ctr"/>
                      <a:r>
                        <a:rPr lang="en-GB" sz="2400" dirty="0" smtClean="0">
                          <a:latin typeface="Times New Roman" panose="02020603050405020304" pitchFamily="18" charset="0"/>
                          <a:cs typeface="Times New Roman" panose="02020603050405020304" pitchFamily="18" charset="0"/>
                        </a:rPr>
                        <a:t>20</a:t>
                      </a:r>
                      <a:endParaRPr lang="en-GB" sz="2400" dirty="0">
                        <a:latin typeface="Times New Roman" panose="02020603050405020304" pitchFamily="18" charset="0"/>
                        <a:cs typeface="Times New Roman" panose="02020603050405020304" pitchFamily="18" charset="0"/>
                      </a:endParaRPr>
                    </a:p>
                  </a:txBody>
                  <a:tcPr/>
                </a:tc>
                <a:tc>
                  <a:txBody>
                    <a:bodyPr/>
                    <a:lstStyle/>
                    <a:p>
                      <a:pPr algn="ctr"/>
                      <a:r>
                        <a:rPr lang="en-GB" sz="2400" dirty="0" smtClean="0">
                          <a:latin typeface="Times New Roman" panose="02020603050405020304" pitchFamily="18" charset="0"/>
                          <a:cs typeface="Times New Roman" panose="02020603050405020304" pitchFamily="18" charset="0"/>
                        </a:rPr>
                        <a:t>111</a:t>
                      </a:r>
                      <a:endParaRPr lang="en-GB" sz="2400" dirty="0">
                        <a:latin typeface="Times New Roman" panose="02020603050405020304" pitchFamily="18" charset="0"/>
                        <a:cs typeface="Times New Roman" panose="02020603050405020304" pitchFamily="18" charset="0"/>
                      </a:endParaRPr>
                    </a:p>
                  </a:txBody>
                  <a:tcPr/>
                </a:tc>
                <a:tc>
                  <a:txBody>
                    <a:bodyPr/>
                    <a:lstStyle/>
                    <a:p>
                      <a:endParaRPr lang="en-GB" sz="24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5"/>
                  </a:ext>
                </a:extLst>
              </a:tr>
            </a:tbl>
          </a:graphicData>
        </a:graphic>
      </p:graphicFrame>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035439-CAE3-48F5-8784-A3D703450100}" type="slidenum">
              <a:rPr lang="en-GB" smtClean="0"/>
              <a:t>41</a:t>
            </a:fld>
            <a:endParaRPr lang="en-GB"/>
          </a:p>
        </p:txBody>
      </p:sp>
    </p:spTree>
    <p:extLst>
      <p:ext uri="{BB962C8B-B14F-4D97-AF65-F5344CB8AC3E}">
        <p14:creationId xmlns:p14="http://schemas.microsoft.com/office/powerpoint/2010/main" val="294591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9333"/>
                                        </p:tgtEl>
                                        <p:attrNameLst>
                                          <p:attrName>style.visibility</p:attrName>
                                        </p:attrNameLst>
                                      </p:cBhvr>
                                      <p:to>
                                        <p:strVal val="visible"/>
                                      </p:to>
                                    </p:set>
                                    <p:anim calcmode="lin" valueType="num">
                                      <p:cBhvr additive="base">
                                        <p:cTn id="7" dur="500" fill="hold"/>
                                        <p:tgtEl>
                                          <p:spTgt spid="99333"/>
                                        </p:tgtEl>
                                        <p:attrNameLst>
                                          <p:attrName>ppt_x</p:attrName>
                                        </p:attrNameLst>
                                      </p:cBhvr>
                                      <p:tavLst>
                                        <p:tav tm="0">
                                          <p:val>
                                            <p:strVal val="#ppt_x"/>
                                          </p:val>
                                        </p:tav>
                                        <p:tav tm="100000">
                                          <p:val>
                                            <p:strVal val="#ppt_x"/>
                                          </p:val>
                                        </p:tav>
                                      </p:tavLst>
                                    </p:anim>
                                    <p:anim calcmode="lin" valueType="num">
                                      <p:cBhvr additive="base">
                                        <p:cTn id="8" dur="500" fill="hold"/>
                                        <p:tgtEl>
                                          <p:spTgt spid="9933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9459"/>
                                        </p:tgtEl>
                                        <p:attrNameLst>
                                          <p:attrName>style.visibility</p:attrName>
                                        </p:attrNameLst>
                                      </p:cBhvr>
                                      <p:to>
                                        <p:strVal val="visible"/>
                                      </p:to>
                                    </p:set>
                                    <p:anim calcmode="lin" valueType="num">
                                      <p:cBhvr additive="base">
                                        <p:cTn id="13" dur="500" fill="hold"/>
                                        <p:tgtEl>
                                          <p:spTgt spid="99459"/>
                                        </p:tgtEl>
                                        <p:attrNameLst>
                                          <p:attrName>ppt_x</p:attrName>
                                        </p:attrNameLst>
                                      </p:cBhvr>
                                      <p:tavLst>
                                        <p:tav tm="0">
                                          <p:val>
                                            <p:strVal val="#ppt_x"/>
                                          </p:val>
                                        </p:tav>
                                        <p:tav tm="100000">
                                          <p:val>
                                            <p:strVal val="#ppt_x"/>
                                          </p:val>
                                        </p:tav>
                                      </p:tavLst>
                                    </p:anim>
                                    <p:anim calcmode="lin" valueType="num">
                                      <p:cBhvr additive="base">
                                        <p:cTn id="14" dur="500" fill="hold"/>
                                        <p:tgtEl>
                                          <p:spTgt spid="994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3" grpId="0"/>
      <p:bldP spid="9945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7" name="Text Box 5"/>
          <p:cNvSpPr txBox="1">
            <a:spLocks noChangeArrowheads="1"/>
          </p:cNvSpPr>
          <p:nvPr/>
        </p:nvSpPr>
        <p:spPr bwMode="auto">
          <a:xfrm>
            <a:off x="231775" y="3282950"/>
            <a:ext cx="13398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u="sng">
                <a:latin typeface="Times New Roman" pitchFamily="18" charset="0"/>
              </a:rPr>
              <a:t>Conclusion</a:t>
            </a:r>
          </a:p>
        </p:txBody>
      </p:sp>
      <p:sp>
        <p:nvSpPr>
          <p:cNvPr id="100358" name="Text Box 6"/>
          <p:cNvSpPr txBox="1">
            <a:spLocks noChangeArrowheads="1"/>
          </p:cNvSpPr>
          <p:nvPr/>
        </p:nvSpPr>
        <p:spPr bwMode="auto">
          <a:xfrm>
            <a:off x="225425" y="3692525"/>
            <a:ext cx="83519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dirty="0">
                <a:latin typeface="Times New Roman" pitchFamily="18" charset="0"/>
              </a:rPr>
              <a:t>As the concentration of potassium iodide </a:t>
            </a:r>
            <a:r>
              <a:rPr lang="en-GB" altLang="en-US" sz="2000" dirty="0" smtClean="0">
                <a:latin typeface="Times New Roman" pitchFamily="18" charset="0"/>
              </a:rPr>
              <a:t>_____________</a:t>
            </a:r>
            <a:r>
              <a:rPr lang="en-GB" altLang="en-US" sz="2000" dirty="0" smtClean="0">
                <a:latin typeface="Times New Roman" pitchFamily="18" charset="0"/>
              </a:rPr>
              <a:t> </a:t>
            </a:r>
            <a:r>
              <a:rPr lang="en-GB" altLang="en-US" sz="2000" dirty="0">
                <a:latin typeface="Times New Roman" pitchFamily="18" charset="0"/>
              </a:rPr>
              <a:t>the rate </a:t>
            </a:r>
            <a:r>
              <a:rPr lang="en-GB" altLang="en-US" sz="2000" dirty="0" smtClean="0">
                <a:latin typeface="Times New Roman" pitchFamily="18" charset="0"/>
              </a:rPr>
              <a:t>__________</a:t>
            </a:r>
            <a:r>
              <a:rPr lang="en-GB" altLang="en-US" sz="2000" dirty="0" smtClean="0">
                <a:latin typeface="Times New Roman" pitchFamily="18" charset="0"/>
              </a:rPr>
              <a:t>.</a:t>
            </a:r>
            <a:endParaRPr lang="en-GB" altLang="en-US" sz="2000" dirty="0">
              <a:latin typeface="Times New Roman" pitchFamily="18" charset="0"/>
            </a:endParaRPr>
          </a:p>
        </p:txBody>
      </p:sp>
      <p:sp>
        <p:nvSpPr>
          <p:cNvPr id="3" name="AutoShape 3"/>
          <p:cNvSpPr>
            <a:spLocks noChangeAspect="1" noChangeArrowheads="1" noTextEdit="1"/>
          </p:cNvSpPr>
          <p:nvPr/>
        </p:nvSpPr>
        <p:spPr bwMode="auto">
          <a:xfrm>
            <a:off x="179388" y="260350"/>
            <a:ext cx="4686300"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 name="Rectangle 5"/>
          <p:cNvSpPr>
            <a:spLocks noChangeArrowheads="1"/>
          </p:cNvSpPr>
          <p:nvPr/>
        </p:nvSpPr>
        <p:spPr bwMode="auto">
          <a:xfrm>
            <a:off x="227013" y="307975"/>
            <a:ext cx="4581525" cy="2781300"/>
          </a:xfrm>
          <a:prstGeom prst="rect">
            <a:avLst/>
          </a:prstGeom>
          <a:solidFill>
            <a:srgbClr val="FFFFFF"/>
          </a:solidFill>
          <a:ln w="9525">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 name="Rectangle 6"/>
          <p:cNvSpPr>
            <a:spLocks noChangeArrowheads="1"/>
          </p:cNvSpPr>
          <p:nvPr/>
        </p:nvSpPr>
        <p:spPr bwMode="auto">
          <a:xfrm>
            <a:off x="969963" y="841375"/>
            <a:ext cx="2381250" cy="162877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 name="Line 7"/>
          <p:cNvSpPr>
            <a:spLocks noChangeShapeType="1"/>
          </p:cNvSpPr>
          <p:nvPr/>
        </p:nvSpPr>
        <p:spPr bwMode="auto">
          <a:xfrm>
            <a:off x="969963" y="2308225"/>
            <a:ext cx="23812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Line 8"/>
          <p:cNvSpPr>
            <a:spLocks noChangeShapeType="1"/>
          </p:cNvSpPr>
          <p:nvPr/>
        </p:nvSpPr>
        <p:spPr bwMode="auto">
          <a:xfrm>
            <a:off x="969963" y="2146300"/>
            <a:ext cx="23812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Line 9"/>
          <p:cNvSpPr>
            <a:spLocks noChangeShapeType="1"/>
          </p:cNvSpPr>
          <p:nvPr/>
        </p:nvSpPr>
        <p:spPr bwMode="auto">
          <a:xfrm>
            <a:off x="969963" y="1984375"/>
            <a:ext cx="23812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Line 10"/>
          <p:cNvSpPr>
            <a:spLocks noChangeShapeType="1"/>
          </p:cNvSpPr>
          <p:nvPr/>
        </p:nvSpPr>
        <p:spPr bwMode="auto">
          <a:xfrm>
            <a:off x="969963" y="1822450"/>
            <a:ext cx="23812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Line 11"/>
          <p:cNvSpPr>
            <a:spLocks noChangeShapeType="1"/>
          </p:cNvSpPr>
          <p:nvPr/>
        </p:nvSpPr>
        <p:spPr bwMode="auto">
          <a:xfrm>
            <a:off x="969963" y="1660525"/>
            <a:ext cx="23812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Line 12"/>
          <p:cNvSpPr>
            <a:spLocks noChangeShapeType="1"/>
          </p:cNvSpPr>
          <p:nvPr/>
        </p:nvSpPr>
        <p:spPr bwMode="auto">
          <a:xfrm>
            <a:off x="969963" y="1489075"/>
            <a:ext cx="23812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Line 13"/>
          <p:cNvSpPr>
            <a:spLocks noChangeShapeType="1"/>
          </p:cNvSpPr>
          <p:nvPr/>
        </p:nvSpPr>
        <p:spPr bwMode="auto">
          <a:xfrm>
            <a:off x="969963" y="1327150"/>
            <a:ext cx="23812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Line 14"/>
          <p:cNvSpPr>
            <a:spLocks noChangeShapeType="1"/>
          </p:cNvSpPr>
          <p:nvPr/>
        </p:nvSpPr>
        <p:spPr bwMode="auto">
          <a:xfrm>
            <a:off x="969963" y="1165225"/>
            <a:ext cx="23812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Line 15"/>
          <p:cNvSpPr>
            <a:spLocks noChangeShapeType="1"/>
          </p:cNvSpPr>
          <p:nvPr/>
        </p:nvSpPr>
        <p:spPr bwMode="auto">
          <a:xfrm>
            <a:off x="969963" y="1003300"/>
            <a:ext cx="23812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Line 16"/>
          <p:cNvSpPr>
            <a:spLocks noChangeShapeType="1"/>
          </p:cNvSpPr>
          <p:nvPr/>
        </p:nvSpPr>
        <p:spPr bwMode="auto">
          <a:xfrm>
            <a:off x="969963" y="841375"/>
            <a:ext cx="23812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Rectangle 17"/>
          <p:cNvSpPr>
            <a:spLocks noChangeArrowheads="1"/>
          </p:cNvSpPr>
          <p:nvPr/>
        </p:nvSpPr>
        <p:spPr bwMode="auto">
          <a:xfrm>
            <a:off x="969963" y="841375"/>
            <a:ext cx="2381250" cy="1628775"/>
          </a:xfrm>
          <a:prstGeom prst="rect">
            <a:avLst/>
          </a:prstGeom>
          <a:noFill/>
          <a:ln w="9525">
            <a:solidFill>
              <a:srgbClr val="80808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 name="Line 18"/>
          <p:cNvSpPr>
            <a:spLocks noChangeShapeType="1"/>
          </p:cNvSpPr>
          <p:nvPr/>
        </p:nvSpPr>
        <p:spPr bwMode="auto">
          <a:xfrm>
            <a:off x="969963" y="841375"/>
            <a:ext cx="0" cy="162877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 name="Line 19"/>
          <p:cNvSpPr>
            <a:spLocks noChangeShapeType="1"/>
          </p:cNvSpPr>
          <p:nvPr/>
        </p:nvSpPr>
        <p:spPr bwMode="auto">
          <a:xfrm>
            <a:off x="931863" y="2470150"/>
            <a:ext cx="381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 name="Line 20"/>
          <p:cNvSpPr>
            <a:spLocks noChangeShapeType="1"/>
          </p:cNvSpPr>
          <p:nvPr/>
        </p:nvSpPr>
        <p:spPr bwMode="auto">
          <a:xfrm>
            <a:off x="931863" y="2308225"/>
            <a:ext cx="381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 name="Line 21"/>
          <p:cNvSpPr>
            <a:spLocks noChangeShapeType="1"/>
          </p:cNvSpPr>
          <p:nvPr/>
        </p:nvSpPr>
        <p:spPr bwMode="auto">
          <a:xfrm>
            <a:off x="931863" y="2146300"/>
            <a:ext cx="381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 name="Line 22"/>
          <p:cNvSpPr>
            <a:spLocks noChangeShapeType="1"/>
          </p:cNvSpPr>
          <p:nvPr/>
        </p:nvSpPr>
        <p:spPr bwMode="auto">
          <a:xfrm>
            <a:off x="931863" y="1984375"/>
            <a:ext cx="381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 name="Line 23"/>
          <p:cNvSpPr>
            <a:spLocks noChangeShapeType="1"/>
          </p:cNvSpPr>
          <p:nvPr/>
        </p:nvSpPr>
        <p:spPr bwMode="auto">
          <a:xfrm>
            <a:off x="931863" y="1822450"/>
            <a:ext cx="381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 name="Line 24"/>
          <p:cNvSpPr>
            <a:spLocks noChangeShapeType="1"/>
          </p:cNvSpPr>
          <p:nvPr/>
        </p:nvSpPr>
        <p:spPr bwMode="auto">
          <a:xfrm>
            <a:off x="931863" y="1660525"/>
            <a:ext cx="381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 name="Line 25"/>
          <p:cNvSpPr>
            <a:spLocks noChangeShapeType="1"/>
          </p:cNvSpPr>
          <p:nvPr/>
        </p:nvSpPr>
        <p:spPr bwMode="auto">
          <a:xfrm>
            <a:off x="931863" y="1489075"/>
            <a:ext cx="381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5" name="Line 26"/>
          <p:cNvSpPr>
            <a:spLocks noChangeShapeType="1"/>
          </p:cNvSpPr>
          <p:nvPr/>
        </p:nvSpPr>
        <p:spPr bwMode="auto">
          <a:xfrm>
            <a:off x="931863" y="1327150"/>
            <a:ext cx="381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6" name="Line 27"/>
          <p:cNvSpPr>
            <a:spLocks noChangeShapeType="1"/>
          </p:cNvSpPr>
          <p:nvPr/>
        </p:nvSpPr>
        <p:spPr bwMode="auto">
          <a:xfrm>
            <a:off x="931863" y="1165225"/>
            <a:ext cx="381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7" name="Line 28"/>
          <p:cNvSpPr>
            <a:spLocks noChangeShapeType="1"/>
          </p:cNvSpPr>
          <p:nvPr/>
        </p:nvSpPr>
        <p:spPr bwMode="auto">
          <a:xfrm>
            <a:off x="931863" y="1003300"/>
            <a:ext cx="381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8" name="Line 29"/>
          <p:cNvSpPr>
            <a:spLocks noChangeShapeType="1"/>
          </p:cNvSpPr>
          <p:nvPr/>
        </p:nvSpPr>
        <p:spPr bwMode="auto">
          <a:xfrm>
            <a:off x="931863" y="841375"/>
            <a:ext cx="3810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9" name="Line 30"/>
          <p:cNvSpPr>
            <a:spLocks noChangeShapeType="1"/>
          </p:cNvSpPr>
          <p:nvPr/>
        </p:nvSpPr>
        <p:spPr bwMode="auto">
          <a:xfrm>
            <a:off x="969963" y="2470150"/>
            <a:ext cx="238125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0" name="Line 31"/>
          <p:cNvSpPr>
            <a:spLocks noChangeShapeType="1"/>
          </p:cNvSpPr>
          <p:nvPr/>
        </p:nvSpPr>
        <p:spPr bwMode="auto">
          <a:xfrm flipV="1">
            <a:off x="969963" y="2470150"/>
            <a:ext cx="0" cy="3810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 name="Line 32"/>
          <p:cNvSpPr>
            <a:spLocks noChangeShapeType="1"/>
          </p:cNvSpPr>
          <p:nvPr/>
        </p:nvSpPr>
        <p:spPr bwMode="auto">
          <a:xfrm flipV="1">
            <a:off x="1446213" y="2470150"/>
            <a:ext cx="0" cy="3810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0352" name="Line 33"/>
          <p:cNvSpPr>
            <a:spLocks noChangeShapeType="1"/>
          </p:cNvSpPr>
          <p:nvPr/>
        </p:nvSpPr>
        <p:spPr bwMode="auto">
          <a:xfrm flipV="1">
            <a:off x="1922463" y="2470150"/>
            <a:ext cx="0" cy="3810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0353" name="Line 34"/>
          <p:cNvSpPr>
            <a:spLocks noChangeShapeType="1"/>
          </p:cNvSpPr>
          <p:nvPr/>
        </p:nvSpPr>
        <p:spPr bwMode="auto">
          <a:xfrm flipV="1">
            <a:off x="2398713" y="2470150"/>
            <a:ext cx="0" cy="3810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0354" name="Line 35"/>
          <p:cNvSpPr>
            <a:spLocks noChangeShapeType="1"/>
          </p:cNvSpPr>
          <p:nvPr/>
        </p:nvSpPr>
        <p:spPr bwMode="auto">
          <a:xfrm flipV="1">
            <a:off x="2874963" y="2470150"/>
            <a:ext cx="0" cy="3810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0355" name="Line 36"/>
          <p:cNvSpPr>
            <a:spLocks noChangeShapeType="1"/>
          </p:cNvSpPr>
          <p:nvPr/>
        </p:nvSpPr>
        <p:spPr bwMode="auto">
          <a:xfrm flipV="1">
            <a:off x="3351213" y="2470150"/>
            <a:ext cx="0" cy="3810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0359" name="Freeform 37"/>
          <p:cNvSpPr>
            <a:spLocks/>
          </p:cNvSpPr>
          <p:nvPr/>
        </p:nvSpPr>
        <p:spPr bwMode="auto">
          <a:xfrm>
            <a:off x="1208088" y="1069975"/>
            <a:ext cx="1905000" cy="1104900"/>
          </a:xfrm>
          <a:custGeom>
            <a:avLst/>
            <a:gdLst>
              <a:gd name="T0" fmla="*/ 0 w 200"/>
              <a:gd name="T1" fmla="*/ 116 h 116"/>
              <a:gd name="T2" fmla="*/ 50 w 200"/>
              <a:gd name="T3" fmla="*/ 89 h 116"/>
              <a:gd name="T4" fmla="*/ 100 w 200"/>
              <a:gd name="T5" fmla="*/ 58 h 116"/>
              <a:gd name="T6" fmla="*/ 150 w 200"/>
              <a:gd name="T7" fmla="*/ 31 h 116"/>
              <a:gd name="T8" fmla="*/ 200 w 200"/>
              <a:gd name="T9" fmla="*/ 0 h 116"/>
            </a:gdLst>
            <a:ahLst/>
            <a:cxnLst>
              <a:cxn ang="0">
                <a:pos x="T0" y="T1"/>
              </a:cxn>
              <a:cxn ang="0">
                <a:pos x="T2" y="T3"/>
              </a:cxn>
              <a:cxn ang="0">
                <a:pos x="T4" y="T5"/>
              </a:cxn>
              <a:cxn ang="0">
                <a:pos x="T6" y="T7"/>
              </a:cxn>
              <a:cxn ang="0">
                <a:pos x="T8" y="T9"/>
              </a:cxn>
            </a:cxnLst>
            <a:rect l="0" t="0" r="r" b="b"/>
            <a:pathLst>
              <a:path w="200" h="116">
                <a:moveTo>
                  <a:pt x="0" y="116"/>
                </a:moveTo>
                <a:lnTo>
                  <a:pt x="50" y="89"/>
                </a:lnTo>
                <a:lnTo>
                  <a:pt x="100" y="58"/>
                </a:lnTo>
                <a:lnTo>
                  <a:pt x="150" y="31"/>
                </a:lnTo>
                <a:lnTo>
                  <a:pt x="200" y="0"/>
                </a:lnTo>
              </a:path>
            </a:pathLst>
          </a:custGeom>
          <a:noFill/>
          <a:ln w="9525">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0360" name="Freeform 38"/>
          <p:cNvSpPr>
            <a:spLocks/>
          </p:cNvSpPr>
          <p:nvPr/>
        </p:nvSpPr>
        <p:spPr bwMode="auto">
          <a:xfrm>
            <a:off x="1179513" y="2146300"/>
            <a:ext cx="57150" cy="57150"/>
          </a:xfrm>
          <a:custGeom>
            <a:avLst/>
            <a:gdLst>
              <a:gd name="T0" fmla="*/ 18 w 36"/>
              <a:gd name="T1" fmla="*/ 0 h 36"/>
              <a:gd name="T2" fmla="*/ 36 w 36"/>
              <a:gd name="T3" fmla="*/ 18 h 36"/>
              <a:gd name="T4" fmla="*/ 18 w 36"/>
              <a:gd name="T5" fmla="*/ 36 h 36"/>
              <a:gd name="T6" fmla="*/ 0 w 36"/>
              <a:gd name="T7" fmla="*/ 18 h 36"/>
              <a:gd name="T8" fmla="*/ 18 w 36"/>
              <a:gd name="T9" fmla="*/ 0 h 36"/>
            </a:gdLst>
            <a:ahLst/>
            <a:cxnLst>
              <a:cxn ang="0">
                <a:pos x="T0" y="T1"/>
              </a:cxn>
              <a:cxn ang="0">
                <a:pos x="T2" y="T3"/>
              </a:cxn>
              <a:cxn ang="0">
                <a:pos x="T4" y="T5"/>
              </a:cxn>
              <a:cxn ang="0">
                <a:pos x="T6" y="T7"/>
              </a:cxn>
              <a:cxn ang="0">
                <a:pos x="T8" y="T9"/>
              </a:cxn>
            </a:cxnLst>
            <a:rect l="0" t="0" r="r" b="b"/>
            <a:pathLst>
              <a:path w="36" h="36">
                <a:moveTo>
                  <a:pt x="18" y="0"/>
                </a:moveTo>
                <a:lnTo>
                  <a:pt x="36" y="18"/>
                </a:lnTo>
                <a:lnTo>
                  <a:pt x="18" y="36"/>
                </a:lnTo>
                <a:lnTo>
                  <a:pt x="0" y="18"/>
                </a:lnTo>
                <a:lnTo>
                  <a:pt x="18" y="0"/>
                </a:lnTo>
                <a:close/>
              </a:path>
            </a:pathLst>
          </a:custGeom>
          <a:solidFill>
            <a:srgbClr val="000080"/>
          </a:solidFill>
          <a:ln w="9525">
            <a:solidFill>
              <a:srgbClr val="000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0361" name="Freeform 39"/>
          <p:cNvSpPr>
            <a:spLocks/>
          </p:cNvSpPr>
          <p:nvPr/>
        </p:nvSpPr>
        <p:spPr bwMode="auto">
          <a:xfrm>
            <a:off x="1655763" y="1889125"/>
            <a:ext cx="57150" cy="57150"/>
          </a:xfrm>
          <a:custGeom>
            <a:avLst/>
            <a:gdLst>
              <a:gd name="T0" fmla="*/ 18 w 36"/>
              <a:gd name="T1" fmla="*/ 0 h 36"/>
              <a:gd name="T2" fmla="*/ 36 w 36"/>
              <a:gd name="T3" fmla="*/ 18 h 36"/>
              <a:gd name="T4" fmla="*/ 18 w 36"/>
              <a:gd name="T5" fmla="*/ 36 h 36"/>
              <a:gd name="T6" fmla="*/ 0 w 36"/>
              <a:gd name="T7" fmla="*/ 18 h 36"/>
              <a:gd name="T8" fmla="*/ 18 w 36"/>
              <a:gd name="T9" fmla="*/ 0 h 36"/>
            </a:gdLst>
            <a:ahLst/>
            <a:cxnLst>
              <a:cxn ang="0">
                <a:pos x="T0" y="T1"/>
              </a:cxn>
              <a:cxn ang="0">
                <a:pos x="T2" y="T3"/>
              </a:cxn>
              <a:cxn ang="0">
                <a:pos x="T4" y="T5"/>
              </a:cxn>
              <a:cxn ang="0">
                <a:pos x="T6" y="T7"/>
              </a:cxn>
              <a:cxn ang="0">
                <a:pos x="T8" y="T9"/>
              </a:cxn>
            </a:cxnLst>
            <a:rect l="0" t="0" r="r" b="b"/>
            <a:pathLst>
              <a:path w="36" h="36">
                <a:moveTo>
                  <a:pt x="18" y="0"/>
                </a:moveTo>
                <a:lnTo>
                  <a:pt x="36" y="18"/>
                </a:lnTo>
                <a:lnTo>
                  <a:pt x="18" y="36"/>
                </a:lnTo>
                <a:lnTo>
                  <a:pt x="0" y="18"/>
                </a:lnTo>
                <a:lnTo>
                  <a:pt x="18" y="0"/>
                </a:lnTo>
                <a:close/>
              </a:path>
            </a:pathLst>
          </a:custGeom>
          <a:solidFill>
            <a:srgbClr val="000080"/>
          </a:solidFill>
          <a:ln w="9525">
            <a:solidFill>
              <a:srgbClr val="000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0362" name="Freeform 40"/>
          <p:cNvSpPr>
            <a:spLocks/>
          </p:cNvSpPr>
          <p:nvPr/>
        </p:nvSpPr>
        <p:spPr bwMode="auto">
          <a:xfrm>
            <a:off x="2132013" y="1593850"/>
            <a:ext cx="57150" cy="57150"/>
          </a:xfrm>
          <a:custGeom>
            <a:avLst/>
            <a:gdLst>
              <a:gd name="T0" fmla="*/ 18 w 36"/>
              <a:gd name="T1" fmla="*/ 0 h 36"/>
              <a:gd name="T2" fmla="*/ 36 w 36"/>
              <a:gd name="T3" fmla="*/ 18 h 36"/>
              <a:gd name="T4" fmla="*/ 18 w 36"/>
              <a:gd name="T5" fmla="*/ 36 h 36"/>
              <a:gd name="T6" fmla="*/ 0 w 36"/>
              <a:gd name="T7" fmla="*/ 18 h 36"/>
              <a:gd name="T8" fmla="*/ 18 w 36"/>
              <a:gd name="T9" fmla="*/ 0 h 36"/>
            </a:gdLst>
            <a:ahLst/>
            <a:cxnLst>
              <a:cxn ang="0">
                <a:pos x="T0" y="T1"/>
              </a:cxn>
              <a:cxn ang="0">
                <a:pos x="T2" y="T3"/>
              </a:cxn>
              <a:cxn ang="0">
                <a:pos x="T4" y="T5"/>
              </a:cxn>
              <a:cxn ang="0">
                <a:pos x="T6" y="T7"/>
              </a:cxn>
              <a:cxn ang="0">
                <a:pos x="T8" y="T9"/>
              </a:cxn>
            </a:cxnLst>
            <a:rect l="0" t="0" r="r" b="b"/>
            <a:pathLst>
              <a:path w="36" h="36">
                <a:moveTo>
                  <a:pt x="18" y="0"/>
                </a:moveTo>
                <a:lnTo>
                  <a:pt x="36" y="18"/>
                </a:lnTo>
                <a:lnTo>
                  <a:pt x="18" y="36"/>
                </a:lnTo>
                <a:lnTo>
                  <a:pt x="0" y="18"/>
                </a:lnTo>
                <a:lnTo>
                  <a:pt x="18" y="0"/>
                </a:lnTo>
                <a:close/>
              </a:path>
            </a:pathLst>
          </a:custGeom>
          <a:solidFill>
            <a:srgbClr val="000080"/>
          </a:solidFill>
          <a:ln w="9525">
            <a:solidFill>
              <a:srgbClr val="000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0363" name="Freeform 41"/>
          <p:cNvSpPr>
            <a:spLocks/>
          </p:cNvSpPr>
          <p:nvPr/>
        </p:nvSpPr>
        <p:spPr bwMode="auto">
          <a:xfrm>
            <a:off x="2608263" y="1336675"/>
            <a:ext cx="57150" cy="57150"/>
          </a:xfrm>
          <a:custGeom>
            <a:avLst/>
            <a:gdLst>
              <a:gd name="T0" fmla="*/ 18 w 36"/>
              <a:gd name="T1" fmla="*/ 0 h 36"/>
              <a:gd name="T2" fmla="*/ 36 w 36"/>
              <a:gd name="T3" fmla="*/ 18 h 36"/>
              <a:gd name="T4" fmla="*/ 18 w 36"/>
              <a:gd name="T5" fmla="*/ 36 h 36"/>
              <a:gd name="T6" fmla="*/ 0 w 36"/>
              <a:gd name="T7" fmla="*/ 18 h 36"/>
              <a:gd name="T8" fmla="*/ 18 w 36"/>
              <a:gd name="T9" fmla="*/ 0 h 36"/>
            </a:gdLst>
            <a:ahLst/>
            <a:cxnLst>
              <a:cxn ang="0">
                <a:pos x="T0" y="T1"/>
              </a:cxn>
              <a:cxn ang="0">
                <a:pos x="T2" y="T3"/>
              </a:cxn>
              <a:cxn ang="0">
                <a:pos x="T4" y="T5"/>
              </a:cxn>
              <a:cxn ang="0">
                <a:pos x="T6" y="T7"/>
              </a:cxn>
              <a:cxn ang="0">
                <a:pos x="T8" y="T9"/>
              </a:cxn>
            </a:cxnLst>
            <a:rect l="0" t="0" r="r" b="b"/>
            <a:pathLst>
              <a:path w="36" h="36">
                <a:moveTo>
                  <a:pt x="18" y="0"/>
                </a:moveTo>
                <a:lnTo>
                  <a:pt x="36" y="18"/>
                </a:lnTo>
                <a:lnTo>
                  <a:pt x="18" y="36"/>
                </a:lnTo>
                <a:lnTo>
                  <a:pt x="0" y="18"/>
                </a:lnTo>
                <a:lnTo>
                  <a:pt x="18" y="0"/>
                </a:lnTo>
                <a:close/>
              </a:path>
            </a:pathLst>
          </a:custGeom>
          <a:solidFill>
            <a:srgbClr val="000080"/>
          </a:solidFill>
          <a:ln w="9525">
            <a:solidFill>
              <a:srgbClr val="000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0364" name="Freeform 42"/>
          <p:cNvSpPr>
            <a:spLocks/>
          </p:cNvSpPr>
          <p:nvPr/>
        </p:nvSpPr>
        <p:spPr bwMode="auto">
          <a:xfrm>
            <a:off x="3084513" y="1041400"/>
            <a:ext cx="57150" cy="57150"/>
          </a:xfrm>
          <a:custGeom>
            <a:avLst/>
            <a:gdLst>
              <a:gd name="T0" fmla="*/ 18 w 36"/>
              <a:gd name="T1" fmla="*/ 0 h 36"/>
              <a:gd name="T2" fmla="*/ 36 w 36"/>
              <a:gd name="T3" fmla="*/ 18 h 36"/>
              <a:gd name="T4" fmla="*/ 18 w 36"/>
              <a:gd name="T5" fmla="*/ 36 h 36"/>
              <a:gd name="T6" fmla="*/ 0 w 36"/>
              <a:gd name="T7" fmla="*/ 18 h 36"/>
              <a:gd name="T8" fmla="*/ 18 w 36"/>
              <a:gd name="T9" fmla="*/ 0 h 36"/>
            </a:gdLst>
            <a:ahLst/>
            <a:cxnLst>
              <a:cxn ang="0">
                <a:pos x="T0" y="T1"/>
              </a:cxn>
              <a:cxn ang="0">
                <a:pos x="T2" y="T3"/>
              </a:cxn>
              <a:cxn ang="0">
                <a:pos x="T4" y="T5"/>
              </a:cxn>
              <a:cxn ang="0">
                <a:pos x="T6" y="T7"/>
              </a:cxn>
              <a:cxn ang="0">
                <a:pos x="T8" y="T9"/>
              </a:cxn>
            </a:cxnLst>
            <a:rect l="0" t="0" r="r" b="b"/>
            <a:pathLst>
              <a:path w="36" h="36">
                <a:moveTo>
                  <a:pt x="18" y="0"/>
                </a:moveTo>
                <a:lnTo>
                  <a:pt x="36" y="18"/>
                </a:lnTo>
                <a:lnTo>
                  <a:pt x="18" y="36"/>
                </a:lnTo>
                <a:lnTo>
                  <a:pt x="0" y="18"/>
                </a:lnTo>
                <a:lnTo>
                  <a:pt x="18" y="0"/>
                </a:lnTo>
                <a:close/>
              </a:path>
            </a:pathLst>
          </a:custGeom>
          <a:solidFill>
            <a:srgbClr val="000080"/>
          </a:solidFill>
          <a:ln w="9525">
            <a:solidFill>
              <a:srgbClr val="000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0366" name="Rectangle 44"/>
          <p:cNvSpPr>
            <a:spLocks noChangeArrowheads="1"/>
          </p:cNvSpPr>
          <p:nvPr/>
        </p:nvSpPr>
        <p:spPr bwMode="auto">
          <a:xfrm>
            <a:off x="808038" y="2393950"/>
            <a:ext cx="1238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0367" name="Rectangle 45"/>
          <p:cNvSpPr>
            <a:spLocks noChangeArrowheads="1"/>
          </p:cNvSpPr>
          <p:nvPr/>
        </p:nvSpPr>
        <p:spPr bwMode="auto">
          <a:xfrm>
            <a:off x="569913" y="2232025"/>
            <a:ext cx="36195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0.005</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0368" name="Rectangle 46"/>
          <p:cNvSpPr>
            <a:spLocks noChangeArrowheads="1"/>
          </p:cNvSpPr>
          <p:nvPr/>
        </p:nvSpPr>
        <p:spPr bwMode="auto">
          <a:xfrm>
            <a:off x="636588" y="2070100"/>
            <a:ext cx="29527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0.01</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0369" name="Rectangle 47"/>
          <p:cNvSpPr>
            <a:spLocks noChangeArrowheads="1"/>
          </p:cNvSpPr>
          <p:nvPr/>
        </p:nvSpPr>
        <p:spPr bwMode="auto">
          <a:xfrm>
            <a:off x="569913" y="1908175"/>
            <a:ext cx="36195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0.015</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0370" name="Rectangle 48"/>
          <p:cNvSpPr>
            <a:spLocks noChangeArrowheads="1"/>
          </p:cNvSpPr>
          <p:nvPr/>
        </p:nvSpPr>
        <p:spPr bwMode="auto">
          <a:xfrm>
            <a:off x="636588" y="1746250"/>
            <a:ext cx="29527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0.02</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0371" name="Rectangle 49"/>
          <p:cNvSpPr>
            <a:spLocks noChangeArrowheads="1"/>
          </p:cNvSpPr>
          <p:nvPr/>
        </p:nvSpPr>
        <p:spPr bwMode="auto">
          <a:xfrm>
            <a:off x="569913" y="1584325"/>
            <a:ext cx="36195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0.025</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0372" name="Rectangle 50"/>
          <p:cNvSpPr>
            <a:spLocks noChangeArrowheads="1"/>
          </p:cNvSpPr>
          <p:nvPr/>
        </p:nvSpPr>
        <p:spPr bwMode="auto">
          <a:xfrm>
            <a:off x="636588" y="1412875"/>
            <a:ext cx="29527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0.03</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0373" name="Rectangle 51"/>
          <p:cNvSpPr>
            <a:spLocks noChangeArrowheads="1"/>
          </p:cNvSpPr>
          <p:nvPr/>
        </p:nvSpPr>
        <p:spPr bwMode="auto">
          <a:xfrm>
            <a:off x="569913" y="1250950"/>
            <a:ext cx="36195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0.035</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0374" name="Rectangle 52"/>
          <p:cNvSpPr>
            <a:spLocks noChangeArrowheads="1"/>
          </p:cNvSpPr>
          <p:nvPr/>
        </p:nvSpPr>
        <p:spPr bwMode="auto">
          <a:xfrm>
            <a:off x="636588" y="1089025"/>
            <a:ext cx="29527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0.04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0375" name="Rectangle 53"/>
          <p:cNvSpPr>
            <a:spLocks noChangeArrowheads="1"/>
          </p:cNvSpPr>
          <p:nvPr/>
        </p:nvSpPr>
        <p:spPr bwMode="auto">
          <a:xfrm>
            <a:off x="569913" y="927100"/>
            <a:ext cx="36195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0.045</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0376" name="Rectangle 54"/>
          <p:cNvSpPr>
            <a:spLocks noChangeArrowheads="1"/>
          </p:cNvSpPr>
          <p:nvPr/>
        </p:nvSpPr>
        <p:spPr bwMode="auto">
          <a:xfrm>
            <a:off x="636588" y="765175"/>
            <a:ext cx="29527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0.05</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0377" name="Rectangle 55"/>
          <p:cNvSpPr>
            <a:spLocks noChangeArrowheads="1"/>
          </p:cNvSpPr>
          <p:nvPr/>
        </p:nvSpPr>
        <p:spPr bwMode="auto">
          <a:xfrm>
            <a:off x="1179513" y="2574925"/>
            <a:ext cx="1238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5</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0378" name="Rectangle 56"/>
          <p:cNvSpPr>
            <a:spLocks noChangeArrowheads="1"/>
          </p:cNvSpPr>
          <p:nvPr/>
        </p:nvSpPr>
        <p:spPr bwMode="auto">
          <a:xfrm>
            <a:off x="1617663" y="2574925"/>
            <a:ext cx="19050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10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0379" name="Rectangle 57"/>
          <p:cNvSpPr>
            <a:spLocks noChangeArrowheads="1"/>
          </p:cNvSpPr>
          <p:nvPr/>
        </p:nvSpPr>
        <p:spPr bwMode="auto">
          <a:xfrm>
            <a:off x="2093913" y="2574925"/>
            <a:ext cx="19050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15</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0380" name="Rectangle 58"/>
          <p:cNvSpPr>
            <a:spLocks noChangeArrowheads="1"/>
          </p:cNvSpPr>
          <p:nvPr/>
        </p:nvSpPr>
        <p:spPr bwMode="auto">
          <a:xfrm>
            <a:off x="2570163" y="2574925"/>
            <a:ext cx="19050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20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0381" name="Rectangle 59"/>
          <p:cNvSpPr>
            <a:spLocks noChangeArrowheads="1"/>
          </p:cNvSpPr>
          <p:nvPr/>
        </p:nvSpPr>
        <p:spPr bwMode="auto">
          <a:xfrm>
            <a:off x="3046413" y="2574925"/>
            <a:ext cx="19050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Arial" pitchFamily="34" charset="0"/>
                <a:cs typeface="Arial" pitchFamily="34" charset="0"/>
              </a:rPr>
              <a:t>25</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0382" name="Rectangle 60"/>
          <p:cNvSpPr>
            <a:spLocks noChangeArrowheads="1"/>
          </p:cNvSpPr>
          <p:nvPr/>
        </p:nvSpPr>
        <p:spPr bwMode="auto">
          <a:xfrm>
            <a:off x="1570038" y="2794000"/>
            <a:ext cx="120967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rgbClr val="000000"/>
                </a:solidFill>
                <a:effectLst/>
                <a:latin typeface="Arial" pitchFamily="34" charset="0"/>
                <a:cs typeface="Arial" pitchFamily="34" charset="0"/>
              </a:rPr>
              <a:t>Volume of KI/ (cm3)</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0383" name="Rectangle 61"/>
          <p:cNvSpPr>
            <a:spLocks noChangeArrowheads="1"/>
          </p:cNvSpPr>
          <p:nvPr/>
        </p:nvSpPr>
        <p:spPr bwMode="auto">
          <a:xfrm rot="16200000">
            <a:off x="44451" y="1536700"/>
            <a:ext cx="80010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smtClean="0">
                <a:ln>
                  <a:noFill/>
                </a:ln>
                <a:solidFill>
                  <a:srgbClr val="000000"/>
                </a:solidFill>
                <a:effectLst/>
                <a:latin typeface="Arial" pitchFamily="34" charset="0"/>
                <a:cs typeface="Arial" pitchFamily="34" charset="0"/>
              </a:rPr>
              <a:t>Rate (i/t)/ s-1</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0384" name="Rectangle 62"/>
          <p:cNvSpPr>
            <a:spLocks noChangeArrowheads="1"/>
          </p:cNvSpPr>
          <p:nvPr/>
        </p:nvSpPr>
        <p:spPr bwMode="auto">
          <a:xfrm>
            <a:off x="3455988" y="1479550"/>
            <a:ext cx="1314450" cy="352425"/>
          </a:xfrm>
          <a:prstGeom prst="rect">
            <a:avLst/>
          </a:prstGeom>
          <a:solidFill>
            <a:srgbClr val="FFFFFF"/>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0385" name="Line 63"/>
          <p:cNvSpPr>
            <a:spLocks noChangeShapeType="1"/>
          </p:cNvSpPr>
          <p:nvPr/>
        </p:nvSpPr>
        <p:spPr bwMode="auto">
          <a:xfrm>
            <a:off x="3503613" y="1593850"/>
            <a:ext cx="257175" cy="0"/>
          </a:xfrm>
          <a:prstGeom prst="line">
            <a:avLst/>
          </a:prstGeom>
          <a:noFill/>
          <a:ln w="9525">
            <a:solidFill>
              <a:srgbClr val="000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0386" name="Freeform 64"/>
          <p:cNvSpPr>
            <a:spLocks/>
          </p:cNvSpPr>
          <p:nvPr/>
        </p:nvSpPr>
        <p:spPr bwMode="auto">
          <a:xfrm>
            <a:off x="3598863" y="1565275"/>
            <a:ext cx="57150" cy="57150"/>
          </a:xfrm>
          <a:custGeom>
            <a:avLst/>
            <a:gdLst>
              <a:gd name="T0" fmla="*/ 18 w 36"/>
              <a:gd name="T1" fmla="*/ 0 h 36"/>
              <a:gd name="T2" fmla="*/ 36 w 36"/>
              <a:gd name="T3" fmla="*/ 18 h 36"/>
              <a:gd name="T4" fmla="*/ 18 w 36"/>
              <a:gd name="T5" fmla="*/ 36 h 36"/>
              <a:gd name="T6" fmla="*/ 0 w 36"/>
              <a:gd name="T7" fmla="*/ 18 h 36"/>
              <a:gd name="T8" fmla="*/ 18 w 36"/>
              <a:gd name="T9" fmla="*/ 0 h 36"/>
            </a:gdLst>
            <a:ahLst/>
            <a:cxnLst>
              <a:cxn ang="0">
                <a:pos x="T0" y="T1"/>
              </a:cxn>
              <a:cxn ang="0">
                <a:pos x="T2" y="T3"/>
              </a:cxn>
              <a:cxn ang="0">
                <a:pos x="T4" y="T5"/>
              </a:cxn>
              <a:cxn ang="0">
                <a:pos x="T6" y="T7"/>
              </a:cxn>
              <a:cxn ang="0">
                <a:pos x="T8" y="T9"/>
              </a:cxn>
            </a:cxnLst>
            <a:rect l="0" t="0" r="r" b="b"/>
            <a:pathLst>
              <a:path w="36" h="36">
                <a:moveTo>
                  <a:pt x="18" y="0"/>
                </a:moveTo>
                <a:lnTo>
                  <a:pt x="36" y="18"/>
                </a:lnTo>
                <a:lnTo>
                  <a:pt x="18" y="36"/>
                </a:lnTo>
                <a:lnTo>
                  <a:pt x="0" y="18"/>
                </a:lnTo>
                <a:lnTo>
                  <a:pt x="18" y="0"/>
                </a:lnTo>
                <a:close/>
              </a:path>
            </a:pathLst>
          </a:custGeom>
          <a:solidFill>
            <a:srgbClr val="000080"/>
          </a:solidFill>
          <a:ln w="9525">
            <a:solidFill>
              <a:srgbClr val="000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0388" name="Rectangle 66"/>
          <p:cNvSpPr>
            <a:spLocks noChangeArrowheads="1"/>
          </p:cNvSpPr>
          <p:nvPr/>
        </p:nvSpPr>
        <p:spPr bwMode="auto">
          <a:xfrm>
            <a:off x="3823454" y="1513250"/>
            <a:ext cx="85760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000000"/>
                </a:solidFill>
                <a:effectLst/>
                <a:latin typeface="Arial" pitchFamily="34" charset="0"/>
                <a:cs typeface="Arial" pitchFamily="34" charset="0"/>
              </a:rPr>
              <a:t>Experiment 1.1</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0389" name="Rectangle 67"/>
          <p:cNvSpPr>
            <a:spLocks noChangeArrowheads="1"/>
          </p:cNvSpPr>
          <p:nvPr/>
        </p:nvSpPr>
        <p:spPr bwMode="auto">
          <a:xfrm>
            <a:off x="227013" y="307975"/>
            <a:ext cx="4581525" cy="2781300"/>
          </a:xfrm>
          <a:prstGeom prst="rect">
            <a:avLst/>
          </a:prstGeom>
          <a:noFill/>
          <a:ln w="9525">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 name="Footer Placeholder 1"/>
          <p:cNvSpPr>
            <a:spLocks noGrp="1"/>
          </p:cNvSpPr>
          <p:nvPr>
            <p:ph type="ftr" sz="quarter" idx="11"/>
          </p:nvPr>
        </p:nvSpPr>
        <p:spPr/>
        <p:txBody>
          <a:bodyPr/>
          <a:lstStyle/>
          <a:p>
            <a:endParaRPr lang="en-GB"/>
          </a:p>
        </p:txBody>
      </p:sp>
      <p:sp>
        <p:nvSpPr>
          <p:cNvPr id="100356" name="Slide Number Placeholder 100355"/>
          <p:cNvSpPr>
            <a:spLocks noGrp="1"/>
          </p:cNvSpPr>
          <p:nvPr>
            <p:ph type="sldNum" sz="quarter" idx="12"/>
          </p:nvPr>
        </p:nvSpPr>
        <p:spPr/>
        <p:txBody>
          <a:bodyPr/>
          <a:lstStyle/>
          <a:p>
            <a:fld id="{A8035439-CAE3-48F5-8784-A3D703450100}" type="slidenum">
              <a:rPr lang="en-GB" smtClean="0"/>
              <a:t>42</a:t>
            </a:fld>
            <a:endParaRPr lang="en-GB"/>
          </a:p>
        </p:txBody>
      </p:sp>
    </p:spTree>
    <p:extLst>
      <p:ext uri="{BB962C8B-B14F-4D97-AF65-F5344CB8AC3E}">
        <p14:creationId xmlns:p14="http://schemas.microsoft.com/office/powerpoint/2010/main" val="35109793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0357"/>
                                        </p:tgtEl>
                                        <p:attrNameLst>
                                          <p:attrName>style.visibility</p:attrName>
                                        </p:attrNameLst>
                                      </p:cBhvr>
                                      <p:to>
                                        <p:strVal val="visible"/>
                                      </p:to>
                                    </p:set>
                                    <p:anim calcmode="lin" valueType="num">
                                      <p:cBhvr additive="base">
                                        <p:cTn id="7" dur="500" fill="hold"/>
                                        <p:tgtEl>
                                          <p:spTgt spid="100357"/>
                                        </p:tgtEl>
                                        <p:attrNameLst>
                                          <p:attrName>ppt_x</p:attrName>
                                        </p:attrNameLst>
                                      </p:cBhvr>
                                      <p:tavLst>
                                        <p:tav tm="0">
                                          <p:val>
                                            <p:strVal val="#ppt_x"/>
                                          </p:val>
                                        </p:tav>
                                        <p:tav tm="100000">
                                          <p:val>
                                            <p:strVal val="#ppt_x"/>
                                          </p:val>
                                        </p:tav>
                                      </p:tavLst>
                                    </p:anim>
                                    <p:anim calcmode="lin" valueType="num">
                                      <p:cBhvr additive="base">
                                        <p:cTn id="8" dur="500" fill="hold"/>
                                        <p:tgtEl>
                                          <p:spTgt spid="10035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0358"/>
                                        </p:tgtEl>
                                        <p:attrNameLst>
                                          <p:attrName>style.visibility</p:attrName>
                                        </p:attrNameLst>
                                      </p:cBhvr>
                                      <p:to>
                                        <p:strVal val="visible"/>
                                      </p:to>
                                    </p:set>
                                    <p:anim calcmode="lin" valueType="num">
                                      <p:cBhvr additive="base">
                                        <p:cTn id="11" dur="500" fill="hold"/>
                                        <p:tgtEl>
                                          <p:spTgt spid="100358"/>
                                        </p:tgtEl>
                                        <p:attrNameLst>
                                          <p:attrName>ppt_x</p:attrName>
                                        </p:attrNameLst>
                                      </p:cBhvr>
                                      <p:tavLst>
                                        <p:tav tm="0">
                                          <p:val>
                                            <p:strVal val="#ppt_x"/>
                                          </p:val>
                                        </p:tav>
                                        <p:tav tm="100000">
                                          <p:val>
                                            <p:strVal val="#ppt_x"/>
                                          </p:val>
                                        </p:tav>
                                      </p:tavLst>
                                    </p:anim>
                                    <p:anim calcmode="lin" valueType="num">
                                      <p:cBhvr additive="base">
                                        <p:cTn id="12" dur="500" fill="hold"/>
                                        <p:tgtEl>
                                          <p:spTgt spid="1003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7" grpId="0"/>
      <p:bldP spid="10035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44624"/>
            <a:ext cx="4093394" cy="16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1094" y="44624"/>
            <a:ext cx="4093394" cy="16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700808"/>
            <a:ext cx="4093394" cy="16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1094" y="1700808"/>
            <a:ext cx="4093394" cy="16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3402384"/>
            <a:ext cx="4093394" cy="16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1094" y="3402384"/>
            <a:ext cx="4093394" cy="16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5058568"/>
            <a:ext cx="4093394" cy="16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0"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1094" y="5058568"/>
            <a:ext cx="4093394" cy="16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43</a:t>
            </a:fld>
            <a:endParaRPr lang="en-GB"/>
          </a:p>
        </p:txBody>
      </p:sp>
    </p:spTree>
    <p:extLst>
      <p:ext uri="{BB962C8B-B14F-4D97-AF65-F5344CB8AC3E}">
        <p14:creationId xmlns:p14="http://schemas.microsoft.com/office/powerpoint/2010/main" val="214099327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24" y="44624"/>
            <a:ext cx="3173604" cy="1947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2892" y="44624"/>
            <a:ext cx="3173604" cy="1947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476" y="2417494"/>
            <a:ext cx="3173604" cy="1947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76844" y="2417494"/>
            <a:ext cx="3173604" cy="1947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990" y="4865766"/>
            <a:ext cx="3173604" cy="1947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1358" y="4865766"/>
            <a:ext cx="3173604" cy="1947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44</a:t>
            </a:fld>
            <a:endParaRPr lang="en-GB"/>
          </a:p>
        </p:txBody>
      </p:sp>
    </p:spTree>
    <p:extLst>
      <p:ext uri="{BB962C8B-B14F-4D97-AF65-F5344CB8AC3E}">
        <p14:creationId xmlns:p14="http://schemas.microsoft.com/office/powerpoint/2010/main" val="16884547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Rectangle 4"/>
          <p:cNvSpPr>
            <a:spLocks noGrp="1" noChangeArrowheads="1"/>
          </p:cNvSpPr>
          <p:nvPr>
            <p:ph type="title"/>
          </p:nvPr>
        </p:nvSpPr>
        <p:spPr>
          <a:xfrm>
            <a:off x="107504" y="24210"/>
            <a:ext cx="8637822" cy="596478"/>
          </a:xfrm>
        </p:spPr>
        <p:txBody>
          <a:bodyPr>
            <a:noAutofit/>
          </a:bodyPr>
          <a:lstStyle/>
          <a:p>
            <a:pPr algn="l" eaLnBrk="1" hangingPunct="1"/>
            <a:r>
              <a:rPr lang="en-GB" altLang="en-US" sz="2400" u="sng" dirty="0" smtClean="0">
                <a:latin typeface="Times New Roman" pitchFamily="18" charset="0"/>
              </a:rPr>
              <a:t>Experiment 1.2 Effect of Temperature Change on Reaction Rate             </a:t>
            </a:r>
          </a:p>
        </p:txBody>
      </p:sp>
      <p:sp>
        <p:nvSpPr>
          <p:cNvPr id="91141" name="Text Box 5"/>
          <p:cNvSpPr txBox="1">
            <a:spLocks noChangeArrowheads="1"/>
          </p:cNvSpPr>
          <p:nvPr/>
        </p:nvSpPr>
        <p:spPr bwMode="auto">
          <a:xfrm>
            <a:off x="145939" y="692696"/>
            <a:ext cx="809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a:latin typeface="Times New Roman" pitchFamily="18" charset="0"/>
              </a:rPr>
              <a:t>Aim:</a:t>
            </a:r>
          </a:p>
        </p:txBody>
      </p:sp>
      <p:sp>
        <p:nvSpPr>
          <p:cNvPr id="39940" name="Rectangle 6"/>
          <p:cNvSpPr>
            <a:spLocks noChangeArrowheads="1"/>
          </p:cNvSpPr>
          <p:nvPr/>
        </p:nvSpPr>
        <p:spPr bwMode="auto">
          <a:xfrm>
            <a:off x="93552" y="1243559"/>
            <a:ext cx="8435975" cy="43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n-US" altLang="en-US" sz="2000">
              <a:solidFill>
                <a:schemeClr val="tx2"/>
              </a:solidFill>
              <a:latin typeface="Times New Roman" pitchFamily="18" charset="0"/>
            </a:endParaRPr>
          </a:p>
        </p:txBody>
      </p:sp>
      <p:sp>
        <p:nvSpPr>
          <p:cNvPr id="91143" name="Text Box 7"/>
          <p:cNvSpPr txBox="1">
            <a:spLocks noChangeArrowheads="1"/>
          </p:cNvSpPr>
          <p:nvPr/>
        </p:nvSpPr>
        <p:spPr bwMode="auto">
          <a:xfrm>
            <a:off x="93552" y="1173709"/>
            <a:ext cx="905562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dirty="0">
                <a:latin typeface="Times New Roman" pitchFamily="18" charset="0"/>
              </a:rPr>
              <a:t>To find the effect of varying </a:t>
            </a:r>
            <a:r>
              <a:rPr lang="en-GB" altLang="en-US" sz="2000" dirty="0" smtClean="0">
                <a:latin typeface="Times New Roman" pitchFamily="18" charset="0"/>
              </a:rPr>
              <a:t>_____________</a:t>
            </a:r>
            <a:r>
              <a:rPr lang="en-GB" altLang="en-US" sz="2000" dirty="0" smtClean="0">
                <a:latin typeface="Times New Roman" pitchFamily="18" charset="0"/>
              </a:rPr>
              <a:t> </a:t>
            </a:r>
            <a:r>
              <a:rPr lang="en-GB" altLang="en-US" sz="2000" dirty="0">
                <a:latin typeface="Times New Roman" pitchFamily="18" charset="0"/>
              </a:rPr>
              <a:t>on the rate of reaction between </a:t>
            </a:r>
            <a:r>
              <a:rPr lang="en-GB" altLang="en-US" sz="2000" dirty="0" smtClean="0">
                <a:latin typeface="Times New Roman" pitchFamily="18" charset="0"/>
              </a:rPr>
              <a:t>_______</a:t>
            </a:r>
            <a:r>
              <a:rPr lang="en-GB" altLang="en-US" sz="2000" dirty="0" smtClean="0">
                <a:latin typeface="Times New Roman" pitchFamily="18" charset="0"/>
              </a:rPr>
              <a:t> </a:t>
            </a:r>
            <a:endParaRPr lang="en-GB" altLang="en-US" sz="2000" dirty="0">
              <a:latin typeface="Times New Roman" pitchFamily="18" charset="0"/>
            </a:endParaRPr>
          </a:p>
          <a:p>
            <a:pPr eaLnBrk="1" hangingPunct="1">
              <a:spcBef>
                <a:spcPct val="0"/>
              </a:spcBef>
              <a:buFontTx/>
              <a:buNone/>
            </a:pPr>
            <a:r>
              <a:rPr lang="en-GB" altLang="en-US" sz="2000" dirty="0">
                <a:latin typeface="Times New Roman" pitchFamily="18" charset="0"/>
              </a:rPr>
              <a:t>acid (C</a:t>
            </a:r>
            <a:r>
              <a:rPr lang="en-GB" altLang="en-US" sz="2000" baseline="-25000" dirty="0">
                <a:latin typeface="Times New Roman" pitchFamily="18" charset="0"/>
              </a:rPr>
              <a:t>2</a:t>
            </a:r>
            <a:r>
              <a:rPr lang="en-GB" altLang="en-US" sz="2000" dirty="0">
                <a:latin typeface="Times New Roman" pitchFamily="18" charset="0"/>
              </a:rPr>
              <a:t>H</a:t>
            </a:r>
            <a:r>
              <a:rPr lang="en-GB" altLang="en-US" sz="2000" baseline="-25000" dirty="0">
                <a:latin typeface="Times New Roman" pitchFamily="18" charset="0"/>
              </a:rPr>
              <a:t>2</a:t>
            </a:r>
            <a:r>
              <a:rPr lang="en-GB" altLang="en-US" sz="2000" dirty="0">
                <a:latin typeface="Times New Roman" pitchFamily="18" charset="0"/>
              </a:rPr>
              <a:t>O</a:t>
            </a:r>
            <a:r>
              <a:rPr lang="en-GB" altLang="en-US" sz="2000" baseline="-25000" dirty="0">
                <a:latin typeface="Times New Roman" pitchFamily="18" charset="0"/>
              </a:rPr>
              <a:t>4</a:t>
            </a:r>
            <a:r>
              <a:rPr lang="en-GB" altLang="en-US" sz="2000" dirty="0">
                <a:latin typeface="Times New Roman" pitchFamily="18" charset="0"/>
              </a:rPr>
              <a:t>) and acidified </a:t>
            </a:r>
            <a:r>
              <a:rPr lang="en-GB" altLang="en-US" sz="2000" dirty="0" smtClean="0">
                <a:latin typeface="Times New Roman" pitchFamily="18" charset="0"/>
              </a:rPr>
              <a:t>_______________________________</a:t>
            </a:r>
            <a:r>
              <a:rPr lang="en-GB" altLang="en-US" sz="2000" dirty="0" smtClean="0">
                <a:latin typeface="Times New Roman" pitchFamily="18" charset="0"/>
              </a:rPr>
              <a:t>.</a:t>
            </a:r>
            <a:endParaRPr lang="en-GB" altLang="en-US" sz="2000" dirty="0">
              <a:latin typeface="Times New Roman" pitchFamily="18" charset="0"/>
            </a:endParaRPr>
          </a:p>
        </p:txBody>
      </p:sp>
      <p:sp>
        <p:nvSpPr>
          <p:cNvPr id="91145" name="Text Box 9"/>
          <p:cNvSpPr txBox="1">
            <a:spLocks noChangeArrowheads="1"/>
          </p:cNvSpPr>
          <p:nvPr/>
        </p:nvSpPr>
        <p:spPr bwMode="auto">
          <a:xfrm>
            <a:off x="120204" y="2060848"/>
            <a:ext cx="15033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a:latin typeface="Times New Roman" pitchFamily="18" charset="0"/>
              </a:rPr>
              <a:t>Procedure:</a:t>
            </a:r>
          </a:p>
        </p:txBody>
      </p:sp>
      <p:grpSp>
        <p:nvGrpSpPr>
          <p:cNvPr id="91180" name="Group 44"/>
          <p:cNvGrpSpPr>
            <a:grpSpLocks/>
          </p:cNvGrpSpPr>
          <p:nvPr/>
        </p:nvGrpSpPr>
        <p:grpSpPr bwMode="auto">
          <a:xfrm>
            <a:off x="3649848" y="2844974"/>
            <a:ext cx="5238750" cy="1808162"/>
            <a:chOff x="2426" y="2024"/>
            <a:chExt cx="3300" cy="1139"/>
          </a:xfrm>
        </p:grpSpPr>
        <p:grpSp>
          <p:nvGrpSpPr>
            <p:cNvPr id="39947" name="Group 14"/>
            <p:cNvGrpSpPr>
              <a:grpSpLocks/>
            </p:cNvGrpSpPr>
            <p:nvPr/>
          </p:nvGrpSpPr>
          <p:grpSpPr bwMode="auto">
            <a:xfrm rot="3132856">
              <a:off x="2917" y="2214"/>
              <a:ext cx="606" cy="226"/>
              <a:chOff x="1007" y="2574"/>
              <a:chExt cx="606" cy="226"/>
            </a:xfrm>
          </p:grpSpPr>
          <p:sp>
            <p:nvSpPr>
              <p:cNvPr id="39962" name="Rectangle 10"/>
              <p:cNvSpPr>
                <a:spLocks noChangeArrowheads="1"/>
              </p:cNvSpPr>
              <p:nvPr/>
            </p:nvSpPr>
            <p:spPr bwMode="auto">
              <a:xfrm>
                <a:off x="1020" y="2614"/>
                <a:ext cx="499" cy="136"/>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39963" name="Rectangle 12"/>
              <p:cNvSpPr>
                <a:spLocks noChangeArrowheads="1"/>
              </p:cNvSpPr>
              <p:nvPr/>
            </p:nvSpPr>
            <p:spPr bwMode="auto">
              <a:xfrm>
                <a:off x="1522" y="2664"/>
                <a:ext cx="91" cy="4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39964" name="Line 13"/>
              <p:cNvSpPr>
                <a:spLocks noChangeShapeType="1"/>
              </p:cNvSpPr>
              <p:nvPr/>
            </p:nvSpPr>
            <p:spPr bwMode="auto">
              <a:xfrm>
                <a:off x="1007" y="2574"/>
                <a:ext cx="0" cy="22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39948" name="AutoShape 15"/>
            <p:cNvSpPr>
              <a:spLocks noChangeAspect="1" noChangeArrowheads="1" noTextEdit="1"/>
            </p:cNvSpPr>
            <p:nvPr/>
          </p:nvSpPr>
          <p:spPr bwMode="auto">
            <a:xfrm>
              <a:off x="3190" y="2069"/>
              <a:ext cx="2321" cy="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39949" name="Rectangle 17"/>
            <p:cNvSpPr>
              <a:spLocks noChangeArrowheads="1"/>
            </p:cNvSpPr>
            <p:nvPr/>
          </p:nvSpPr>
          <p:spPr bwMode="auto">
            <a:xfrm>
              <a:off x="3195" y="2882"/>
              <a:ext cx="540" cy="144"/>
            </a:xfrm>
            <a:prstGeom prst="rect">
              <a:avLst/>
            </a:prstGeom>
            <a:solidFill>
              <a:srgbClr val="FFFFFF"/>
            </a:solidFill>
            <a:ln w="7938">
              <a:solidFill>
                <a:srgbClr val="000000"/>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39950" name="Line 18"/>
            <p:cNvSpPr>
              <a:spLocks noChangeShapeType="1"/>
            </p:cNvSpPr>
            <p:nvPr/>
          </p:nvSpPr>
          <p:spPr bwMode="auto">
            <a:xfrm>
              <a:off x="3195" y="2557"/>
              <a:ext cx="0" cy="325"/>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9951" name="Line 19"/>
            <p:cNvSpPr>
              <a:spLocks noChangeShapeType="1"/>
            </p:cNvSpPr>
            <p:nvPr/>
          </p:nvSpPr>
          <p:spPr bwMode="auto">
            <a:xfrm>
              <a:off x="3735" y="2557"/>
              <a:ext cx="0" cy="325"/>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9952" name="Rectangle 20"/>
            <p:cNvSpPr>
              <a:spLocks noChangeArrowheads="1"/>
            </p:cNvSpPr>
            <p:nvPr/>
          </p:nvSpPr>
          <p:spPr bwMode="auto">
            <a:xfrm>
              <a:off x="3195" y="2882"/>
              <a:ext cx="540" cy="144"/>
            </a:xfrm>
            <a:prstGeom prst="rect">
              <a:avLst/>
            </a:prstGeom>
            <a:solidFill>
              <a:srgbClr val="660066"/>
            </a:solidFill>
            <a:ln w="7938">
              <a:solidFill>
                <a:srgbClr val="000000"/>
              </a:solidFill>
              <a:miter lim="800000"/>
              <a:headEnd/>
              <a:tailEnd/>
            </a:ln>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39953" name="Line 21"/>
            <p:cNvSpPr>
              <a:spLocks noChangeShapeType="1"/>
            </p:cNvSpPr>
            <p:nvPr/>
          </p:nvSpPr>
          <p:spPr bwMode="auto">
            <a:xfrm>
              <a:off x="3195" y="2557"/>
              <a:ext cx="0" cy="325"/>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9954" name="Line 22"/>
            <p:cNvSpPr>
              <a:spLocks noChangeShapeType="1"/>
            </p:cNvSpPr>
            <p:nvPr/>
          </p:nvSpPr>
          <p:spPr bwMode="auto">
            <a:xfrm>
              <a:off x="3735" y="2557"/>
              <a:ext cx="0" cy="325"/>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grpSp>
          <p:nvGrpSpPr>
            <p:cNvPr id="39955" name="Group 25"/>
            <p:cNvGrpSpPr>
              <a:grpSpLocks/>
            </p:cNvGrpSpPr>
            <p:nvPr/>
          </p:nvGrpSpPr>
          <p:grpSpPr bwMode="auto">
            <a:xfrm>
              <a:off x="3740" y="2920"/>
              <a:ext cx="354" cy="53"/>
              <a:chOff x="3740" y="2920"/>
              <a:chExt cx="354" cy="53"/>
            </a:xfrm>
          </p:grpSpPr>
          <p:sp>
            <p:nvSpPr>
              <p:cNvPr id="39960" name="Line 23"/>
              <p:cNvSpPr>
                <a:spLocks noChangeShapeType="1"/>
              </p:cNvSpPr>
              <p:nvPr/>
            </p:nvSpPr>
            <p:spPr bwMode="auto">
              <a:xfrm flipH="1">
                <a:off x="3774" y="2944"/>
                <a:ext cx="320" cy="0"/>
              </a:xfrm>
              <a:prstGeom prst="line">
                <a:avLst/>
              </a:prstGeom>
              <a:noFill/>
              <a:ln w="7938"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9961" name="Freeform 24"/>
              <p:cNvSpPr>
                <a:spLocks/>
              </p:cNvSpPr>
              <p:nvPr/>
            </p:nvSpPr>
            <p:spPr bwMode="auto">
              <a:xfrm>
                <a:off x="3740" y="2920"/>
                <a:ext cx="48" cy="53"/>
              </a:xfrm>
              <a:custGeom>
                <a:avLst/>
                <a:gdLst>
                  <a:gd name="T0" fmla="*/ 48 w 48"/>
                  <a:gd name="T1" fmla="*/ 0 h 53"/>
                  <a:gd name="T2" fmla="*/ 0 w 48"/>
                  <a:gd name="T3" fmla="*/ 24 h 53"/>
                  <a:gd name="T4" fmla="*/ 48 w 48"/>
                  <a:gd name="T5" fmla="*/ 53 h 53"/>
                  <a:gd name="T6" fmla="*/ 48 w 48"/>
                  <a:gd name="T7" fmla="*/ 0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 h="53">
                    <a:moveTo>
                      <a:pt x="48" y="0"/>
                    </a:moveTo>
                    <a:lnTo>
                      <a:pt x="0" y="24"/>
                    </a:lnTo>
                    <a:lnTo>
                      <a:pt x="48" y="53"/>
                    </a:lnTo>
                    <a:lnTo>
                      <a:pt x="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39956" name="Rectangle 37"/>
            <p:cNvSpPr>
              <a:spLocks noChangeArrowheads="1"/>
            </p:cNvSpPr>
            <p:nvPr/>
          </p:nvSpPr>
          <p:spPr bwMode="auto">
            <a:xfrm>
              <a:off x="3836" y="2069"/>
              <a:ext cx="1450"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39957" name="Text Box 41"/>
            <p:cNvSpPr txBox="1">
              <a:spLocks noChangeArrowheads="1"/>
            </p:cNvSpPr>
            <p:nvPr/>
          </p:nvSpPr>
          <p:spPr bwMode="auto">
            <a:xfrm>
              <a:off x="2426" y="2568"/>
              <a:ext cx="63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400">
                  <a:latin typeface="Times New Roman" pitchFamily="18" charset="0"/>
                </a:rPr>
                <a:t>Oxalic acid</a:t>
              </a:r>
            </a:p>
          </p:txBody>
        </p:sp>
        <p:sp>
          <p:nvSpPr>
            <p:cNvPr id="39958" name="Line 42"/>
            <p:cNvSpPr>
              <a:spLocks noChangeShapeType="1"/>
            </p:cNvSpPr>
            <p:nvPr/>
          </p:nvSpPr>
          <p:spPr bwMode="auto">
            <a:xfrm flipV="1">
              <a:off x="3024" y="2552"/>
              <a:ext cx="318"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9959" name="Text Box 43"/>
            <p:cNvSpPr txBox="1">
              <a:spLocks noChangeArrowheads="1"/>
            </p:cNvSpPr>
            <p:nvPr/>
          </p:nvSpPr>
          <p:spPr bwMode="auto">
            <a:xfrm>
              <a:off x="4047" y="2837"/>
              <a:ext cx="1679"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400">
                  <a:latin typeface="Times New Roman" pitchFamily="18" charset="0"/>
                </a:rPr>
                <a:t>Acidified potassium permanganate</a:t>
              </a:r>
            </a:p>
            <a:p>
              <a:pPr eaLnBrk="1" hangingPunct="1">
                <a:spcBef>
                  <a:spcPct val="0"/>
                </a:spcBef>
                <a:buFontTx/>
                <a:buNone/>
              </a:pPr>
              <a:r>
                <a:rPr lang="en-GB" altLang="en-US" sz="1400">
                  <a:latin typeface="Times New Roman" pitchFamily="18" charset="0"/>
                </a:rPr>
                <a:t>(purple due to MnO</a:t>
              </a:r>
              <a:r>
                <a:rPr lang="en-GB" altLang="en-US" sz="1400" baseline="-25000">
                  <a:latin typeface="Times New Roman" pitchFamily="18" charset="0"/>
                </a:rPr>
                <a:t>4</a:t>
              </a:r>
              <a:r>
                <a:rPr lang="en-GB" altLang="en-US" sz="1400" baseline="50000">
                  <a:latin typeface="Times New Roman" pitchFamily="18" charset="0"/>
                </a:rPr>
                <a:t>-</a:t>
              </a:r>
              <a:r>
                <a:rPr lang="en-GB" altLang="en-US" sz="1400">
                  <a:latin typeface="Times New Roman" pitchFamily="18" charset="0"/>
                </a:rPr>
                <a:t> ion)</a:t>
              </a:r>
            </a:p>
          </p:txBody>
        </p:sp>
      </p:grpSp>
      <p:sp>
        <p:nvSpPr>
          <p:cNvPr id="91181" name="Text Box 45"/>
          <p:cNvSpPr txBox="1">
            <a:spLocks noChangeArrowheads="1"/>
          </p:cNvSpPr>
          <p:nvPr/>
        </p:nvSpPr>
        <p:spPr bwMode="auto">
          <a:xfrm>
            <a:off x="107504" y="2518048"/>
            <a:ext cx="350288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dirty="0">
                <a:latin typeface="Times New Roman" pitchFamily="18" charset="0"/>
              </a:rPr>
              <a:t>The rate of the reaction was </a:t>
            </a:r>
          </a:p>
          <a:p>
            <a:pPr eaLnBrk="1" hangingPunct="1">
              <a:spcBef>
                <a:spcPct val="0"/>
              </a:spcBef>
              <a:buFontTx/>
              <a:buNone/>
            </a:pPr>
            <a:r>
              <a:rPr lang="en-GB" altLang="en-US" sz="2000" dirty="0">
                <a:latin typeface="Times New Roman" pitchFamily="18" charset="0"/>
              </a:rPr>
              <a:t>measured by timing how long</a:t>
            </a:r>
          </a:p>
          <a:p>
            <a:pPr eaLnBrk="1" hangingPunct="1">
              <a:spcBef>
                <a:spcPct val="0"/>
              </a:spcBef>
              <a:buFontTx/>
              <a:buNone/>
            </a:pPr>
            <a:r>
              <a:rPr lang="en-GB" altLang="en-US" sz="2000" dirty="0">
                <a:latin typeface="Times New Roman" pitchFamily="18" charset="0"/>
              </a:rPr>
              <a:t>it took the solution to change </a:t>
            </a:r>
          </a:p>
          <a:p>
            <a:pPr eaLnBrk="1" hangingPunct="1">
              <a:spcBef>
                <a:spcPct val="0"/>
              </a:spcBef>
              <a:buFontTx/>
              <a:buNone/>
            </a:pPr>
            <a:r>
              <a:rPr lang="en-GB" altLang="en-US" sz="2000" dirty="0">
                <a:latin typeface="Times New Roman" pitchFamily="18" charset="0"/>
              </a:rPr>
              <a:t>from </a:t>
            </a:r>
            <a:r>
              <a:rPr lang="en-GB" altLang="en-US" sz="2000" u="sng" dirty="0" smtClean="0">
                <a:latin typeface="Times New Roman" pitchFamily="18" charset="0"/>
              </a:rPr>
              <a:t>_____________________</a:t>
            </a:r>
            <a:r>
              <a:rPr lang="en-GB" altLang="en-US" sz="2000" dirty="0" smtClean="0">
                <a:latin typeface="Times New Roman" pitchFamily="18" charset="0"/>
              </a:rPr>
              <a:t>.</a:t>
            </a:r>
            <a:endParaRPr lang="en-GB" altLang="en-US" sz="2000" dirty="0">
              <a:latin typeface="Times New Roman" pitchFamily="18" charset="0"/>
            </a:endParaRPr>
          </a:p>
        </p:txBody>
      </p:sp>
      <p:sp>
        <p:nvSpPr>
          <p:cNvPr id="91182" name="Text Box 46"/>
          <p:cNvSpPr txBox="1">
            <a:spLocks noChangeArrowheads="1"/>
          </p:cNvSpPr>
          <p:nvPr/>
        </p:nvSpPr>
        <p:spPr bwMode="auto">
          <a:xfrm>
            <a:off x="112266" y="3976961"/>
            <a:ext cx="383381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latin typeface="Times New Roman" pitchFamily="18" charset="0"/>
              </a:rPr>
              <a:t>The experiment was carried out </a:t>
            </a:r>
          </a:p>
          <a:p>
            <a:pPr eaLnBrk="1" hangingPunct="1">
              <a:spcBef>
                <a:spcPct val="0"/>
              </a:spcBef>
              <a:buFontTx/>
              <a:buNone/>
            </a:pPr>
            <a:r>
              <a:rPr lang="en-GB" altLang="en-US" sz="2000">
                <a:latin typeface="Times New Roman" pitchFamily="18" charset="0"/>
              </a:rPr>
              <a:t>four times at different temperatures.</a:t>
            </a:r>
          </a:p>
        </p:txBody>
      </p:sp>
      <p:sp>
        <p:nvSpPr>
          <p:cNvPr id="91183" name="Text Box 47"/>
          <p:cNvSpPr txBox="1">
            <a:spLocks noChangeArrowheads="1"/>
          </p:cNvSpPr>
          <p:nvPr/>
        </p:nvSpPr>
        <p:spPr bwMode="auto">
          <a:xfrm>
            <a:off x="69031" y="5157192"/>
            <a:ext cx="860742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dirty="0">
                <a:latin typeface="Times New Roman" pitchFamily="18" charset="0"/>
              </a:rPr>
              <a:t>The </a:t>
            </a:r>
            <a:r>
              <a:rPr lang="en-GB" altLang="en-US" sz="2000" dirty="0" smtClean="0">
                <a:latin typeface="Times New Roman" pitchFamily="18" charset="0"/>
              </a:rPr>
              <a:t>_____________</a:t>
            </a:r>
            <a:r>
              <a:rPr lang="en-GB" altLang="en-US" sz="2000" dirty="0" smtClean="0">
                <a:latin typeface="Times New Roman" pitchFamily="18" charset="0"/>
              </a:rPr>
              <a:t> </a:t>
            </a:r>
            <a:r>
              <a:rPr lang="en-GB" altLang="en-US" sz="2000" dirty="0">
                <a:latin typeface="Times New Roman" pitchFamily="18" charset="0"/>
              </a:rPr>
              <a:t>and </a:t>
            </a:r>
            <a:r>
              <a:rPr lang="en-GB" altLang="en-US" sz="2000" dirty="0" smtClean="0">
                <a:latin typeface="Times New Roman" pitchFamily="18" charset="0"/>
              </a:rPr>
              <a:t>___________</a:t>
            </a:r>
            <a:r>
              <a:rPr lang="en-GB" altLang="en-US" sz="2000" dirty="0" smtClean="0">
                <a:latin typeface="Times New Roman" pitchFamily="18" charset="0"/>
              </a:rPr>
              <a:t> </a:t>
            </a:r>
            <a:r>
              <a:rPr lang="en-GB" altLang="en-US" sz="2000" dirty="0">
                <a:latin typeface="Times New Roman" pitchFamily="18" charset="0"/>
              </a:rPr>
              <a:t>of the reactants were kept constant in order to make it a fair test. To ensure this was the case the beaker was well </a:t>
            </a:r>
            <a:r>
              <a:rPr lang="en-GB" altLang="en-US" sz="2000" dirty="0" smtClean="0">
                <a:latin typeface="Times New Roman" pitchFamily="18" charset="0"/>
              </a:rPr>
              <a:t>______</a:t>
            </a:r>
            <a:r>
              <a:rPr lang="en-GB" altLang="en-US" sz="2000" dirty="0" smtClean="0">
                <a:latin typeface="Times New Roman" pitchFamily="18" charset="0"/>
              </a:rPr>
              <a:t>before </a:t>
            </a:r>
            <a:r>
              <a:rPr lang="en-GB" altLang="en-US" sz="2000" dirty="0">
                <a:latin typeface="Times New Roman" pitchFamily="18" charset="0"/>
              </a:rPr>
              <a:t>each experiment.</a:t>
            </a:r>
          </a:p>
        </p:txBody>
      </p:sp>
      <p:sp>
        <p:nvSpPr>
          <p:cNvPr id="29" name="TextBox 28"/>
          <p:cNvSpPr txBox="1"/>
          <p:nvPr/>
        </p:nvSpPr>
        <p:spPr>
          <a:xfrm>
            <a:off x="7552625" y="6342404"/>
            <a:ext cx="1441420" cy="400110"/>
          </a:xfrm>
          <a:prstGeom prst="rect">
            <a:avLst/>
          </a:prstGeom>
          <a:noFill/>
        </p:spPr>
        <p:txBody>
          <a:bodyPr wrap="none" rtlCol="0">
            <a:spAutoFit/>
          </a:bodyPr>
          <a:lstStyle/>
          <a:p>
            <a:r>
              <a:rPr lang="en-GB" sz="2000" dirty="0" smtClean="0">
                <a:solidFill>
                  <a:srgbClr val="FF0000"/>
                </a:solidFill>
                <a:latin typeface="Times New Roman" panose="02020603050405020304" pitchFamily="18" charset="0"/>
                <a:cs typeface="Times New Roman" panose="02020603050405020304" pitchFamily="18" charset="0"/>
              </a:rPr>
              <a:t>(Kit list 1.2)</a:t>
            </a:r>
            <a:endParaRPr lang="en-GB" sz="2000" dirty="0">
              <a:solidFill>
                <a:srgbClr val="FF0000"/>
              </a:solidFill>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45</a:t>
            </a:fld>
            <a:endParaRPr lang="en-GB"/>
          </a:p>
        </p:txBody>
      </p:sp>
    </p:spTree>
    <p:extLst>
      <p:ext uri="{BB962C8B-B14F-4D97-AF65-F5344CB8AC3E}">
        <p14:creationId xmlns:p14="http://schemas.microsoft.com/office/powerpoint/2010/main" val="23737363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1140"/>
                                        </p:tgtEl>
                                        <p:attrNameLst>
                                          <p:attrName>style.visibility</p:attrName>
                                        </p:attrNameLst>
                                      </p:cBhvr>
                                      <p:to>
                                        <p:strVal val="visible"/>
                                      </p:to>
                                    </p:set>
                                    <p:anim calcmode="lin" valueType="num">
                                      <p:cBhvr additive="base">
                                        <p:cTn id="7" dur="500" fill="hold"/>
                                        <p:tgtEl>
                                          <p:spTgt spid="91140"/>
                                        </p:tgtEl>
                                        <p:attrNameLst>
                                          <p:attrName>ppt_x</p:attrName>
                                        </p:attrNameLst>
                                      </p:cBhvr>
                                      <p:tavLst>
                                        <p:tav tm="0">
                                          <p:val>
                                            <p:strVal val="#ppt_x"/>
                                          </p:val>
                                        </p:tav>
                                        <p:tav tm="100000">
                                          <p:val>
                                            <p:strVal val="#ppt_x"/>
                                          </p:val>
                                        </p:tav>
                                      </p:tavLst>
                                    </p:anim>
                                    <p:anim calcmode="lin" valueType="num">
                                      <p:cBhvr additive="base">
                                        <p:cTn id="8" dur="500" fill="hold"/>
                                        <p:tgtEl>
                                          <p:spTgt spid="9114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1141"/>
                                        </p:tgtEl>
                                        <p:attrNameLst>
                                          <p:attrName>style.visibility</p:attrName>
                                        </p:attrNameLst>
                                      </p:cBhvr>
                                      <p:to>
                                        <p:strVal val="visible"/>
                                      </p:to>
                                    </p:set>
                                    <p:anim calcmode="lin" valueType="num">
                                      <p:cBhvr additive="base">
                                        <p:cTn id="13" dur="500" fill="hold"/>
                                        <p:tgtEl>
                                          <p:spTgt spid="91141"/>
                                        </p:tgtEl>
                                        <p:attrNameLst>
                                          <p:attrName>ppt_x</p:attrName>
                                        </p:attrNameLst>
                                      </p:cBhvr>
                                      <p:tavLst>
                                        <p:tav tm="0">
                                          <p:val>
                                            <p:strVal val="#ppt_x"/>
                                          </p:val>
                                        </p:tav>
                                        <p:tav tm="100000">
                                          <p:val>
                                            <p:strVal val="#ppt_x"/>
                                          </p:val>
                                        </p:tav>
                                      </p:tavLst>
                                    </p:anim>
                                    <p:anim calcmode="lin" valueType="num">
                                      <p:cBhvr additive="base">
                                        <p:cTn id="14" dur="500" fill="hold"/>
                                        <p:tgtEl>
                                          <p:spTgt spid="91141"/>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91143"/>
                                        </p:tgtEl>
                                        <p:attrNameLst>
                                          <p:attrName>style.visibility</p:attrName>
                                        </p:attrNameLst>
                                      </p:cBhvr>
                                      <p:to>
                                        <p:strVal val="visible"/>
                                      </p:to>
                                    </p:set>
                                    <p:anim calcmode="lin" valueType="num">
                                      <p:cBhvr additive="base">
                                        <p:cTn id="17" dur="500" fill="hold"/>
                                        <p:tgtEl>
                                          <p:spTgt spid="91143"/>
                                        </p:tgtEl>
                                        <p:attrNameLst>
                                          <p:attrName>ppt_x</p:attrName>
                                        </p:attrNameLst>
                                      </p:cBhvr>
                                      <p:tavLst>
                                        <p:tav tm="0">
                                          <p:val>
                                            <p:strVal val="#ppt_x"/>
                                          </p:val>
                                        </p:tav>
                                        <p:tav tm="100000">
                                          <p:val>
                                            <p:strVal val="#ppt_x"/>
                                          </p:val>
                                        </p:tav>
                                      </p:tavLst>
                                    </p:anim>
                                    <p:anim calcmode="lin" valueType="num">
                                      <p:cBhvr additive="base">
                                        <p:cTn id="18" dur="500" fill="hold"/>
                                        <p:tgtEl>
                                          <p:spTgt spid="91143"/>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91180"/>
                                        </p:tgtEl>
                                        <p:attrNameLst>
                                          <p:attrName>style.visibility</p:attrName>
                                        </p:attrNameLst>
                                      </p:cBhvr>
                                      <p:to>
                                        <p:strVal val="visible"/>
                                      </p:to>
                                    </p:set>
                                    <p:anim calcmode="lin" valueType="num">
                                      <p:cBhvr additive="base">
                                        <p:cTn id="23" dur="500" fill="hold"/>
                                        <p:tgtEl>
                                          <p:spTgt spid="91180"/>
                                        </p:tgtEl>
                                        <p:attrNameLst>
                                          <p:attrName>ppt_x</p:attrName>
                                        </p:attrNameLst>
                                      </p:cBhvr>
                                      <p:tavLst>
                                        <p:tav tm="0">
                                          <p:val>
                                            <p:strVal val="#ppt_x"/>
                                          </p:val>
                                        </p:tav>
                                        <p:tav tm="100000">
                                          <p:val>
                                            <p:strVal val="#ppt_x"/>
                                          </p:val>
                                        </p:tav>
                                      </p:tavLst>
                                    </p:anim>
                                    <p:anim calcmode="lin" valueType="num">
                                      <p:cBhvr additive="base">
                                        <p:cTn id="24" dur="500" fill="hold"/>
                                        <p:tgtEl>
                                          <p:spTgt spid="91180"/>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1145"/>
                                        </p:tgtEl>
                                        <p:attrNameLst>
                                          <p:attrName>style.visibility</p:attrName>
                                        </p:attrNameLst>
                                      </p:cBhvr>
                                      <p:to>
                                        <p:strVal val="visible"/>
                                      </p:to>
                                    </p:set>
                                    <p:anim calcmode="lin" valueType="num">
                                      <p:cBhvr additive="base">
                                        <p:cTn id="29" dur="500" fill="hold"/>
                                        <p:tgtEl>
                                          <p:spTgt spid="91145"/>
                                        </p:tgtEl>
                                        <p:attrNameLst>
                                          <p:attrName>ppt_x</p:attrName>
                                        </p:attrNameLst>
                                      </p:cBhvr>
                                      <p:tavLst>
                                        <p:tav tm="0">
                                          <p:val>
                                            <p:strVal val="#ppt_x"/>
                                          </p:val>
                                        </p:tav>
                                        <p:tav tm="100000">
                                          <p:val>
                                            <p:strVal val="#ppt_x"/>
                                          </p:val>
                                        </p:tav>
                                      </p:tavLst>
                                    </p:anim>
                                    <p:anim calcmode="lin" valueType="num">
                                      <p:cBhvr additive="base">
                                        <p:cTn id="30" dur="500" fill="hold"/>
                                        <p:tgtEl>
                                          <p:spTgt spid="9114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1181"/>
                                        </p:tgtEl>
                                        <p:attrNameLst>
                                          <p:attrName>style.visibility</p:attrName>
                                        </p:attrNameLst>
                                      </p:cBhvr>
                                      <p:to>
                                        <p:strVal val="visible"/>
                                      </p:to>
                                    </p:set>
                                    <p:anim calcmode="lin" valueType="num">
                                      <p:cBhvr additive="base">
                                        <p:cTn id="33" dur="500" fill="hold"/>
                                        <p:tgtEl>
                                          <p:spTgt spid="91181"/>
                                        </p:tgtEl>
                                        <p:attrNameLst>
                                          <p:attrName>ppt_x</p:attrName>
                                        </p:attrNameLst>
                                      </p:cBhvr>
                                      <p:tavLst>
                                        <p:tav tm="0">
                                          <p:val>
                                            <p:strVal val="#ppt_x"/>
                                          </p:val>
                                        </p:tav>
                                        <p:tav tm="100000">
                                          <p:val>
                                            <p:strVal val="#ppt_x"/>
                                          </p:val>
                                        </p:tav>
                                      </p:tavLst>
                                    </p:anim>
                                    <p:anim calcmode="lin" valueType="num">
                                      <p:cBhvr additive="base">
                                        <p:cTn id="34" dur="500" fill="hold"/>
                                        <p:tgtEl>
                                          <p:spTgt spid="91181"/>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1182"/>
                                        </p:tgtEl>
                                        <p:attrNameLst>
                                          <p:attrName>style.visibility</p:attrName>
                                        </p:attrNameLst>
                                      </p:cBhvr>
                                      <p:to>
                                        <p:strVal val="visible"/>
                                      </p:to>
                                    </p:set>
                                    <p:anim calcmode="lin" valueType="num">
                                      <p:cBhvr additive="base">
                                        <p:cTn id="39" dur="500" fill="hold"/>
                                        <p:tgtEl>
                                          <p:spTgt spid="91182"/>
                                        </p:tgtEl>
                                        <p:attrNameLst>
                                          <p:attrName>ppt_x</p:attrName>
                                        </p:attrNameLst>
                                      </p:cBhvr>
                                      <p:tavLst>
                                        <p:tav tm="0">
                                          <p:val>
                                            <p:strVal val="#ppt_x"/>
                                          </p:val>
                                        </p:tav>
                                        <p:tav tm="100000">
                                          <p:val>
                                            <p:strVal val="#ppt_x"/>
                                          </p:val>
                                        </p:tav>
                                      </p:tavLst>
                                    </p:anim>
                                    <p:anim calcmode="lin" valueType="num">
                                      <p:cBhvr additive="base">
                                        <p:cTn id="40" dur="500" fill="hold"/>
                                        <p:tgtEl>
                                          <p:spTgt spid="91182"/>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91183"/>
                                        </p:tgtEl>
                                        <p:attrNameLst>
                                          <p:attrName>style.visibility</p:attrName>
                                        </p:attrNameLst>
                                      </p:cBhvr>
                                      <p:to>
                                        <p:strVal val="visible"/>
                                      </p:to>
                                    </p:set>
                                    <p:anim calcmode="lin" valueType="num">
                                      <p:cBhvr additive="base">
                                        <p:cTn id="45" dur="500" fill="hold"/>
                                        <p:tgtEl>
                                          <p:spTgt spid="91183"/>
                                        </p:tgtEl>
                                        <p:attrNameLst>
                                          <p:attrName>ppt_x</p:attrName>
                                        </p:attrNameLst>
                                      </p:cBhvr>
                                      <p:tavLst>
                                        <p:tav tm="0">
                                          <p:val>
                                            <p:strVal val="#ppt_x"/>
                                          </p:val>
                                        </p:tav>
                                        <p:tav tm="100000">
                                          <p:val>
                                            <p:strVal val="#ppt_x"/>
                                          </p:val>
                                        </p:tav>
                                      </p:tavLst>
                                    </p:anim>
                                    <p:anim calcmode="lin" valueType="num">
                                      <p:cBhvr additive="base">
                                        <p:cTn id="46" dur="500" fill="hold"/>
                                        <p:tgtEl>
                                          <p:spTgt spid="911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0" grpId="0"/>
      <p:bldP spid="91141" grpId="0"/>
      <p:bldP spid="91143" grpId="0"/>
      <p:bldP spid="91145" grpId="0"/>
      <p:bldP spid="91181" grpId="0"/>
      <p:bldP spid="91182" grpId="0"/>
      <p:bldP spid="9118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Rectangle 4"/>
          <p:cNvSpPr>
            <a:spLocks noGrp="1" noChangeArrowheads="1"/>
          </p:cNvSpPr>
          <p:nvPr>
            <p:ph type="title"/>
          </p:nvPr>
        </p:nvSpPr>
        <p:spPr>
          <a:xfrm>
            <a:off x="180975" y="95250"/>
            <a:ext cx="1522413" cy="509588"/>
          </a:xfrm>
        </p:spPr>
        <p:txBody>
          <a:bodyPr/>
          <a:lstStyle/>
          <a:p>
            <a:pPr algn="l" eaLnBrk="1" hangingPunct="1"/>
            <a:r>
              <a:rPr lang="en-GB" altLang="en-US" sz="2400" u="sng" smtClean="0">
                <a:latin typeface="Times New Roman" pitchFamily="18" charset="0"/>
              </a:rPr>
              <a:t>Results</a:t>
            </a:r>
          </a:p>
        </p:txBody>
      </p:sp>
      <p:graphicFrame>
        <p:nvGraphicFramePr>
          <p:cNvPr id="93265" name="Group 81"/>
          <p:cNvGraphicFramePr>
            <a:graphicFrameLocks noGrp="1"/>
          </p:cNvGraphicFramePr>
          <p:nvPr>
            <p:ph idx="1"/>
            <p:extLst>
              <p:ext uri="{D42A27DB-BD31-4B8C-83A1-F6EECF244321}">
                <p14:modId xmlns:p14="http://schemas.microsoft.com/office/powerpoint/2010/main" val="1644932696"/>
              </p:ext>
            </p:extLst>
          </p:nvPr>
        </p:nvGraphicFramePr>
        <p:xfrm>
          <a:off x="1042988" y="2039938"/>
          <a:ext cx="7127875" cy="2041540"/>
        </p:xfrm>
        <a:graphic>
          <a:graphicData uri="http://schemas.openxmlformats.org/drawingml/2006/table">
            <a:tbl>
              <a:tblPr/>
              <a:tblGrid>
                <a:gridCol w="1727200">
                  <a:extLst>
                    <a:ext uri="{9D8B030D-6E8A-4147-A177-3AD203B41FA5}">
                      <a16:colId xmlns="" xmlns:a16="http://schemas.microsoft.com/office/drawing/2014/main" val="20000"/>
                    </a:ext>
                  </a:extLst>
                </a:gridCol>
                <a:gridCol w="2160587">
                  <a:extLst>
                    <a:ext uri="{9D8B030D-6E8A-4147-A177-3AD203B41FA5}">
                      <a16:colId xmlns="" xmlns:a16="http://schemas.microsoft.com/office/drawing/2014/main" val="20001"/>
                    </a:ext>
                  </a:extLst>
                </a:gridCol>
                <a:gridCol w="1439863">
                  <a:extLst>
                    <a:ext uri="{9D8B030D-6E8A-4147-A177-3AD203B41FA5}">
                      <a16:colId xmlns="" xmlns:a16="http://schemas.microsoft.com/office/drawing/2014/main" val="20002"/>
                    </a:ext>
                  </a:extLst>
                </a:gridCol>
                <a:gridCol w="1800225">
                  <a:extLst>
                    <a:ext uri="{9D8B030D-6E8A-4147-A177-3AD203B41FA5}">
                      <a16:colId xmlns="" xmlns:a16="http://schemas.microsoft.com/office/drawing/2014/main" val="20003"/>
                    </a:ext>
                  </a:extLst>
                </a:gridCol>
              </a:tblGrid>
              <a:tr h="457073">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dirty="0" smtClean="0">
                          <a:ln>
                            <a:noFill/>
                          </a:ln>
                          <a:solidFill>
                            <a:schemeClr val="tx1"/>
                          </a:solidFill>
                          <a:effectLst/>
                          <a:latin typeface="Times New Roman" pitchFamily="18" charset="0"/>
                          <a:cs typeface="Times New Roman" pitchFamily="18" charset="0"/>
                        </a:rPr>
                        <a:t>Experiment</a:t>
                      </a:r>
                    </a:p>
                  </a:txBody>
                  <a:tcPr marT="45658" marB="4565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smtClean="0">
                          <a:ln>
                            <a:noFill/>
                          </a:ln>
                          <a:solidFill>
                            <a:schemeClr val="tx1"/>
                          </a:solidFill>
                          <a:effectLst/>
                          <a:latin typeface="Times New Roman" pitchFamily="18" charset="0"/>
                        </a:rPr>
                        <a:t>Temperature/</a:t>
                      </a:r>
                      <a:r>
                        <a:rPr kumimoji="0" lang="en-GB" altLang="en-US" sz="2400" b="0" i="0" u="none" strike="noStrike" cap="none" normalizeH="0" baseline="0" smtClean="0">
                          <a:ln>
                            <a:noFill/>
                          </a:ln>
                          <a:solidFill>
                            <a:schemeClr val="tx1"/>
                          </a:solidFill>
                          <a:effectLst/>
                          <a:latin typeface="Times New Roman" pitchFamily="18" charset="0"/>
                          <a:cs typeface="Times New Roman" pitchFamily="18" charset="0"/>
                        </a:rPr>
                        <a:t>°C</a:t>
                      </a:r>
                    </a:p>
                  </a:txBody>
                  <a:tcPr marT="45658" marB="456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smtClean="0">
                          <a:ln>
                            <a:noFill/>
                          </a:ln>
                          <a:solidFill>
                            <a:schemeClr val="tx1"/>
                          </a:solidFill>
                          <a:effectLst/>
                          <a:latin typeface="Times New Roman" pitchFamily="18" charset="0"/>
                        </a:rPr>
                        <a:t>Time (t)/s</a:t>
                      </a:r>
                    </a:p>
                  </a:txBody>
                  <a:tcPr marT="45658" marB="456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smtClean="0">
                          <a:ln>
                            <a:noFill/>
                          </a:ln>
                          <a:solidFill>
                            <a:schemeClr val="tx1"/>
                          </a:solidFill>
                          <a:effectLst/>
                          <a:latin typeface="Times New Roman" pitchFamily="18" charset="0"/>
                        </a:rPr>
                        <a:t>Rate (1/t)/s</a:t>
                      </a:r>
                      <a:r>
                        <a:rPr kumimoji="0" lang="en-GB" altLang="en-US" sz="2400" b="0" i="0" u="none" strike="noStrike" cap="none" normalizeH="0" baseline="50000" smtClean="0">
                          <a:ln>
                            <a:noFill/>
                          </a:ln>
                          <a:solidFill>
                            <a:schemeClr val="tx1"/>
                          </a:solidFill>
                          <a:effectLst/>
                          <a:latin typeface="Times New Roman" pitchFamily="18" charset="0"/>
                        </a:rPr>
                        <a:t>-1</a:t>
                      </a:r>
                    </a:p>
                  </a:txBody>
                  <a:tcPr marT="45658" marB="4565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396113">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cap="none" normalizeH="0" baseline="0" smtClean="0">
                          <a:ln>
                            <a:noFill/>
                          </a:ln>
                          <a:solidFill>
                            <a:schemeClr val="tx1"/>
                          </a:solidFill>
                          <a:effectLst/>
                          <a:latin typeface="Times New Roman" pitchFamily="18" charset="0"/>
                        </a:rPr>
                        <a:t>1</a:t>
                      </a:r>
                    </a:p>
                  </a:txBody>
                  <a:tcPr marT="45658" marB="4565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cap="none" normalizeH="0" baseline="0" smtClean="0">
                          <a:ln>
                            <a:noFill/>
                          </a:ln>
                          <a:solidFill>
                            <a:schemeClr val="tx1"/>
                          </a:solidFill>
                          <a:effectLst/>
                          <a:latin typeface="Times New Roman" pitchFamily="18" charset="0"/>
                        </a:rPr>
                        <a:t>38</a:t>
                      </a:r>
                    </a:p>
                  </a:txBody>
                  <a:tcPr marT="45658" marB="456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cap="none" normalizeH="0" baseline="0" smtClean="0">
                          <a:ln>
                            <a:noFill/>
                          </a:ln>
                          <a:solidFill>
                            <a:schemeClr val="tx1"/>
                          </a:solidFill>
                          <a:effectLst/>
                          <a:latin typeface="Times New Roman" pitchFamily="18" charset="0"/>
                        </a:rPr>
                        <a:t>87</a:t>
                      </a:r>
                    </a:p>
                  </a:txBody>
                  <a:tcPr marT="45658" marB="456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2000" b="0" i="0" u="none" strike="noStrike" cap="none" normalizeH="0" baseline="0" dirty="0" smtClean="0">
                        <a:ln>
                          <a:noFill/>
                        </a:ln>
                        <a:solidFill>
                          <a:schemeClr val="tx1"/>
                        </a:solidFill>
                        <a:effectLst/>
                        <a:latin typeface="Times New Roman" pitchFamily="18" charset="0"/>
                      </a:endParaRPr>
                    </a:p>
                  </a:txBody>
                  <a:tcPr marT="45658" marB="4565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396113">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cap="none" normalizeH="0" baseline="0" smtClean="0">
                          <a:ln>
                            <a:noFill/>
                          </a:ln>
                          <a:solidFill>
                            <a:schemeClr val="tx1"/>
                          </a:solidFill>
                          <a:effectLst/>
                          <a:latin typeface="Times New Roman" pitchFamily="18" charset="0"/>
                        </a:rPr>
                        <a:t>2</a:t>
                      </a:r>
                    </a:p>
                  </a:txBody>
                  <a:tcPr marT="45658" marB="4565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cap="none" normalizeH="0" baseline="0" smtClean="0">
                          <a:ln>
                            <a:noFill/>
                          </a:ln>
                          <a:solidFill>
                            <a:schemeClr val="tx1"/>
                          </a:solidFill>
                          <a:effectLst/>
                          <a:latin typeface="Times New Roman" pitchFamily="18" charset="0"/>
                        </a:rPr>
                        <a:t>50</a:t>
                      </a:r>
                    </a:p>
                  </a:txBody>
                  <a:tcPr marT="45658" marB="456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cap="none" normalizeH="0" baseline="0" smtClean="0">
                          <a:ln>
                            <a:noFill/>
                          </a:ln>
                          <a:solidFill>
                            <a:schemeClr val="tx1"/>
                          </a:solidFill>
                          <a:effectLst/>
                          <a:latin typeface="Times New Roman" pitchFamily="18" charset="0"/>
                        </a:rPr>
                        <a:t>35</a:t>
                      </a:r>
                    </a:p>
                  </a:txBody>
                  <a:tcPr marT="45658" marB="456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2000" b="0" i="0" u="none" strike="noStrike" cap="none" normalizeH="0" baseline="0" dirty="0" smtClean="0">
                        <a:ln>
                          <a:noFill/>
                        </a:ln>
                        <a:solidFill>
                          <a:schemeClr val="tx1"/>
                        </a:solidFill>
                        <a:effectLst/>
                        <a:latin typeface="Times New Roman" pitchFamily="18" charset="0"/>
                      </a:endParaRPr>
                    </a:p>
                  </a:txBody>
                  <a:tcPr marT="45658" marB="4565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396113">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cap="none" normalizeH="0" baseline="0" smtClean="0">
                          <a:ln>
                            <a:noFill/>
                          </a:ln>
                          <a:solidFill>
                            <a:schemeClr val="tx1"/>
                          </a:solidFill>
                          <a:effectLst/>
                          <a:latin typeface="Times New Roman" pitchFamily="18" charset="0"/>
                        </a:rPr>
                        <a:t>3</a:t>
                      </a:r>
                    </a:p>
                  </a:txBody>
                  <a:tcPr marT="45658" marB="4565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cap="none" normalizeH="0" baseline="0" smtClean="0">
                          <a:ln>
                            <a:noFill/>
                          </a:ln>
                          <a:solidFill>
                            <a:schemeClr val="tx1"/>
                          </a:solidFill>
                          <a:effectLst/>
                          <a:latin typeface="Times New Roman" pitchFamily="18" charset="0"/>
                        </a:rPr>
                        <a:t>59</a:t>
                      </a:r>
                    </a:p>
                  </a:txBody>
                  <a:tcPr marT="45658" marB="456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cap="none" normalizeH="0" baseline="0" smtClean="0">
                          <a:ln>
                            <a:noFill/>
                          </a:ln>
                          <a:solidFill>
                            <a:schemeClr val="tx1"/>
                          </a:solidFill>
                          <a:effectLst/>
                          <a:latin typeface="Times New Roman" pitchFamily="18" charset="0"/>
                        </a:rPr>
                        <a:t>18</a:t>
                      </a:r>
                    </a:p>
                  </a:txBody>
                  <a:tcPr marT="45658" marB="456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2000" b="0" i="0" u="none" strike="noStrike" cap="none" normalizeH="0" baseline="0" dirty="0" smtClean="0">
                        <a:ln>
                          <a:noFill/>
                        </a:ln>
                        <a:solidFill>
                          <a:schemeClr val="tx1"/>
                        </a:solidFill>
                        <a:effectLst/>
                        <a:latin typeface="Times New Roman" pitchFamily="18" charset="0"/>
                      </a:endParaRPr>
                    </a:p>
                  </a:txBody>
                  <a:tcPr marT="45658" marB="4565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396113">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cap="none" normalizeH="0" baseline="0" smtClean="0">
                          <a:ln>
                            <a:noFill/>
                          </a:ln>
                          <a:solidFill>
                            <a:schemeClr val="tx1"/>
                          </a:solidFill>
                          <a:effectLst/>
                          <a:latin typeface="Times New Roman" pitchFamily="18" charset="0"/>
                        </a:rPr>
                        <a:t>4</a:t>
                      </a:r>
                    </a:p>
                  </a:txBody>
                  <a:tcPr marT="45658" marB="4565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cap="none" normalizeH="0" baseline="0" smtClean="0">
                          <a:ln>
                            <a:noFill/>
                          </a:ln>
                          <a:solidFill>
                            <a:schemeClr val="tx1"/>
                          </a:solidFill>
                          <a:effectLst/>
                          <a:latin typeface="Times New Roman" pitchFamily="18" charset="0"/>
                        </a:rPr>
                        <a:t>70</a:t>
                      </a:r>
                    </a:p>
                  </a:txBody>
                  <a:tcPr marT="45658" marB="456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2000" b="0" i="0" u="none" strike="noStrike" cap="none" normalizeH="0" baseline="0" smtClean="0">
                          <a:ln>
                            <a:noFill/>
                          </a:ln>
                          <a:solidFill>
                            <a:schemeClr val="tx1"/>
                          </a:solidFill>
                          <a:effectLst/>
                          <a:latin typeface="Times New Roman" pitchFamily="18" charset="0"/>
                        </a:rPr>
                        <a:t>8</a:t>
                      </a:r>
                    </a:p>
                  </a:txBody>
                  <a:tcPr marT="45658" marB="4565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2000" b="0" i="0" u="none" strike="noStrike" cap="none" normalizeH="0" baseline="0" dirty="0" smtClean="0">
                        <a:ln>
                          <a:noFill/>
                        </a:ln>
                        <a:solidFill>
                          <a:schemeClr val="tx1"/>
                        </a:solidFill>
                        <a:effectLst/>
                        <a:latin typeface="Times New Roman" pitchFamily="18" charset="0"/>
                      </a:endParaRPr>
                    </a:p>
                  </a:txBody>
                  <a:tcPr marT="45658" marB="4565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bl>
          </a:graphicData>
        </a:graphic>
      </p:graphicFrame>
      <p:sp>
        <p:nvSpPr>
          <p:cNvPr id="93245" name="Text Box 61"/>
          <p:cNvSpPr txBox="1">
            <a:spLocks noChangeArrowheads="1"/>
          </p:cNvSpPr>
          <p:nvPr/>
        </p:nvSpPr>
        <p:spPr bwMode="auto">
          <a:xfrm>
            <a:off x="157163" y="606425"/>
            <a:ext cx="8547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rPr>
              <a:t>The rate of each experiment is calculated using:</a:t>
            </a:r>
          </a:p>
        </p:txBody>
      </p:sp>
      <p:grpSp>
        <p:nvGrpSpPr>
          <p:cNvPr id="40996" name="Group 65"/>
          <p:cNvGrpSpPr>
            <a:grpSpLocks/>
          </p:cNvGrpSpPr>
          <p:nvPr/>
        </p:nvGrpSpPr>
        <p:grpSpPr bwMode="auto">
          <a:xfrm>
            <a:off x="6070600" y="635000"/>
            <a:ext cx="1739900" cy="822325"/>
            <a:chOff x="4010" y="1071"/>
            <a:chExt cx="1096" cy="518"/>
          </a:xfrm>
        </p:grpSpPr>
        <p:sp>
          <p:nvSpPr>
            <p:cNvPr id="40997" name="Rectangle 62"/>
            <p:cNvSpPr>
              <a:spLocks noChangeArrowheads="1"/>
            </p:cNvSpPr>
            <p:nvPr/>
          </p:nvSpPr>
          <p:spPr bwMode="auto">
            <a:xfrm>
              <a:off x="4010" y="1071"/>
              <a:ext cx="1096"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en-GB" altLang="en-US" sz="2400">
                  <a:latin typeface="Times New Roman" pitchFamily="18" charset="0"/>
                </a:rPr>
                <a:t>Rate =    1   </a:t>
              </a:r>
            </a:p>
            <a:p>
              <a:pPr algn="ctr" eaLnBrk="1" hangingPunct="1">
                <a:spcBef>
                  <a:spcPct val="0"/>
                </a:spcBef>
                <a:buFontTx/>
                <a:buNone/>
              </a:pPr>
              <a:r>
                <a:rPr lang="en-GB" altLang="en-US" sz="2400">
                  <a:latin typeface="Times New Roman" pitchFamily="18" charset="0"/>
                </a:rPr>
                <a:t>            Time</a:t>
              </a:r>
            </a:p>
          </p:txBody>
        </p:sp>
        <p:sp>
          <p:nvSpPr>
            <p:cNvPr id="40998" name="Line 63"/>
            <p:cNvSpPr>
              <a:spLocks noChangeShapeType="1"/>
            </p:cNvSpPr>
            <p:nvPr/>
          </p:nvSpPr>
          <p:spPr bwMode="auto">
            <a:xfrm>
              <a:off x="4586" y="1334"/>
              <a:ext cx="49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2" name="Footer Placeholder 1"/>
          <p:cNvSpPr>
            <a:spLocks noGrp="1"/>
          </p:cNvSpPr>
          <p:nvPr>
            <p:ph type="ftr" sz="quarter" idx="11"/>
          </p:nvPr>
        </p:nvSpPr>
        <p:spPr/>
        <p:txBody>
          <a:bodyPr/>
          <a:lstStyle/>
          <a:p>
            <a:pPr>
              <a:defRPr/>
            </a:pPr>
            <a:endParaRPr lang="en-GB" altLang="en-US"/>
          </a:p>
        </p:txBody>
      </p:sp>
      <p:sp>
        <p:nvSpPr>
          <p:cNvPr id="3" name="Slide Number Placeholder 2"/>
          <p:cNvSpPr>
            <a:spLocks noGrp="1"/>
          </p:cNvSpPr>
          <p:nvPr>
            <p:ph type="sldNum" sz="quarter" idx="12"/>
          </p:nvPr>
        </p:nvSpPr>
        <p:spPr/>
        <p:txBody>
          <a:bodyPr/>
          <a:lstStyle/>
          <a:p>
            <a:pPr>
              <a:defRPr/>
            </a:pPr>
            <a:fld id="{369FC1DA-5B44-4C1A-B9F4-61456847E7F2}" type="slidenum">
              <a:rPr lang="en-GB" altLang="en-US" smtClean="0"/>
              <a:pPr>
                <a:defRPr/>
              </a:pPr>
              <a:t>46</a:t>
            </a:fld>
            <a:endParaRPr lang="en-GB" altLang="en-US"/>
          </a:p>
        </p:txBody>
      </p:sp>
    </p:spTree>
    <p:extLst>
      <p:ext uri="{BB962C8B-B14F-4D97-AF65-F5344CB8AC3E}">
        <p14:creationId xmlns:p14="http://schemas.microsoft.com/office/powerpoint/2010/main" val="2345501423"/>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3188"/>
                                        </p:tgtEl>
                                        <p:attrNameLst>
                                          <p:attrName>style.visibility</p:attrName>
                                        </p:attrNameLst>
                                      </p:cBhvr>
                                      <p:to>
                                        <p:strVal val="visible"/>
                                      </p:to>
                                    </p:set>
                                    <p:anim calcmode="lin" valueType="num">
                                      <p:cBhvr additive="base">
                                        <p:cTn id="7" dur="500" fill="hold"/>
                                        <p:tgtEl>
                                          <p:spTgt spid="93188"/>
                                        </p:tgtEl>
                                        <p:attrNameLst>
                                          <p:attrName>ppt_x</p:attrName>
                                        </p:attrNameLst>
                                      </p:cBhvr>
                                      <p:tavLst>
                                        <p:tav tm="0">
                                          <p:val>
                                            <p:strVal val="#ppt_x"/>
                                          </p:val>
                                        </p:tav>
                                        <p:tav tm="100000">
                                          <p:val>
                                            <p:strVal val="#ppt_x"/>
                                          </p:val>
                                        </p:tav>
                                      </p:tavLst>
                                    </p:anim>
                                    <p:anim calcmode="lin" valueType="num">
                                      <p:cBhvr additive="base">
                                        <p:cTn id="8" dur="500" fill="hold"/>
                                        <p:tgtEl>
                                          <p:spTgt spid="9318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93265"/>
                                        </p:tgtEl>
                                        <p:attrNameLst>
                                          <p:attrName>style.visibility</p:attrName>
                                        </p:attrNameLst>
                                      </p:cBhvr>
                                      <p:to>
                                        <p:strVal val="visible"/>
                                      </p:to>
                                    </p:set>
                                    <p:anim calcmode="lin" valueType="num">
                                      <p:cBhvr additive="base">
                                        <p:cTn id="13" dur="500" fill="hold"/>
                                        <p:tgtEl>
                                          <p:spTgt spid="93265"/>
                                        </p:tgtEl>
                                        <p:attrNameLst>
                                          <p:attrName>ppt_x</p:attrName>
                                        </p:attrNameLst>
                                      </p:cBhvr>
                                      <p:tavLst>
                                        <p:tav tm="0">
                                          <p:val>
                                            <p:strVal val="#ppt_x"/>
                                          </p:val>
                                        </p:tav>
                                        <p:tav tm="100000">
                                          <p:val>
                                            <p:strVal val="#ppt_x"/>
                                          </p:val>
                                        </p:tav>
                                      </p:tavLst>
                                    </p:anim>
                                    <p:anim calcmode="lin" valueType="num">
                                      <p:cBhvr additive="base">
                                        <p:cTn id="14" dur="500" fill="hold"/>
                                        <p:tgtEl>
                                          <p:spTgt spid="9326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93245"/>
                                        </p:tgtEl>
                                        <p:attrNameLst>
                                          <p:attrName>style.visibility</p:attrName>
                                        </p:attrNameLst>
                                      </p:cBhvr>
                                      <p:to>
                                        <p:strVal val="visible"/>
                                      </p:to>
                                    </p:set>
                                    <p:anim calcmode="lin" valueType="num">
                                      <p:cBhvr additive="base">
                                        <p:cTn id="17" dur="500" fill="hold"/>
                                        <p:tgtEl>
                                          <p:spTgt spid="93245"/>
                                        </p:tgtEl>
                                        <p:attrNameLst>
                                          <p:attrName>ppt_x</p:attrName>
                                        </p:attrNameLst>
                                      </p:cBhvr>
                                      <p:tavLst>
                                        <p:tav tm="0">
                                          <p:val>
                                            <p:strVal val="#ppt_x"/>
                                          </p:val>
                                        </p:tav>
                                        <p:tav tm="100000">
                                          <p:val>
                                            <p:strVal val="#ppt_x"/>
                                          </p:val>
                                        </p:tav>
                                      </p:tavLst>
                                    </p:anim>
                                    <p:anim calcmode="lin" valueType="num">
                                      <p:cBhvr additive="base">
                                        <p:cTn id="18" dur="500" fill="hold"/>
                                        <p:tgtEl>
                                          <p:spTgt spid="932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8" grpId="0"/>
      <p:bldP spid="9324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4" name="Text Box 4"/>
          <p:cNvSpPr txBox="1">
            <a:spLocks noChangeArrowheads="1"/>
          </p:cNvSpPr>
          <p:nvPr/>
        </p:nvSpPr>
        <p:spPr bwMode="auto">
          <a:xfrm>
            <a:off x="149225" y="3187700"/>
            <a:ext cx="1571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a:latin typeface="Times New Roman" pitchFamily="18" charset="0"/>
              </a:rPr>
              <a:t>Conclusion</a:t>
            </a:r>
          </a:p>
        </p:txBody>
      </p:sp>
      <p:sp>
        <p:nvSpPr>
          <p:cNvPr id="363525" name="Text Box 5"/>
          <p:cNvSpPr txBox="1">
            <a:spLocks noChangeArrowheads="1"/>
          </p:cNvSpPr>
          <p:nvPr/>
        </p:nvSpPr>
        <p:spPr bwMode="auto">
          <a:xfrm>
            <a:off x="157163" y="3633788"/>
            <a:ext cx="85471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As the temperature increases the rate of reaction increases</a:t>
            </a:r>
            <a:r>
              <a:rPr lang="en-GB" altLang="en-US" sz="2400" dirty="0" smtClean="0">
                <a:latin typeface="Times New Roman" pitchFamily="18" charset="0"/>
              </a:rPr>
              <a:t>. In some cases, </a:t>
            </a:r>
            <a:r>
              <a:rPr lang="en-GB" altLang="en-US" sz="2400" dirty="0" smtClean="0">
                <a:latin typeface="Times New Roman" pitchFamily="18" charset="0"/>
              </a:rPr>
              <a:t>a _____ </a:t>
            </a:r>
            <a:r>
              <a:rPr lang="en-GB" altLang="en-US" sz="2400" dirty="0" smtClean="0">
                <a:latin typeface="Times New Roman" pitchFamily="18" charset="0"/>
              </a:rPr>
              <a:t>increase can </a:t>
            </a:r>
            <a:r>
              <a:rPr lang="en-GB" altLang="en-US" sz="2400" dirty="0" smtClean="0">
                <a:latin typeface="Times New Roman" pitchFamily="18" charset="0"/>
              </a:rPr>
              <a:t>________</a:t>
            </a:r>
            <a:r>
              <a:rPr lang="en-GB" altLang="en-US" sz="2400" dirty="0" smtClean="0">
                <a:latin typeface="Times New Roman" pitchFamily="18" charset="0"/>
              </a:rPr>
              <a:t> </a:t>
            </a:r>
            <a:r>
              <a:rPr lang="en-GB" altLang="en-US" sz="2400" dirty="0" smtClean="0">
                <a:latin typeface="Times New Roman" pitchFamily="18" charset="0"/>
              </a:rPr>
              <a:t>the rate of reaction.</a:t>
            </a:r>
            <a:endParaRPr lang="en-GB" altLang="en-US" sz="2400" dirty="0">
              <a:latin typeface="Times New Roman" pitchFamily="18" charset="0"/>
            </a:endParaRPr>
          </a:p>
        </p:txBody>
      </p:sp>
      <p:sp>
        <p:nvSpPr>
          <p:cNvPr id="363526" name="Text Box 6"/>
          <p:cNvSpPr txBox="1">
            <a:spLocks noChangeArrowheads="1"/>
          </p:cNvSpPr>
          <p:nvPr/>
        </p:nvSpPr>
        <p:spPr bwMode="auto">
          <a:xfrm>
            <a:off x="138113" y="4568825"/>
            <a:ext cx="1501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a:latin typeface="Times New Roman" pitchFamily="18" charset="0"/>
              </a:rPr>
              <a:t>Evaluation</a:t>
            </a:r>
          </a:p>
        </p:txBody>
      </p:sp>
      <p:sp>
        <p:nvSpPr>
          <p:cNvPr id="363527" name="Text Box 7"/>
          <p:cNvSpPr txBox="1">
            <a:spLocks noChangeArrowheads="1"/>
          </p:cNvSpPr>
          <p:nvPr/>
        </p:nvSpPr>
        <p:spPr bwMode="auto">
          <a:xfrm>
            <a:off x="107950" y="4983163"/>
            <a:ext cx="8712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The experiment is not carried out at room temperature because the colour change is </a:t>
            </a:r>
            <a:r>
              <a:rPr lang="en-GB" altLang="en-US" sz="2400" dirty="0" smtClean="0">
                <a:latin typeface="Times New Roman" pitchFamily="18" charset="0"/>
              </a:rPr>
              <a:t>______ </a:t>
            </a:r>
            <a:r>
              <a:rPr lang="en-GB" altLang="en-US" sz="2400" dirty="0" smtClean="0">
                <a:latin typeface="Times New Roman" pitchFamily="18" charset="0"/>
              </a:rPr>
              <a:t>gradual </a:t>
            </a:r>
            <a:r>
              <a:rPr lang="en-GB" altLang="en-US" sz="2400" dirty="0">
                <a:latin typeface="Times New Roman" pitchFamily="18" charset="0"/>
              </a:rPr>
              <a:t>and not accurate enough.</a:t>
            </a:r>
          </a:p>
        </p:txBody>
      </p:sp>
      <p:sp>
        <p:nvSpPr>
          <p:cNvPr id="363529" name="Text Box 9"/>
          <p:cNvSpPr txBox="1">
            <a:spLocks noChangeArrowheads="1"/>
          </p:cNvSpPr>
          <p:nvPr/>
        </p:nvSpPr>
        <p:spPr bwMode="auto">
          <a:xfrm>
            <a:off x="136525" y="115888"/>
            <a:ext cx="8547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rPr>
              <a:t>A graph of rate against t</a:t>
            </a:r>
            <a:r>
              <a:rPr lang="en-US" altLang="en-US" sz="2400">
                <a:latin typeface="Times New Roman" pitchFamily="18" charset="0"/>
              </a:rPr>
              <a:t>emperature</a:t>
            </a:r>
            <a:r>
              <a:rPr lang="en-GB" altLang="en-US" sz="2400">
                <a:latin typeface="Times New Roman" pitchFamily="18" charset="0"/>
              </a:rPr>
              <a:t> can be calculated:</a:t>
            </a:r>
          </a:p>
        </p:txBody>
      </p:sp>
      <p:grpSp>
        <p:nvGrpSpPr>
          <p:cNvPr id="2" name="Group 4"/>
          <p:cNvGrpSpPr>
            <a:grpSpLocks noChangeAspect="1"/>
          </p:cNvGrpSpPr>
          <p:nvPr/>
        </p:nvGrpSpPr>
        <p:grpSpPr bwMode="auto">
          <a:xfrm>
            <a:off x="207963" y="644525"/>
            <a:ext cx="5400675" cy="2433638"/>
            <a:chOff x="131" y="406"/>
            <a:chExt cx="3402" cy="1533"/>
          </a:xfrm>
        </p:grpSpPr>
        <p:sp>
          <p:nvSpPr>
            <p:cNvPr id="3" name="AutoShape 3"/>
            <p:cNvSpPr>
              <a:spLocks noChangeAspect="1" noChangeArrowheads="1" noTextEdit="1"/>
            </p:cNvSpPr>
            <p:nvPr/>
          </p:nvSpPr>
          <p:spPr bwMode="auto">
            <a:xfrm>
              <a:off x="131" y="406"/>
              <a:ext cx="3402" cy="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 name="Rectangle 5"/>
            <p:cNvSpPr>
              <a:spLocks noChangeArrowheads="1"/>
            </p:cNvSpPr>
            <p:nvPr/>
          </p:nvSpPr>
          <p:spPr bwMode="auto">
            <a:xfrm>
              <a:off x="157" y="432"/>
              <a:ext cx="3345" cy="1481"/>
            </a:xfrm>
            <a:prstGeom prst="rect">
              <a:avLst/>
            </a:prstGeom>
            <a:solidFill>
              <a:srgbClr val="FFFFFF"/>
            </a:solidFill>
            <a:ln w="7938">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 name="Rectangle 6"/>
            <p:cNvSpPr>
              <a:spLocks noChangeArrowheads="1"/>
            </p:cNvSpPr>
            <p:nvPr/>
          </p:nvSpPr>
          <p:spPr bwMode="auto">
            <a:xfrm>
              <a:off x="522" y="751"/>
              <a:ext cx="2841" cy="82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 name="Line 7"/>
            <p:cNvSpPr>
              <a:spLocks noChangeShapeType="1"/>
            </p:cNvSpPr>
            <p:nvPr/>
          </p:nvSpPr>
          <p:spPr bwMode="auto">
            <a:xfrm>
              <a:off x="522" y="1461"/>
              <a:ext cx="284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Line 8"/>
            <p:cNvSpPr>
              <a:spLocks noChangeShapeType="1"/>
            </p:cNvSpPr>
            <p:nvPr/>
          </p:nvSpPr>
          <p:spPr bwMode="auto">
            <a:xfrm>
              <a:off x="522" y="1342"/>
              <a:ext cx="284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Line 9"/>
            <p:cNvSpPr>
              <a:spLocks noChangeShapeType="1"/>
            </p:cNvSpPr>
            <p:nvPr/>
          </p:nvSpPr>
          <p:spPr bwMode="auto">
            <a:xfrm>
              <a:off x="522" y="1224"/>
              <a:ext cx="284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Line 10"/>
            <p:cNvSpPr>
              <a:spLocks noChangeShapeType="1"/>
            </p:cNvSpPr>
            <p:nvPr/>
          </p:nvSpPr>
          <p:spPr bwMode="auto">
            <a:xfrm>
              <a:off x="522" y="1106"/>
              <a:ext cx="284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Line 11"/>
            <p:cNvSpPr>
              <a:spLocks noChangeShapeType="1"/>
            </p:cNvSpPr>
            <p:nvPr/>
          </p:nvSpPr>
          <p:spPr bwMode="auto">
            <a:xfrm>
              <a:off x="522" y="987"/>
              <a:ext cx="284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Line 12"/>
            <p:cNvSpPr>
              <a:spLocks noChangeShapeType="1"/>
            </p:cNvSpPr>
            <p:nvPr/>
          </p:nvSpPr>
          <p:spPr bwMode="auto">
            <a:xfrm>
              <a:off x="522" y="869"/>
              <a:ext cx="284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Line 13"/>
            <p:cNvSpPr>
              <a:spLocks noChangeShapeType="1"/>
            </p:cNvSpPr>
            <p:nvPr/>
          </p:nvSpPr>
          <p:spPr bwMode="auto">
            <a:xfrm>
              <a:off x="522" y="751"/>
              <a:ext cx="284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Rectangle 14"/>
            <p:cNvSpPr>
              <a:spLocks noChangeArrowheads="1"/>
            </p:cNvSpPr>
            <p:nvPr/>
          </p:nvSpPr>
          <p:spPr bwMode="auto">
            <a:xfrm>
              <a:off x="522" y="751"/>
              <a:ext cx="2841" cy="828"/>
            </a:xfrm>
            <a:prstGeom prst="rect">
              <a:avLst/>
            </a:prstGeom>
            <a:noFill/>
            <a:ln w="7938">
              <a:solidFill>
                <a:srgbClr val="80808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Line 15"/>
            <p:cNvSpPr>
              <a:spLocks noChangeShapeType="1"/>
            </p:cNvSpPr>
            <p:nvPr/>
          </p:nvSpPr>
          <p:spPr bwMode="auto">
            <a:xfrm>
              <a:off x="522" y="751"/>
              <a:ext cx="0" cy="828"/>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Line 16"/>
            <p:cNvSpPr>
              <a:spLocks noChangeShapeType="1"/>
            </p:cNvSpPr>
            <p:nvPr/>
          </p:nvSpPr>
          <p:spPr bwMode="auto">
            <a:xfrm>
              <a:off x="502" y="1579"/>
              <a:ext cx="2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Line 17"/>
            <p:cNvSpPr>
              <a:spLocks noChangeShapeType="1"/>
            </p:cNvSpPr>
            <p:nvPr/>
          </p:nvSpPr>
          <p:spPr bwMode="auto">
            <a:xfrm>
              <a:off x="502" y="1461"/>
              <a:ext cx="2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 name="Line 18"/>
            <p:cNvSpPr>
              <a:spLocks noChangeShapeType="1"/>
            </p:cNvSpPr>
            <p:nvPr/>
          </p:nvSpPr>
          <p:spPr bwMode="auto">
            <a:xfrm>
              <a:off x="502" y="1342"/>
              <a:ext cx="2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 name="Line 19"/>
            <p:cNvSpPr>
              <a:spLocks noChangeShapeType="1"/>
            </p:cNvSpPr>
            <p:nvPr/>
          </p:nvSpPr>
          <p:spPr bwMode="auto">
            <a:xfrm>
              <a:off x="502" y="1224"/>
              <a:ext cx="2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9" name="Line 20"/>
            <p:cNvSpPr>
              <a:spLocks noChangeShapeType="1"/>
            </p:cNvSpPr>
            <p:nvPr/>
          </p:nvSpPr>
          <p:spPr bwMode="auto">
            <a:xfrm>
              <a:off x="502" y="1106"/>
              <a:ext cx="2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 name="Line 21"/>
            <p:cNvSpPr>
              <a:spLocks noChangeShapeType="1"/>
            </p:cNvSpPr>
            <p:nvPr/>
          </p:nvSpPr>
          <p:spPr bwMode="auto">
            <a:xfrm>
              <a:off x="502" y="987"/>
              <a:ext cx="2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 name="Line 22"/>
            <p:cNvSpPr>
              <a:spLocks noChangeShapeType="1"/>
            </p:cNvSpPr>
            <p:nvPr/>
          </p:nvSpPr>
          <p:spPr bwMode="auto">
            <a:xfrm>
              <a:off x="502" y="869"/>
              <a:ext cx="2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 name="Line 23"/>
            <p:cNvSpPr>
              <a:spLocks noChangeShapeType="1"/>
            </p:cNvSpPr>
            <p:nvPr/>
          </p:nvSpPr>
          <p:spPr bwMode="auto">
            <a:xfrm>
              <a:off x="502" y="751"/>
              <a:ext cx="2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 name="Line 24"/>
            <p:cNvSpPr>
              <a:spLocks noChangeShapeType="1"/>
            </p:cNvSpPr>
            <p:nvPr/>
          </p:nvSpPr>
          <p:spPr bwMode="auto">
            <a:xfrm>
              <a:off x="522" y="1579"/>
              <a:ext cx="2841"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 name="Line 25"/>
            <p:cNvSpPr>
              <a:spLocks noChangeShapeType="1"/>
            </p:cNvSpPr>
            <p:nvPr/>
          </p:nvSpPr>
          <p:spPr bwMode="auto">
            <a:xfrm flipV="1">
              <a:off x="522" y="1579"/>
              <a:ext cx="0" cy="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5" name="Line 26"/>
            <p:cNvSpPr>
              <a:spLocks noChangeShapeType="1"/>
            </p:cNvSpPr>
            <p:nvPr/>
          </p:nvSpPr>
          <p:spPr bwMode="auto">
            <a:xfrm flipV="1">
              <a:off x="836" y="1579"/>
              <a:ext cx="0" cy="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6" name="Line 27"/>
            <p:cNvSpPr>
              <a:spLocks noChangeShapeType="1"/>
            </p:cNvSpPr>
            <p:nvPr/>
          </p:nvSpPr>
          <p:spPr bwMode="auto">
            <a:xfrm flipV="1">
              <a:off x="1155" y="1579"/>
              <a:ext cx="0" cy="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7" name="Line 28"/>
            <p:cNvSpPr>
              <a:spLocks noChangeShapeType="1"/>
            </p:cNvSpPr>
            <p:nvPr/>
          </p:nvSpPr>
          <p:spPr bwMode="auto">
            <a:xfrm flipV="1">
              <a:off x="1469" y="1579"/>
              <a:ext cx="0" cy="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8" name="Line 29"/>
            <p:cNvSpPr>
              <a:spLocks noChangeShapeType="1"/>
            </p:cNvSpPr>
            <p:nvPr/>
          </p:nvSpPr>
          <p:spPr bwMode="auto">
            <a:xfrm flipV="1">
              <a:off x="1783" y="1579"/>
              <a:ext cx="0" cy="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9" name="Line 30"/>
            <p:cNvSpPr>
              <a:spLocks noChangeShapeType="1"/>
            </p:cNvSpPr>
            <p:nvPr/>
          </p:nvSpPr>
          <p:spPr bwMode="auto">
            <a:xfrm flipV="1">
              <a:off x="2102" y="1579"/>
              <a:ext cx="0" cy="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0" name="Line 31"/>
            <p:cNvSpPr>
              <a:spLocks noChangeShapeType="1"/>
            </p:cNvSpPr>
            <p:nvPr/>
          </p:nvSpPr>
          <p:spPr bwMode="auto">
            <a:xfrm flipV="1">
              <a:off x="2416" y="1579"/>
              <a:ext cx="0" cy="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 name="Line 32"/>
            <p:cNvSpPr>
              <a:spLocks noChangeShapeType="1"/>
            </p:cNvSpPr>
            <p:nvPr/>
          </p:nvSpPr>
          <p:spPr bwMode="auto">
            <a:xfrm flipV="1">
              <a:off x="2730" y="1579"/>
              <a:ext cx="0" cy="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3520" name="Line 33"/>
            <p:cNvSpPr>
              <a:spLocks noChangeShapeType="1"/>
            </p:cNvSpPr>
            <p:nvPr/>
          </p:nvSpPr>
          <p:spPr bwMode="auto">
            <a:xfrm flipV="1">
              <a:off x="3049" y="1579"/>
              <a:ext cx="0" cy="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3521" name="Line 34"/>
            <p:cNvSpPr>
              <a:spLocks noChangeShapeType="1"/>
            </p:cNvSpPr>
            <p:nvPr/>
          </p:nvSpPr>
          <p:spPr bwMode="auto">
            <a:xfrm flipV="1">
              <a:off x="3363" y="1579"/>
              <a:ext cx="0" cy="21"/>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3522" name="Freeform 35"/>
            <p:cNvSpPr>
              <a:spLocks/>
            </p:cNvSpPr>
            <p:nvPr/>
          </p:nvSpPr>
          <p:spPr bwMode="auto">
            <a:xfrm>
              <a:off x="1027" y="1409"/>
              <a:ext cx="756" cy="103"/>
            </a:xfrm>
            <a:custGeom>
              <a:avLst/>
              <a:gdLst>
                <a:gd name="T0" fmla="*/ 0 w 756"/>
                <a:gd name="T1" fmla="*/ 103 h 103"/>
                <a:gd name="T2" fmla="*/ 195 w 756"/>
                <a:gd name="T3" fmla="*/ 77 h 103"/>
                <a:gd name="T4" fmla="*/ 391 w 756"/>
                <a:gd name="T5" fmla="*/ 57 h 103"/>
                <a:gd name="T6" fmla="*/ 581 w 756"/>
                <a:gd name="T7" fmla="*/ 31 h 103"/>
                <a:gd name="T8" fmla="*/ 669 w 756"/>
                <a:gd name="T9" fmla="*/ 16 h 103"/>
                <a:gd name="T10" fmla="*/ 756 w 756"/>
                <a:gd name="T11" fmla="*/ 0 h 103"/>
              </a:gdLst>
              <a:ahLst/>
              <a:cxnLst>
                <a:cxn ang="0">
                  <a:pos x="T0" y="T1"/>
                </a:cxn>
                <a:cxn ang="0">
                  <a:pos x="T2" y="T3"/>
                </a:cxn>
                <a:cxn ang="0">
                  <a:pos x="T4" y="T5"/>
                </a:cxn>
                <a:cxn ang="0">
                  <a:pos x="T6" y="T7"/>
                </a:cxn>
                <a:cxn ang="0">
                  <a:pos x="T8" y="T9"/>
                </a:cxn>
                <a:cxn ang="0">
                  <a:pos x="T10" y="T11"/>
                </a:cxn>
              </a:cxnLst>
              <a:rect l="0" t="0" r="r" b="b"/>
              <a:pathLst>
                <a:path w="756" h="103">
                  <a:moveTo>
                    <a:pt x="0" y="103"/>
                  </a:moveTo>
                  <a:lnTo>
                    <a:pt x="195" y="77"/>
                  </a:lnTo>
                  <a:lnTo>
                    <a:pt x="391" y="57"/>
                  </a:lnTo>
                  <a:lnTo>
                    <a:pt x="581" y="31"/>
                  </a:lnTo>
                  <a:lnTo>
                    <a:pt x="669" y="16"/>
                  </a:lnTo>
                  <a:lnTo>
                    <a:pt x="756" y="0"/>
                  </a:lnTo>
                </a:path>
              </a:pathLst>
            </a:custGeom>
            <a:noFill/>
            <a:ln w="79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3523" name="Freeform 36"/>
            <p:cNvSpPr>
              <a:spLocks/>
            </p:cNvSpPr>
            <p:nvPr/>
          </p:nvSpPr>
          <p:spPr bwMode="auto">
            <a:xfrm>
              <a:off x="1783" y="1250"/>
              <a:ext cx="571" cy="159"/>
            </a:xfrm>
            <a:custGeom>
              <a:avLst/>
              <a:gdLst>
                <a:gd name="T0" fmla="*/ 0 w 571"/>
                <a:gd name="T1" fmla="*/ 159 h 159"/>
                <a:gd name="T2" fmla="*/ 77 w 571"/>
                <a:gd name="T3" fmla="*/ 144 h 159"/>
                <a:gd name="T4" fmla="*/ 154 w 571"/>
                <a:gd name="T5" fmla="*/ 128 h 159"/>
                <a:gd name="T6" fmla="*/ 221 w 571"/>
                <a:gd name="T7" fmla="*/ 113 h 159"/>
                <a:gd name="T8" fmla="*/ 288 w 571"/>
                <a:gd name="T9" fmla="*/ 97 h 159"/>
                <a:gd name="T10" fmla="*/ 355 w 571"/>
                <a:gd name="T11" fmla="*/ 82 h 159"/>
                <a:gd name="T12" fmla="*/ 422 w 571"/>
                <a:gd name="T13" fmla="*/ 56 h 159"/>
                <a:gd name="T14" fmla="*/ 494 w 571"/>
                <a:gd name="T15" fmla="*/ 31 h 159"/>
                <a:gd name="T16" fmla="*/ 571 w 571"/>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1" h="159">
                  <a:moveTo>
                    <a:pt x="0" y="159"/>
                  </a:moveTo>
                  <a:lnTo>
                    <a:pt x="77" y="144"/>
                  </a:lnTo>
                  <a:lnTo>
                    <a:pt x="154" y="128"/>
                  </a:lnTo>
                  <a:lnTo>
                    <a:pt x="221" y="113"/>
                  </a:lnTo>
                  <a:lnTo>
                    <a:pt x="288" y="97"/>
                  </a:lnTo>
                  <a:lnTo>
                    <a:pt x="355" y="82"/>
                  </a:lnTo>
                  <a:lnTo>
                    <a:pt x="422" y="56"/>
                  </a:lnTo>
                  <a:lnTo>
                    <a:pt x="494" y="31"/>
                  </a:lnTo>
                  <a:lnTo>
                    <a:pt x="571" y="0"/>
                  </a:lnTo>
                </a:path>
              </a:pathLst>
            </a:custGeom>
            <a:noFill/>
            <a:ln w="79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3530" name="Freeform 37"/>
            <p:cNvSpPr>
              <a:spLocks/>
            </p:cNvSpPr>
            <p:nvPr/>
          </p:nvSpPr>
          <p:spPr bwMode="auto">
            <a:xfrm>
              <a:off x="2354" y="838"/>
              <a:ext cx="695" cy="412"/>
            </a:xfrm>
            <a:custGeom>
              <a:avLst/>
              <a:gdLst>
                <a:gd name="T0" fmla="*/ 0 w 695"/>
                <a:gd name="T1" fmla="*/ 412 h 412"/>
                <a:gd name="T2" fmla="*/ 83 w 695"/>
                <a:gd name="T3" fmla="*/ 371 h 412"/>
                <a:gd name="T4" fmla="*/ 165 w 695"/>
                <a:gd name="T5" fmla="*/ 324 h 412"/>
                <a:gd name="T6" fmla="*/ 253 w 695"/>
                <a:gd name="T7" fmla="*/ 278 h 412"/>
                <a:gd name="T8" fmla="*/ 340 w 695"/>
                <a:gd name="T9" fmla="*/ 221 h 412"/>
                <a:gd name="T10" fmla="*/ 520 w 695"/>
                <a:gd name="T11" fmla="*/ 108 h 412"/>
                <a:gd name="T12" fmla="*/ 608 w 695"/>
                <a:gd name="T13" fmla="*/ 52 h 412"/>
                <a:gd name="T14" fmla="*/ 695 w 695"/>
                <a:gd name="T15" fmla="*/ 0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5" h="412">
                  <a:moveTo>
                    <a:pt x="0" y="412"/>
                  </a:moveTo>
                  <a:lnTo>
                    <a:pt x="83" y="371"/>
                  </a:lnTo>
                  <a:lnTo>
                    <a:pt x="165" y="324"/>
                  </a:lnTo>
                  <a:lnTo>
                    <a:pt x="253" y="278"/>
                  </a:lnTo>
                  <a:lnTo>
                    <a:pt x="340" y="221"/>
                  </a:lnTo>
                  <a:lnTo>
                    <a:pt x="520" y="108"/>
                  </a:lnTo>
                  <a:lnTo>
                    <a:pt x="608" y="52"/>
                  </a:lnTo>
                  <a:lnTo>
                    <a:pt x="695" y="0"/>
                  </a:lnTo>
                </a:path>
              </a:pathLst>
            </a:custGeom>
            <a:noFill/>
            <a:ln w="7938">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3531" name="Freeform 38"/>
            <p:cNvSpPr>
              <a:spLocks/>
            </p:cNvSpPr>
            <p:nvPr/>
          </p:nvSpPr>
          <p:spPr bwMode="auto">
            <a:xfrm>
              <a:off x="1011" y="1497"/>
              <a:ext cx="31" cy="30"/>
            </a:xfrm>
            <a:custGeom>
              <a:avLst/>
              <a:gdLst>
                <a:gd name="T0" fmla="*/ 16 w 31"/>
                <a:gd name="T1" fmla="*/ 0 h 30"/>
                <a:gd name="T2" fmla="*/ 31 w 31"/>
                <a:gd name="T3" fmla="*/ 15 h 30"/>
                <a:gd name="T4" fmla="*/ 16 w 31"/>
                <a:gd name="T5" fmla="*/ 30 h 30"/>
                <a:gd name="T6" fmla="*/ 0 w 31"/>
                <a:gd name="T7" fmla="*/ 15 h 30"/>
                <a:gd name="T8" fmla="*/ 16 w 31"/>
                <a:gd name="T9" fmla="*/ 0 h 30"/>
              </a:gdLst>
              <a:ahLst/>
              <a:cxnLst>
                <a:cxn ang="0">
                  <a:pos x="T0" y="T1"/>
                </a:cxn>
                <a:cxn ang="0">
                  <a:pos x="T2" y="T3"/>
                </a:cxn>
                <a:cxn ang="0">
                  <a:pos x="T4" y="T5"/>
                </a:cxn>
                <a:cxn ang="0">
                  <a:pos x="T6" y="T7"/>
                </a:cxn>
                <a:cxn ang="0">
                  <a:pos x="T8" y="T9"/>
                </a:cxn>
              </a:cxnLst>
              <a:rect l="0" t="0" r="r" b="b"/>
              <a:pathLst>
                <a:path w="31" h="30">
                  <a:moveTo>
                    <a:pt x="16" y="0"/>
                  </a:moveTo>
                  <a:lnTo>
                    <a:pt x="31" y="15"/>
                  </a:lnTo>
                  <a:lnTo>
                    <a:pt x="16" y="30"/>
                  </a:lnTo>
                  <a:lnTo>
                    <a:pt x="0" y="15"/>
                  </a:lnTo>
                  <a:lnTo>
                    <a:pt x="16" y="0"/>
                  </a:lnTo>
                  <a:close/>
                </a:path>
              </a:pathLst>
            </a:custGeom>
            <a:solidFill>
              <a:srgbClr val="000080"/>
            </a:solidFill>
            <a:ln w="7938">
              <a:solidFill>
                <a:srgbClr val="000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63532" name="Freeform 39"/>
            <p:cNvSpPr>
              <a:spLocks/>
            </p:cNvSpPr>
            <p:nvPr/>
          </p:nvSpPr>
          <p:spPr bwMode="auto">
            <a:xfrm>
              <a:off x="1768" y="1394"/>
              <a:ext cx="31" cy="31"/>
            </a:xfrm>
            <a:custGeom>
              <a:avLst/>
              <a:gdLst>
                <a:gd name="T0" fmla="*/ 15 w 31"/>
                <a:gd name="T1" fmla="*/ 0 h 31"/>
                <a:gd name="T2" fmla="*/ 31 w 31"/>
                <a:gd name="T3" fmla="*/ 15 h 31"/>
                <a:gd name="T4" fmla="*/ 15 w 31"/>
                <a:gd name="T5" fmla="*/ 31 h 31"/>
                <a:gd name="T6" fmla="*/ 0 w 31"/>
                <a:gd name="T7" fmla="*/ 15 h 31"/>
                <a:gd name="T8" fmla="*/ 15 w 31"/>
                <a:gd name="T9" fmla="*/ 0 h 31"/>
              </a:gdLst>
              <a:ahLst/>
              <a:cxnLst>
                <a:cxn ang="0">
                  <a:pos x="T0" y="T1"/>
                </a:cxn>
                <a:cxn ang="0">
                  <a:pos x="T2" y="T3"/>
                </a:cxn>
                <a:cxn ang="0">
                  <a:pos x="T4" y="T5"/>
                </a:cxn>
                <a:cxn ang="0">
                  <a:pos x="T6" y="T7"/>
                </a:cxn>
                <a:cxn ang="0">
                  <a:pos x="T8" y="T9"/>
                </a:cxn>
              </a:cxnLst>
              <a:rect l="0" t="0" r="r" b="b"/>
              <a:pathLst>
                <a:path w="31" h="31">
                  <a:moveTo>
                    <a:pt x="15" y="0"/>
                  </a:moveTo>
                  <a:lnTo>
                    <a:pt x="31" y="15"/>
                  </a:lnTo>
                  <a:lnTo>
                    <a:pt x="15" y="31"/>
                  </a:lnTo>
                  <a:lnTo>
                    <a:pt x="0" y="15"/>
                  </a:lnTo>
                  <a:lnTo>
                    <a:pt x="15" y="0"/>
                  </a:lnTo>
                  <a:close/>
                </a:path>
              </a:pathLst>
            </a:custGeom>
            <a:solidFill>
              <a:srgbClr val="000080"/>
            </a:solidFill>
            <a:ln w="7938">
              <a:solidFill>
                <a:srgbClr val="000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63533" name="Freeform 40"/>
            <p:cNvSpPr>
              <a:spLocks/>
            </p:cNvSpPr>
            <p:nvPr/>
          </p:nvSpPr>
          <p:spPr bwMode="auto">
            <a:xfrm>
              <a:off x="2339" y="1234"/>
              <a:ext cx="31" cy="31"/>
            </a:xfrm>
            <a:custGeom>
              <a:avLst/>
              <a:gdLst>
                <a:gd name="T0" fmla="*/ 15 w 31"/>
                <a:gd name="T1" fmla="*/ 0 h 31"/>
                <a:gd name="T2" fmla="*/ 31 w 31"/>
                <a:gd name="T3" fmla="*/ 16 h 31"/>
                <a:gd name="T4" fmla="*/ 15 w 31"/>
                <a:gd name="T5" fmla="*/ 31 h 31"/>
                <a:gd name="T6" fmla="*/ 0 w 31"/>
                <a:gd name="T7" fmla="*/ 16 h 31"/>
                <a:gd name="T8" fmla="*/ 15 w 31"/>
                <a:gd name="T9" fmla="*/ 0 h 31"/>
              </a:gdLst>
              <a:ahLst/>
              <a:cxnLst>
                <a:cxn ang="0">
                  <a:pos x="T0" y="T1"/>
                </a:cxn>
                <a:cxn ang="0">
                  <a:pos x="T2" y="T3"/>
                </a:cxn>
                <a:cxn ang="0">
                  <a:pos x="T4" y="T5"/>
                </a:cxn>
                <a:cxn ang="0">
                  <a:pos x="T6" y="T7"/>
                </a:cxn>
                <a:cxn ang="0">
                  <a:pos x="T8" y="T9"/>
                </a:cxn>
              </a:cxnLst>
              <a:rect l="0" t="0" r="r" b="b"/>
              <a:pathLst>
                <a:path w="31" h="31">
                  <a:moveTo>
                    <a:pt x="15" y="0"/>
                  </a:moveTo>
                  <a:lnTo>
                    <a:pt x="31" y="16"/>
                  </a:lnTo>
                  <a:lnTo>
                    <a:pt x="15" y="31"/>
                  </a:lnTo>
                  <a:lnTo>
                    <a:pt x="0" y="16"/>
                  </a:lnTo>
                  <a:lnTo>
                    <a:pt x="15" y="0"/>
                  </a:lnTo>
                  <a:close/>
                </a:path>
              </a:pathLst>
            </a:custGeom>
            <a:solidFill>
              <a:srgbClr val="000080"/>
            </a:solidFill>
            <a:ln w="7938">
              <a:solidFill>
                <a:srgbClr val="000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63534" name="Freeform 41"/>
            <p:cNvSpPr>
              <a:spLocks/>
            </p:cNvSpPr>
            <p:nvPr/>
          </p:nvSpPr>
          <p:spPr bwMode="auto">
            <a:xfrm>
              <a:off x="3034" y="823"/>
              <a:ext cx="31" cy="31"/>
            </a:xfrm>
            <a:custGeom>
              <a:avLst/>
              <a:gdLst>
                <a:gd name="T0" fmla="*/ 15 w 31"/>
                <a:gd name="T1" fmla="*/ 0 h 31"/>
                <a:gd name="T2" fmla="*/ 31 w 31"/>
                <a:gd name="T3" fmla="*/ 15 h 31"/>
                <a:gd name="T4" fmla="*/ 15 w 31"/>
                <a:gd name="T5" fmla="*/ 31 h 31"/>
                <a:gd name="T6" fmla="*/ 0 w 31"/>
                <a:gd name="T7" fmla="*/ 15 h 31"/>
                <a:gd name="T8" fmla="*/ 15 w 31"/>
                <a:gd name="T9" fmla="*/ 0 h 31"/>
              </a:gdLst>
              <a:ahLst/>
              <a:cxnLst>
                <a:cxn ang="0">
                  <a:pos x="T0" y="T1"/>
                </a:cxn>
                <a:cxn ang="0">
                  <a:pos x="T2" y="T3"/>
                </a:cxn>
                <a:cxn ang="0">
                  <a:pos x="T4" y="T5"/>
                </a:cxn>
                <a:cxn ang="0">
                  <a:pos x="T6" y="T7"/>
                </a:cxn>
                <a:cxn ang="0">
                  <a:pos x="T8" y="T9"/>
                </a:cxn>
              </a:cxnLst>
              <a:rect l="0" t="0" r="r" b="b"/>
              <a:pathLst>
                <a:path w="31" h="31">
                  <a:moveTo>
                    <a:pt x="15" y="0"/>
                  </a:moveTo>
                  <a:lnTo>
                    <a:pt x="31" y="15"/>
                  </a:lnTo>
                  <a:lnTo>
                    <a:pt x="15" y="31"/>
                  </a:lnTo>
                  <a:lnTo>
                    <a:pt x="0" y="15"/>
                  </a:lnTo>
                  <a:lnTo>
                    <a:pt x="15" y="0"/>
                  </a:lnTo>
                  <a:close/>
                </a:path>
              </a:pathLst>
            </a:custGeom>
            <a:solidFill>
              <a:srgbClr val="000080"/>
            </a:solidFill>
            <a:ln w="7938">
              <a:solidFill>
                <a:srgbClr val="000080"/>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63536" name="Rectangle 43"/>
            <p:cNvSpPr>
              <a:spLocks noChangeArrowheads="1"/>
            </p:cNvSpPr>
            <p:nvPr/>
          </p:nvSpPr>
          <p:spPr bwMode="auto">
            <a:xfrm>
              <a:off x="435" y="1538"/>
              <a:ext cx="72"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latin typeface="Arial" pitchFamily="34" charset="0"/>
                  <a:cs typeface="Arial" pitchFamily="34" charset="0"/>
                </a:rPr>
                <a:t>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3537" name="Rectangle 44"/>
            <p:cNvSpPr>
              <a:spLocks noChangeArrowheads="1"/>
            </p:cNvSpPr>
            <p:nvPr/>
          </p:nvSpPr>
          <p:spPr bwMode="auto">
            <a:xfrm>
              <a:off x="342" y="1419"/>
              <a:ext cx="170"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latin typeface="Arial" pitchFamily="34" charset="0"/>
                  <a:cs typeface="Arial" pitchFamily="34" charset="0"/>
                </a:rPr>
                <a:t>0.02</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3538" name="Rectangle 45"/>
            <p:cNvSpPr>
              <a:spLocks noChangeArrowheads="1"/>
            </p:cNvSpPr>
            <p:nvPr/>
          </p:nvSpPr>
          <p:spPr bwMode="auto">
            <a:xfrm>
              <a:off x="342" y="1301"/>
              <a:ext cx="170"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latin typeface="Arial" pitchFamily="34" charset="0"/>
                  <a:cs typeface="Arial" pitchFamily="34" charset="0"/>
                </a:rPr>
                <a:t>0.04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3539" name="Rectangle 46"/>
            <p:cNvSpPr>
              <a:spLocks noChangeArrowheads="1"/>
            </p:cNvSpPr>
            <p:nvPr/>
          </p:nvSpPr>
          <p:spPr bwMode="auto">
            <a:xfrm>
              <a:off x="342" y="1183"/>
              <a:ext cx="170"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latin typeface="Arial" pitchFamily="34" charset="0"/>
                  <a:cs typeface="Arial" pitchFamily="34" charset="0"/>
                </a:rPr>
                <a:t>0.06</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3540" name="Rectangle 47"/>
            <p:cNvSpPr>
              <a:spLocks noChangeArrowheads="1"/>
            </p:cNvSpPr>
            <p:nvPr/>
          </p:nvSpPr>
          <p:spPr bwMode="auto">
            <a:xfrm>
              <a:off x="342" y="1064"/>
              <a:ext cx="170"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latin typeface="Arial" pitchFamily="34" charset="0"/>
                  <a:cs typeface="Arial" pitchFamily="34" charset="0"/>
                </a:rPr>
                <a:t>0.08</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3541" name="Rectangle 48"/>
            <p:cNvSpPr>
              <a:spLocks noChangeArrowheads="1"/>
            </p:cNvSpPr>
            <p:nvPr/>
          </p:nvSpPr>
          <p:spPr bwMode="auto">
            <a:xfrm>
              <a:off x="378" y="946"/>
              <a:ext cx="129"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latin typeface="Arial" pitchFamily="34" charset="0"/>
                  <a:cs typeface="Arial" pitchFamily="34" charset="0"/>
                </a:rPr>
                <a:t>0.1</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3542" name="Rectangle 49"/>
            <p:cNvSpPr>
              <a:spLocks noChangeArrowheads="1"/>
            </p:cNvSpPr>
            <p:nvPr/>
          </p:nvSpPr>
          <p:spPr bwMode="auto">
            <a:xfrm>
              <a:off x="342" y="828"/>
              <a:ext cx="170"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latin typeface="Arial" pitchFamily="34" charset="0"/>
                  <a:cs typeface="Arial" pitchFamily="34" charset="0"/>
                </a:rPr>
                <a:t>0.12</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3543" name="Rectangle 50"/>
            <p:cNvSpPr>
              <a:spLocks noChangeArrowheads="1"/>
            </p:cNvSpPr>
            <p:nvPr/>
          </p:nvSpPr>
          <p:spPr bwMode="auto">
            <a:xfrm>
              <a:off x="342" y="710"/>
              <a:ext cx="170"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latin typeface="Arial" pitchFamily="34" charset="0"/>
                  <a:cs typeface="Arial" pitchFamily="34" charset="0"/>
                </a:rPr>
                <a:t>0.14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3544" name="Rectangle 51"/>
            <p:cNvSpPr>
              <a:spLocks noChangeArrowheads="1"/>
            </p:cNvSpPr>
            <p:nvPr/>
          </p:nvSpPr>
          <p:spPr bwMode="auto">
            <a:xfrm>
              <a:off x="440" y="1636"/>
              <a:ext cx="211"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latin typeface="Arial" pitchFamily="34" charset="0"/>
                  <a:cs typeface="Arial" pitchFamily="34" charset="0"/>
                </a:rPr>
                <a:t>30.00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3545" name="Rectangle 52"/>
            <p:cNvSpPr>
              <a:spLocks noChangeArrowheads="1"/>
            </p:cNvSpPr>
            <p:nvPr/>
          </p:nvSpPr>
          <p:spPr bwMode="auto">
            <a:xfrm>
              <a:off x="754" y="1636"/>
              <a:ext cx="211"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latin typeface="Arial" pitchFamily="34" charset="0"/>
                  <a:cs typeface="Arial" pitchFamily="34" charset="0"/>
                </a:rPr>
                <a:t>35.00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3546" name="Rectangle 53"/>
            <p:cNvSpPr>
              <a:spLocks noChangeArrowheads="1"/>
            </p:cNvSpPr>
            <p:nvPr/>
          </p:nvSpPr>
          <p:spPr bwMode="auto">
            <a:xfrm>
              <a:off x="1073" y="1636"/>
              <a:ext cx="211"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latin typeface="Arial" pitchFamily="34" charset="0"/>
                  <a:cs typeface="Arial" pitchFamily="34" charset="0"/>
                </a:rPr>
                <a:t>40.00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3547" name="Rectangle 54"/>
            <p:cNvSpPr>
              <a:spLocks noChangeArrowheads="1"/>
            </p:cNvSpPr>
            <p:nvPr/>
          </p:nvSpPr>
          <p:spPr bwMode="auto">
            <a:xfrm>
              <a:off x="1387" y="1636"/>
              <a:ext cx="211"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latin typeface="Arial" pitchFamily="34" charset="0"/>
                  <a:cs typeface="Arial" pitchFamily="34" charset="0"/>
                </a:rPr>
                <a:t>45.00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3548" name="Rectangle 55"/>
            <p:cNvSpPr>
              <a:spLocks noChangeArrowheads="1"/>
            </p:cNvSpPr>
            <p:nvPr/>
          </p:nvSpPr>
          <p:spPr bwMode="auto">
            <a:xfrm>
              <a:off x="1701" y="1636"/>
              <a:ext cx="211"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latin typeface="Arial" pitchFamily="34" charset="0"/>
                  <a:cs typeface="Arial" pitchFamily="34" charset="0"/>
                </a:rPr>
                <a:t>50.00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3549" name="Rectangle 56"/>
            <p:cNvSpPr>
              <a:spLocks noChangeArrowheads="1"/>
            </p:cNvSpPr>
            <p:nvPr/>
          </p:nvSpPr>
          <p:spPr bwMode="auto">
            <a:xfrm>
              <a:off x="2020" y="1636"/>
              <a:ext cx="211"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latin typeface="Arial" pitchFamily="34" charset="0"/>
                  <a:cs typeface="Arial" pitchFamily="34" charset="0"/>
                </a:rPr>
                <a:t>55.00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3550" name="Rectangle 57"/>
            <p:cNvSpPr>
              <a:spLocks noChangeArrowheads="1"/>
            </p:cNvSpPr>
            <p:nvPr/>
          </p:nvSpPr>
          <p:spPr bwMode="auto">
            <a:xfrm>
              <a:off x="2334" y="1636"/>
              <a:ext cx="211"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latin typeface="Arial" pitchFamily="34" charset="0"/>
                  <a:cs typeface="Arial" pitchFamily="34" charset="0"/>
                </a:rPr>
                <a:t>60.00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3551" name="Rectangle 58"/>
            <p:cNvSpPr>
              <a:spLocks noChangeArrowheads="1"/>
            </p:cNvSpPr>
            <p:nvPr/>
          </p:nvSpPr>
          <p:spPr bwMode="auto">
            <a:xfrm>
              <a:off x="2648" y="1636"/>
              <a:ext cx="211"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latin typeface="Arial" pitchFamily="34" charset="0"/>
                  <a:cs typeface="Arial" pitchFamily="34" charset="0"/>
                </a:rPr>
                <a:t>65.00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3552" name="Rectangle 59"/>
            <p:cNvSpPr>
              <a:spLocks noChangeArrowheads="1"/>
            </p:cNvSpPr>
            <p:nvPr/>
          </p:nvSpPr>
          <p:spPr bwMode="auto">
            <a:xfrm>
              <a:off x="2967" y="1636"/>
              <a:ext cx="211"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latin typeface="Arial" pitchFamily="34" charset="0"/>
                  <a:cs typeface="Arial" pitchFamily="34" charset="0"/>
                </a:rPr>
                <a:t>70.00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3553" name="Rectangle 60"/>
            <p:cNvSpPr>
              <a:spLocks noChangeArrowheads="1"/>
            </p:cNvSpPr>
            <p:nvPr/>
          </p:nvSpPr>
          <p:spPr bwMode="auto">
            <a:xfrm>
              <a:off x="3281" y="1636"/>
              <a:ext cx="211"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smtClean="0">
                  <a:ln>
                    <a:noFill/>
                  </a:ln>
                  <a:solidFill>
                    <a:srgbClr val="000000"/>
                  </a:solidFill>
                  <a:effectLst/>
                  <a:latin typeface="Arial" pitchFamily="34" charset="0"/>
                  <a:cs typeface="Arial" pitchFamily="34" charset="0"/>
                </a:rPr>
                <a:t>75.00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3554" name="Rectangle 61"/>
            <p:cNvSpPr>
              <a:spLocks noChangeArrowheads="1"/>
            </p:cNvSpPr>
            <p:nvPr/>
          </p:nvSpPr>
          <p:spPr bwMode="auto">
            <a:xfrm>
              <a:off x="1680" y="1754"/>
              <a:ext cx="582"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1" i="0" u="none" strike="noStrike" cap="none" normalizeH="0" baseline="0" smtClean="0">
                  <a:ln>
                    <a:noFill/>
                  </a:ln>
                  <a:solidFill>
                    <a:srgbClr val="000000"/>
                  </a:solidFill>
                  <a:effectLst/>
                  <a:latin typeface="Arial" pitchFamily="34" charset="0"/>
                  <a:cs typeface="Arial" pitchFamily="34" charset="0"/>
                </a:rPr>
                <a:t>Temperature/0C</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3555" name="Rectangle 62"/>
            <p:cNvSpPr>
              <a:spLocks noChangeArrowheads="1"/>
            </p:cNvSpPr>
            <p:nvPr/>
          </p:nvSpPr>
          <p:spPr bwMode="auto">
            <a:xfrm rot="16200000">
              <a:off x="43" y="1080"/>
              <a:ext cx="468"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1" i="0" u="none" strike="noStrike" cap="none" normalizeH="0" baseline="0" smtClean="0">
                  <a:ln>
                    <a:noFill/>
                  </a:ln>
                  <a:solidFill>
                    <a:srgbClr val="000000"/>
                  </a:solidFill>
                  <a:effectLst/>
                  <a:latin typeface="Arial" pitchFamily="34" charset="0"/>
                  <a:cs typeface="Arial" pitchFamily="34" charset="0"/>
                </a:rPr>
                <a:t>Rate (1/t) s-1</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3556" name="Rectangle 63"/>
            <p:cNvSpPr>
              <a:spLocks noChangeArrowheads="1"/>
            </p:cNvSpPr>
            <p:nvPr/>
          </p:nvSpPr>
          <p:spPr bwMode="auto">
            <a:xfrm>
              <a:off x="157" y="432"/>
              <a:ext cx="3345" cy="1481"/>
            </a:xfrm>
            <a:prstGeom prst="rect">
              <a:avLst/>
            </a:prstGeom>
            <a:noFill/>
            <a:ln w="7938">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363557" name="Footer Placeholder 363556"/>
          <p:cNvSpPr>
            <a:spLocks noGrp="1"/>
          </p:cNvSpPr>
          <p:nvPr>
            <p:ph type="ftr" sz="quarter" idx="11"/>
          </p:nvPr>
        </p:nvSpPr>
        <p:spPr/>
        <p:txBody>
          <a:bodyPr/>
          <a:lstStyle/>
          <a:p>
            <a:endParaRPr lang="en-GB"/>
          </a:p>
        </p:txBody>
      </p:sp>
      <p:sp>
        <p:nvSpPr>
          <p:cNvPr id="363558" name="Slide Number Placeholder 363557"/>
          <p:cNvSpPr>
            <a:spLocks noGrp="1"/>
          </p:cNvSpPr>
          <p:nvPr>
            <p:ph type="sldNum" sz="quarter" idx="12"/>
          </p:nvPr>
        </p:nvSpPr>
        <p:spPr/>
        <p:txBody>
          <a:bodyPr/>
          <a:lstStyle/>
          <a:p>
            <a:fld id="{A8035439-CAE3-48F5-8784-A3D703450100}" type="slidenum">
              <a:rPr lang="en-GB" smtClean="0"/>
              <a:t>47</a:t>
            </a:fld>
            <a:endParaRPr lang="en-GB"/>
          </a:p>
        </p:txBody>
      </p:sp>
    </p:spTree>
    <p:extLst>
      <p:ext uri="{BB962C8B-B14F-4D97-AF65-F5344CB8AC3E}">
        <p14:creationId xmlns:p14="http://schemas.microsoft.com/office/powerpoint/2010/main" val="21015299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363529"/>
                                        </p:tgtEl>
                                        <p:attrNameLst>
                                          <p:attrName>style.visibility</p:attrName>
                                        </p:attrNameLst>
                                      </p:cBhvr>
                                      <p:to>
                                        <p:strVal val="visible"/>
                                      </p:to>
                                    </p:set>
                                    <p:anim calcmode="lin" valueType="num">
                                      <p:cBhvr additive="base">
                                        <p:cTn id="7" dur="500" fill="hold"/>
                                        <p:tgtEl>
                                          <p:spTgt spid="363529"/>
                                        </p:tgtEl>
                                        <p:attrNameLst>
                                          <p:attrName>ppt_x</p:attrName>
                                        </p:attrNameLst>
                                      </p:cBhvr>
                                      <p:tavLst>
                                        <p:tav tm="0">
                                          <p:val>
                                            <p:strVal val="#ppt_x"/>
                                          </p:val>
                                        </p:tav>
                                        <p:tav tm="100000">
                                          <p:val>
                                            <p:strVal val="#ppt_x"/>
                                          </p:val>
                                        </p:tav>
                                      </p:tavLst>
                                    </p:anim>
                                    <p:anim calcmode="lin" valueType="num">
                                      <p:cBhvr additive="base">
                                        <p:cTn id="8" dur="500" fill="hold"/>
                                        <p:tgtEl>
                                          <p:spTgt spid="36352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3524"/>
                                        </p:tgtEl>
                                        <p:attrNameLst>
                                          <p:attrName>style.visibility</p:attrName>
                                        </p:attrNameLst>
                                      </p:cBhvr>
                                      <p:to>
                                        <p:strVal val="visible"/>
                                      </p:to>
                                    </p:set>
                                    <p:anim calcmode="lin" valueType="num">
                                      <p:cBhvr additive="base">
                                        <p:cTn id="13" dur="500" fill="hold"/>
                                        <p:tgtEl>
                                          <p:spTgt spid="363524"/>
                                        </p:tgtEl>
                                        <p:attrNameLst>
                                          <p:attrName>ppt_x</p:attrName>
                                        </p:attrNameLst>
                                      </p:cBhvr>
                                      <p:tavLst>
                                        <p:tav tm="0">
                                          <p:val>
                                            <p:strVal val="#ppt_x"/>
                                          </p:val>
                                        </p:tav>
                                        <p:tav tm="100000">
                                          <p:val>
                                            <p:strVal val="#ppt_x"/>
                                          </p:val>
                                        </p:tav>
                                      </p:tavLst>
                                    </p:anim>
                                    <p:anim calcmode="lin" valueType="num">
                                      <p:cBhvr additive="base">
                                        <p:cTn id="14" dur="500" fill="hold"/>
                                        <p:tgtEl>
                                          <p:spTgt spid="363524"/>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63525"/>
                                        </p:tgtEl>
                                        <p:attrNameLst>
                                          <p:attrName>style.visibility</p:attrName>
                                        </p:attrNameLst>
                                      </p:cBhvr>
                                      <p:to>
                                        <p:strVal val="visible"/>
                                      </p:to>
                                    </p:set>
                                    <p:anim calcmode="lin" valueType="num">
                                      <p:cBhvr additive="base">
                                        <p:cTn id="17" dur="500" fill="hold"/>
                                        <p:tgtEl>
                                          <p:spTgt spid="363525"/>
                                        </p:tgtEl>
                                        <p:attrNameLst>
                                          <p:attrName>ppt_x</p:attrName>
                                        </p:attrNameLst>
                                      </p:cBhvr>
                                      <p:tavLst>
                                        <p:tav tm="0">
                                          <p:val>
                                            <p:strVal val="#ppt_x"/>
                                          </p:val>
                                        </p:tav>
                                        <p:tav tm="100000">
                                          <p:val>
                                            <p:strVal val="#ppt_x"/>
                                          </p:val>
                                        </p:tav>
                                      </p:tavLst>
                                    </p:anim>
                                    <p:anim calcmode="lin" valueType="num">
                                      <p:cBhvr additive="base">
                                        <p:cTn id="18" dur="500" fill="hold"/>
                                        <p:tgtEl>
                                          <p:spTgt spid="363525"/>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63526"/>
                                        </p:tgtEl>
                                        <p:attrNameLst>
                                          <p:attrName>style.visibility</p:attrName>
                                        </p:attrNameLst>
                                      </p:cBhvr>
                                      <p:to>
                                        <p:strVal val="visible"/>
                                      </p:to>
                                    </p:set>
                                    <p:anim calcmode="lin" valueType="num">
                                      <p:cBhvr additive="base">
                                        <p:cTn id="23" dur="500" fill="hold"/>
                                        <p:tgtEl>
                                          <p:spTgt spid="363526"/>
                                        </p:tgtEl>
                                        <p:attrNameLst>
                                          <p:attrName>ppt_x</p:attrName>
                                        </p:attrNameLst>
                                      </p:cBhvr>
                                      <p:tavLst>
                                        <p:tav tm="0">
                                          <p:val>
                                            <p:strVal val="#ppt_x"/>
                                          </p:val>
                                        </p:tav>
                                        <p:tav tm="100000">
                                          <p:val>
                                            <p:strVal val="#ppt_x"/>
                                          </p:val>
                                        </p:tav>
                                      </p:tavLst>
                                    </p:anim>
                                    <p:anim calcmode="lin" valueType="num">
                                      <p:cBhvr additive="base">
                                        <p:cTn id="24" dur="500" fill="hold"/>
                                        <p:tgtEl>
                                          <p:spTgt spid="36352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63527"/>
                                        </p:tgtEl>
                                        <p:attrNameLst>
                                          <p:attrName>style.visibility</p:attrName>
                                        </p:attrNameLst>
                                      </p:cBhvr>
                                      <p:to>
                                        <p:strVal val="visible"/>
                                      </p:to>
                                    </p:set>
                                    <p:anim calcmode="lin" valueType="num">
                                      <p:cBhvr additive="base">
                                        <p:cTn id="27" dur="500" fill="hold"/>
                                        <p:tgtEl>
                                          <p:spTgt spid="363527"/>
                                        </p:tgtEl>
                                        <p:attrNameLst>
                                          <p:attrName>ppt_x</p:attrName>
                                        </p:attrNameLst>
                                      </p:cBhvr>
                                      <p:tavLst>
                                        <p:tav tm="0">
                                          <p:val>
                                            <p:strVal val="#ppt_x"/>
                                          </p:val>
                                        </p:tav>
                                        <p:tav tm="100000">
                                          <p:val>
                                            <p:strVal val="#ppt_x"/>
                                          </p:val>
                                        </p:tav>
                                      </p:tavLst>
                                    </p:anim>
                                    <p:anim calcmode="lin" valueType="num">
                                      <p:cBhvr additive="base">
                                        <p:cTn id="28" dur="500" fill="hold"/>
                                        <p:tgtEl>
                                          <p:spTgt spid="3635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3524" grpId="0"/>
      <p:bldP spid="363525" grpId="0"/>
      <p:bldP spid="363526" grpId="0"/>
      <p:bldP spid="363527" grpId="0"/>
      <p:bldP spid="36352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ChangeArrowheads="1"/>
          </p:cNvSpPr>
          <p:nvPr/>
        </p:nvSpPr>
        <p:spPr bwMode="auto">
          <a:xfrm>
            <a:off x="134938" y="99547"/>
            <a:ext cx="200728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u="sng" dirty="0" smtClean="0">
                <a:latin typeface="Times New Roman" pitchFamily="18" charset="0"/>
              </a:rPr>
              <a:t>(v) Catalysts</a:t>
            </a:r>
            <a:endParaRPr lang="en-GB" altLang="en-US" sz="2800" u="sng" dirty="0">
              <a:latin typeface="Times New Roman" pitchFamily="18" charset="0"/>
            </a:endParaRPr>
          </a:p>
        </p:txBody>
      </p:sp>
      <p:sp>
        <p:nvSpPr>
          <p:cNvPr id="69635" name="Rectangle 3"/>
          <p:cNvSpPr>
            <a:spLocks noChangeArrowheads="1"/>
          </p:cNvSpPr>
          <p:nvPr/>
        </p:nvSpPr>
        <p:spPr bwMode="auto">
          <a:xfrm>
            <a:off x="123535" y="1694369"/>
            <a:ext cx="787558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Catalysts </a:t>
            </a:r>
            <a:r>
              <a:rPr lang="en-GB" altLang="en-US" sz="2400" dirty="0" smtClean="0">
                <a:latin typeface="Times New Roman" pitchFamily="18" charset="0"/>
              </a:rPr>
              <a:t>_________</a:t>
            </a:r>
            <a:r>
              <a:rPr lang="en-GB" altLang="en-US" sz="2400" dirty="0" smtClean="0">
                <a:latin typeface="Times New Roman" pitchFamily="18" charset="0"/>
              </a:rPr>
              <a:t> </a:t>
            </a:r>
            <a:r>
              <a:rPr lang="en-GB" altLang="en-US" sz="2400" dirty="0">
                <a:latin typeface="Times New Roman" pitchFamily="18" charset="0"/>
              </a:rPr>
              <a:t>the rate of reaction </a:t>
            </a:r>
            <a:r>
              <a:rPr lang="en-GB" altLang="en-US" sz="2400" b="1" dirty="0">
                <a:latin typeface="Times New Roman" pitchFamily="18" charset="0"/>
              </a:rPr>
              <a:t>without being </a:t>
            </a:r>
            <a:r>
              <a:rPr lang="en-GB" altLang="en-US" sz="2400" b="1" dirty="0" smtClean="0">
                <a:latin typeface="Times New Roman" pitchFamily="18" charset="0"/>
              </a:rPr>
              <a:t>_______</a:t>
            </a:r>
            <a:r>
              <a:rPr lang="en-GB" altLang="en-US" sz="2400" b="1" dirty="0" smtClean="0">
                <a:latin typeface="Times New Roman" pitchFamily="18" charset="0"/>
              </a:rPr>
              <a:t> </a:t>
            </a:r>
            <a:r>
              <a:rPr lang="en-GB" altLang="en-US" sz="2400" b="1" dirty="0">
                <a:latin typeface="Times New Roman" pitchFamily="18" charset="0"/>
              </a:rPr>
              <a:t>up and </a:t>
            </a:r>
            <a:r>
              <a:rPr lang="en-GB" altLang="en-US" sz="2400" dirty="0">
                <a:latin typeface="Times New Roman" pitchFamily="18" charset="0"/>
              </a:rPr>
              <a:t>allow a reaction to occur at a</a:t>
            </a:r>
            <a:r>
              <a:rPr lang="en-GB" altLang="en-US" sz="2400" b="1" dirty="0">
                <a:latin typeface="Times New Roman" pitchFamily="18" charset="0"/>
              </a:rPr>
              <a:t> lower temperature </a:t>
            </a:r>
            <a:r>
              <a:rPr lang="en-GB" altLang="en-US" sz="2400" dirty="0">
                <a:latin typeface="Times New Roman" pitchFamily="18" charset="0"/>
              </a:rPr>
              <a:t>because</a:t>
            </a:r>
            <a:r>
              <a:rPr lang="en-GB" altLang="en-US" sz="2400" dirty="0"/>
              <a:t>:</a:t>
            </a:r>
          </a:p>
        </p:txBody>
      </p:sp>
      <p:sp>
        <p:nvSpPr>
          <p:cNvPr id="69638" name="Rectangle 6"/>
          <p:cNvSpPr>
            <a:spLocks noChangeArrowheads="1"/>
          </p:cNvSpPr>
          <p:nvPr/>
        </p:nvSpPr>
        <p:spPr bwMode="auto">
          <a:xfrm>
            <a:off x="1763713" y="3061212"/>
            <a:ext cx="6408737"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dirty="0">
                <a:latin typeface="Times New Roman" pitchFamily="18" charset="0"/>
                <a:ea typeface="Times New Roman" pitchFamily="18" charset="0"/>
                <a:cs typeface="Arial" pitchFamily="34" charset="0"/>
              </a:rPr>
              <a:t>A catalyst </a:t>
            </a:r>
            <a:r>
              <a:rPr lang="en-GB" altLang="en-US" b="1" dirty="0" smtClean="0">
                <a:latin typeface="Times New Roman" pitchFamily="18" charset="0"/>
                <a:ea typeface="Times New Roman" pitchFamily="18" charset="0"/>
                <a:cs typeface="Arial" pitchFamily="34" charset="0"/>
              </a:rPr>
              <a:t>____________</a:t>
            </a:r>
            <a:r>
              <a:rPr lang="en-GB" altLang="en-US" dirty="0" smtClean="0">
                <a:latin typeface="Times New Roman" pitchFamily="18" charset="0"/>
                <a:ea typeface="Times New Roman" pitchFamily="18" charset="0"/>
                <a:cs typeface="Arial" pitchFamily="34" charset="0"/>
              </a:rPr>
              <a:t> </a:t>
            </a:r>
            <a:r>
              <a:rPr lang="en-GB" altLang="en-US" dirty="0">
                <a:latin typeface="Times New Roman" pitchFamily="18" charset="0"/>
                <a:ea typeface="Times New Roman" pitchFamily="18" charset="0"/>
                <a:cs typeface="Arial" pitchFamily="34" charset="0"/>
              </a:rPr>
              <a:t>the </a:t>
            </a:r>
          </a:p>
          <a:p>
            <a:pPr eaLnBrk="1" hangingPunct="1">
              <a:spcBef>
                <a:spcPct val="0"/>
              </a:spcBef>
              <a:buFontTx/>
              <a:buNone/>
            </a:pPr>
            <a:r>
              <a:rPr lang="en-GB" altLang="en-US" b="1" dirty="0" smtClean="0">
                <a:latin typeface="Times New Roman" pitchFamily="18" charset="0"/>
                <a:ea typeface="Times New Roman" pitchFamily="18" charset="0"/>
                <a:cs typeface="Arial" pitchFamily="34" charset="0"/>
              </a:rPr>
              <a:t>ACTIVATION ENERGY</a:t>
            </a:r>
            <a:r>
              <a:rPr lang="en-GB" altLang="en-US" dirty="0" smtClean="0">
                <a:latin typeface="Times New Roman" pitchFamily="18" charset="0"/>
                <a:ea typeface="Times New Roman" pitchFamily="18" charset="0"/>
                <a:cs typeface="Arial" pitchFamily="34" charset="0"/>
              </a:rPr>
              <a:t> </a:t>
            </a:r>
            <a:endParaRPr lang="en-GB" altLang="en-US" dirty="0">
              <a:latin typeface="Times New Roman" pitchFamily="18" charset="0"/>
              <a:ea typeface="Times New Roman" pitchFamily="18" charset="0"/>
              <a:cs typeface="Arial" pitchFamily="34" charset="0"/>
            </a:endParaRPr>
          </a:p>
          <a:p>
            <a:pPr>
              <a:spcBef>
                <a:spcPct val="0"/>
              </a:spcBef>
              <a:buFontTx/>
              <a:buNone/>
            </a:pPr>
            <a:r>
              <a:rPr lang="en-GB" altLang="en-US" dirty="0">
                <a:latin typeface="Times New Roman" pitchFamily="18" charset="0"/>
                <a:ea typeface="Times New Roman" pitchFamily="18" charset="0"/>
                <a:cs typeface="Arial" pitchFamily="34" charset="0"/>
              </a:rPr>
              <a:t>of a reaction</a:t>
            </a:r>
            <a:r>
              <a:rPr lang="en-GB" altLang="en-US" sz="2400" dirty="0">
                <a:latin typeface="Times New Roman" pitchFamily="18" charset="0"/>
                <a:ea typeface="Times New Roman" pitchFamily="18" charset="0"/>
                <a:cs typeface="Arial" pitchFamily="34" charset="0"/>
              </a:rPr>
              <a:t>.</a:t>
            </a:r>
          </a:p>
        </p:txBody>
      </p:sp>
      <p:sp>
        <p:nvSpPr>
          <p:cNvPr id="69639" name="Rectangle 7"/>
          <p:cNvSpPr>
            <a:spLocks noChangeArrowheads="1"/>
          </p:cNvSpPr>
          <p:nvPr/>
        </p:nvSpPr>
        <p:spPr bwMode="auto">
          <a:xfrm>
            <a:off x="136525" y="741790"/>
            <a:ext cx="787558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T</a:t>
            </a:r>
            <a:r>
              <a:rPr lang="en-GB" altLang="en-US" sz="2400" dirty="0" smtClean="0">
                <a:latin typeface="Times New Roman" pitchFamily="18" charset="0"/>
              </a:rPr>
              <a:t>he </a:t>
            </a:r>
            <a:r>
              <a:rPr lang="en-GB" altLang="en-US" sz="2400" dirty="0">
                <a:latin typeface="Times New Roman" pitchFamily="18" charset="0"/>
              </a:rPr>
              <a:t>use of a catalyst can also </a:t>
            </a:r>
            <a:r>
              <a:rPr lang="en-GB" altLang="en-US" sz="2400" dirty="0" smtClean="0">
                <a:latin typeface="Times New Roman" pitchFamily="18" charset="0"/>
              </a:rPr>
              <a:t>__________</a:t>
            </a:r>
            <a:r>
              <a:rPr lang="en-GB" altLang="en-US" sz="2400" dirty="0" smtClean="0">
                <a:latin typeface="Times New Roman" pitchFamily="18" charset="0"/>
              </a:rPr>
              <a:t> </a:t>
            </a:r>
            <a:r>
              <a:rPr lang="en-GB" altLang="en-US" sz="2400" dirty="0">
                <a:latin typeface="Times New Roman" pitchFamily="18" charset="0"/>
              </a:rPr>
              <a:t>the rate of a chemical reaction.</a:t>
            </a:r>
            <a:endParaRPr lang="en-GB" altLang="en-US" sz="2400" dirty="0"/>
          </a:p>
        </p:txBody>
      </p:sp>
      <p:sp>
        <p:nvSpPr>
          <p:cNvPr id="6" name="TextBox 5"/>
          <p:cNvSpPr txBox="1"/>
          <p:nvPr/>
        </p:nvSpPr>
        <p:spPr>
          <a:xfrm>
            <a:off x="7552625" y="6342404"/>
            <a:ext cx="1441420" cy="400110"/>
          </a:xfrm>
          <a:prstGeom prst="rect">
            <a:avLst/>
          </a:prstGeom>
          <a:noFill/>
        </p:spPr>
        <p:txBody>
          <a:bodyPr wrap="none" rtlCol="0">
            <a:spAutoFit/>
          </a:bodyPr>
          <a:lstStyle/>
          <a:p>
            <a:r>
              <a:rPr lang="en-GB" sz="2000" dirty="0" smtClean="0">
                <a:solidFill>
                  <a:srgbClr val="FF0000"/>
                </a:solidFill>
                <a:latin typeface="Times New Roman" panose="02020603050405020304" pitchFamily="18" charset="0"/>
                <a:cs typeface="Times New Roman" panose="02020603050405020304" pitchFamily="18" charset="0"/>
              </a:rPr>
              <a:t>(Kit list 1.5)</a:t>
            </a:r>
            <a:endParaRPr lang="en-GB" sz="2000" dirty="0">
              <a:solidFill>
                <a:srgbClr val="FF0000"/>
              </a:solidFill>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48</a:t>
            </a:fld>
            <a:endParaRPr lang="en-GB"/>
          </a:p>
        </p:txBody>
      </p:sp>
    </p:spTree>
    <p:extLst>
      <p:ext uri="{BB962C8B-B14F-4D97-AF65-F5344CB8AC3E}">
        <p14:creationId xmlns:p14="http://schemas.microsoft.com/office/powerpoint/2010/main" val="1119290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9634"/>
                                        </p:tgtEl>
                                        <p:attrNameLst>
                                          <p:attrName>style.visibility</p:attrName>
                                        </p:attrNameLst>
                                      </p:cBhvr>
                                      <p:to>
                                        <p:strVal val="visible"/>
                                      </p:to>
                                    </p:set>
                                    <p:animEffect transition="in" filter="wipe(left)">
                                      <p:cBhvr>
                                        <p:cTn id="7" dur="500"/>
                                        <p:tgtEl>
                                          <p:spTgt spid="696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9639"/>
                                        </p:tgtEl>
                                        <p:attrNameLst>
                                          <p:attrName>style.visibility</p:attrName>
                                        </p:attrNameLst>
                                      </p:cBhvr>
                                      <p:to>
                                        <p:strVal val="visible"/>
                                      </p:to>
                                    </p:set>
                                    <p:animEffect transition="in" filter="wipe(left)">
                                      <p:cBhvr>
                                        <p:cTn id="12" dur="500"/>
                                        <p:tgtEl>
                                          <p:spTgt spid="6963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9635"/>
                                        </p:tgtEl>
                                        <p:attrNameLst>
                                          <p:attrName>style.visibility</p:attrName>
                                        </p:attrNameLst>
                                      </p:cBhvr>
                                      <p:to>
                                        <p:strVal val="visible"/>
                                      </p:to>
                                    </p:set>
                                    <p:animEffect transition="in" filter="wipe(left)">
                                      <p:cBhvr>
                                        <p:cTn id="17" dur="500"/>
                                        <p:tgtEl>
                                          <p:spTgt spid="696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9638"/>
                                        </p:tgtEl>
                                        <p:attrNameLst>
                                          <p:attrName>style.visibility</p:attrName>
                                        </p:attrNameLst>
                                      </p:cBhvr>
                                      <p:to>
                                        <p:strVal val="visible"/>
                                      </p:to>
                                    </p:set>
                                    <p:animEffect transition="in" filter="wipe(left)">
                                      <p:cBhvr>
                                        <p:cTn id="22" dur="5000"/>
                                        <p:tgtEl>
                                          <p:spTgt spid="696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p:bldP spid="69635" grpId="0"/>
      <p:bldP spid="69638" grpId="0"/>
      <p:bldP spid="6963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180975" y="115888"/>
            <a:ext cx="51069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u="sng">
                <a:latin typeface="Times New Roman" pitchFamily="18" charset="0"/>
              </a:rPr>
              <a:t>Energy Distribution and Catalysts</a:t>
            </a:r>
            <a:r>
              <a:rPr lang="en-US" altLang="en-US" sz="2800"/>
              <a:t> </a:t>
            </a:r>
          </a:p>
        </p:txBody>
      </p:sp>
      <p:graphicFrame>
        <p:nvGraphicFramePr>
          <p:cNvPr id="72708" name="Object 4"/>
          <p:cNvGraphicFramePr>
            <a:graphicFrameLocks noChangeAspect="1"/>
          </p:cNvGraphicFramePr>
          <p:nvPr/>
        </p:nvGraphicFramePr>
        <p:xfrm>
          <a:off x="1758950" y="765175"/>
          <a:ext cx="4829175" cy="2690813"/>
        </p:xfrm>
        <a:graphic>
          <a:graphicData uri="http://schemas.openxmlformats.org/presentationml/2006/ole">
            <mc:AlternateContent xmlns:mc="http://schemas.openxmlformats.org/markup-compatibility/2006">
              <mc:Choice xmlns:v="urn:schemas-microsoft-com:vml" Requires="v">
                <p:oleObj spid="_x0000_s6300" name="Bitmap Image" r:id="rId3" imgW="6200000" imgH="3858164" progId="Paint.Picture">
                  <p:embed/>
                </p:oleObj>
              </mc:Choice>
              <mc:Fallback>
                <p:oleObj name="Bitmap Image" r:id="rId3" imgW="6200000" imgH="3858164"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8950" y="765175"/>
                        <a:ext cx="4829175" cy="269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2709" name="Rectangle 5"/>
          <p:cNvSpPr>
            <a:spLocks noChangeArrowheads="1"/>
          </p:cNvSpPr>
          <p:nvPr/>
        </p:nvSpPr>
        <p:spPr bwMode="auto">
          <a:xfrm>
            <a:off x="381000" y="4049713"/>
            <a:ext cx="8229600" cy="181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eaLnBrk="0" hangingPunct="0">
              <a:spcBef>
                <a:spcPct val="20000"/>
              </a:spcBef>
              <a:buChar char="•"/>
              <a:defRPr sz="3200">
                <a:solidFill>
                  <a:schemeClr val="tx1"/>
                </a:solidFill>
                <a:latin typeface="Arial" pitchFamily="34" charset="0"/>
              </a:defRPr>
            </a:lvl1pPr>
            <a:lvl2pPr marL="800100" indent="-342900" eaLnBrk="0" hangingPunct="0">
              <a:spcBef>
                <a:spcPct val="20000"/>
              </a:spcBef>
              <a:buChar char="–"/>
              <a:defRPr sz="2800">
                <a:solidFill>
                  <a:schemeClr val="tx1"/>
                </a:solidFill>
                <a:latin typeface="Arial" pitchFamily="34" charset="0"/>
              </a:defRPr>
            </a:lvl2pPr>
            <a:lvl3pPr marL="1257300" indent="-342900" eaLnBrk="0" hangingPunct="0">
              <a:spcBef>
                <a:spcPct val="20000"/>
              </a:spcBef>
              <a:buChar char="•"/>
              <a:defRPr sz="2400">
                <a:solidFill>
                  <a:schemeClr val="tx1"/>
                </a:solidFill>
                <a:latin typeface="Arial" pitchFamily="34" charset="0"/>
              </a:defRPr>
            </a:lvl3pPr>
            <a:lvl4pPr marL="1714500" indent="-342900" eaLnBrk="0" hangingPunct="0">
              <a:spcBef>
                <a:spcPct val="20000"/>
              </a:spcBef>
              <a:buChar char="–"/>
              <a:defRPr sz="2000">
                <a:solidFill>
                  <a:schemeClr val="tx1"/>
                </a:solidFill>
                <a:latin typeface="Arial" pitchFamily="34" charset="0"/>
              </a:defRPr>
            </a:lvl4pPr>
            <a:lvl5pPr marL="2171700" indent="-342900" eaLnBrk="0" hangingPunct="0">
              <a:spcBef>
                <a:spcPct val="20000"/>
              </a:spcBef>
              <a:buChar char="»"/>
              <a:defRPr sz="2000">
                <a:solidFill>
                  <a:schemeClr val="tx1"/>
                </a:solidFill>
                <a:latin typeface="Arial" pitchFamily="34" charset="0"/>
              </a:defRPr>
            </a:lvl5pPr>
            <a:lvl6pPr marL="2628900" indent="-342900" eaLnBrk="0" fontAlgn="base" hangingPunct="0">
              <a:spcBef>
                <a:spcPct val="20000"/>
              </a:spcBef>
              <a:spcAft>
                <a:spcPct val="0"/>
              </a:spcAft>
              <a:buChar char="»"/>
              <a:defRPr sz="2000">
                <a:solidFill>
                  <a:schemeClr val="tx1"/>
                </a:solidFill>
                <a:latin typeface="Arial" pitchFamily="34" charset="0"/>
              </a:defRPr>
            </a:lvl6pPr>
            <a:lvl7pPr marL="3086100" indent="-342900" eaLnBrk="0" fontAlgn="base" hangingPunct="0">
              <a:spcBef>
                <a:spcPct val="20000"/>
              </a:spcBef>
              <a:spcAft>
                <a:spcPct val="0"/>
              </a:spcAft>
              <a:buChar char="»"/>
              <a:defRPr sz="2000">
                <a:solidFill>
                  <a:schemeClr val="tx1"/>
                </a:solidFill>
                <a:latin typeface="Arial" pitchFamily="34" charset="0"/>
              </a:defRPr>
            </a:lvl7pPr>
            <a:lvl8pPr marL="3543300" indent="-342900" eaLnBrk="0" fontAlgn="base" hangingPunct="0">
              <a:spcBef>
                <a:spcPct val="20000"/>
              </a:spcBef>
              <a:spcAft>
                <a:spcPct val="0"/>
              </a:spcAft>
              <a:buChar char="»"/>
              <a:defRPr sz="2000">
                <a:solidFill>
                  <a:schemeClr val="tx1"/>
                </a:solidFill>
                <a:latin typeface="Arial" pitchFamily="34" charset="0"/>
              </a:defRPr>
            </a:lvl8pPr>
            <a:lvl9pPr marL="4000500" indent="-3429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105000"/>
              </a:lnSpc>
              <a:spcBef>
                <a:spcPct val="25000"/>
              </a:spcBef>
              <a:buFontTx/>
              <a:buNone/>
            </a:pPr>
            <a:r>
              <a:rPr lang="en-GB" altLang="en-US" sz="2400" dirty="0">
                <a:latin typeface="Times New Roman" pitchFamily="18" charset="0"/>
              </a:rPr>
              <a:t>-   causes </a:t>
            </a:r>
            <a:r>
              <a:rPr lang="en-GB" altLang="en-US" sz="2400" dirty="0" smtClean="0">
                <a:latin typeface="Times New Roman" pitchFamily="18" charset="0"/>
              </a:rPr>
              <a:t>_______</a:t>
            </a:r>
            <a:r>
              <a:rPr lang="en-GB" altLang="en-US" sz="2400" dirty="0" smtClean="0">
                <a:latin typeface="Times New Roman" pitchFamily="18" charset="0"/>
              </a:rPr>
              <a:t> </a:t>
            </a:r>
            <a:r>
              <a:rPr lang="en-GB" altLang="en-US" sz="2400" dirty="0">
                <a:latin typeface="Times New Roman" pitchFamily="18" charset="0"/>
              </a:rPr>
              <a:t>particles to have energy </a:t>
            </a:r>
            <a:r>
              <a:rPr lang="en-GB" altLang="en-US" sz="2400" dirty="0" smtClean="0">
                <a:latin typeface="Times New Roman" pitchFamily="18" charset="0"/>
              </a:rPr>
              <a:t>______</a:t>
            </a:r>
            <a:r>
              <a:rPr lang="en-GB" altLang="en-US" sz="2400" dirty="0" smtClean="0">
                <a:latin typeface="Times New Roman" pitchFamily="18" charset="0"/>
              </a:rPr>
              <a:t> </a:t>
            </a:r>
            <a:r>
              <a:rPr lang="en-GB" altLang="en-US" sz="2400" dirty="0">
                <a:latin typeface="Times New Roman" pitchFamily="18" charset="0"/>
              </a:rPr>
              <a:t>to or </a:t>
            </a:r>
            <a:r>
              <a:rPr lang="en-GB" altLang="en-US" sz="2400" dirty="0" smtClean="0">
                <a:latin typeface="Times New Roman" pitchFamily="18" charset="0"/>
              </a:rPr>
              <a:t>________</a:t>
            </a:r>
            <a:r>
              <a:rPr lang="en-GB" altLang="en-US" sz="2400" dirty="0" smtClean="0">
                <a:latin typeface="Times New Roman" pitchFamily="18" charset="0"/>
              </a:rPr>
              <a:t> </a:t>
            </a:r>
            <a:r>
              <a:rPr lang="en-GB" altLang="en-US" sz="2400" dirty="0">
                <a:latin typeface="Times New Roman" pitchFamily="18" charset="0"/>
              </a:rPr>
              <a:t>than the Activation Energy value.</a:t>
            </a:r>
          </a:p>
          <a:p>
            <a:pPr eaLnBrk="1" hangingPunct="1">
              <a:lnSpc>
                <a:spcPct val="105000"/>
              </a:lnSpc>
              <a:spcBef>
                <a:spcPct val="25000"/>
              </a:spcBef>
              <a:buFontTx/>
              <a:buChar char="-"/>
            </a:pPr>
            <a:r>
              <a:rPr lang="en-GB" altLang="en-US" sz="2400" dirty="0">
                <a:latin typeface="Times New Roman" pitchFamily="18" charset="0"/>
              </a:rPr>
              <a:t>results in </a:t>
            </a:r>
            <a:r>
              <a:rPr lang="en-GB" altLang="en-US" sz="2400" dirty="0" smtClean="0">
                <a:latin typeface="Times New Roman" pitchFamily="18" charset="0"/>
              </a:rPr>
              <a:t>_______</a:t>
            </a:r>
            <a:r>
              <a:rPr lang="en-GB" altLang="en-US" sz="2400" dirty="0" smtClean="0">
                <a:latin typeface="Times New Roman" pitchFamily="18" charset="0"/>
              </a:rPr>
              <a:t> </a:t>
            </a:r>
            <a:r>
              <a:rPr lang="en-GB" altLang="en-US" sz="2400" dirty="0">
                <a:latin typeface="Times New Roman" pitchFamily="18" charset="0"/>
              </a:rPr>
              <a:t>successful collisions.</a:t>
            </a:r>
          </a:p>
          <a:p>
            <a:pPr eaLnBrk="1" hangingPunct="1">
              <a:lnSpc>
                <a:spcPct val="105000"/>
              </a:lnSpc>
              <a:spcBef>
                <a:spcPct val="25000"/>
              </a:spcBef>
              <a:buFontTx/>
              <a:buChar char="-"/>
            </a:pPr>
            <a:r>
              <a:rPr lang="en-GB" altLang="en-US" sz="2400" dirty="0" smtClean="0">
                <a:latin typeface="Times New Roman" pitchFamily="18" charset="0"/>
              </a:rPr>
              <a:t>_________</a:t>
            </a:r>
            <a:r>
              <a:rPr lang="en-GB" altLang="en-US" sz="2400" dirty="0" smtClean="0">
                <a:latin typeface="Times New Roman" pitchFamily="18" charset="0"/>
              </a:rPr>
              <a:t> </a:t>
            </a:r>
            <a:r>
              <a:rPr lang="en-GB" altLang="en-US" sz="2400" dirty="0">
                <a:latin typeface="Times New Roman" pitchFamily="18" charset="0"/>
              </a:rPr>
              <a:t>the rate of reaction. </a:t>
            </a:r>
          </a:p>
        </p:txBody>
      </p:sp>
      <p:sp>
        <p:nvSpPr>
          <p:cNvPr id="72710" name="Rectangle 6"/>
          <p:cNvSpPr>
            <a:spLocks noChangeArrowheads="1"/>
          </p:cNvSpPr>
          <p:nvPr/>
        </p:nvSpPr>
        <p:spPr bwMode="auto">
          <a:xfrm>
            <a:off x="179388" y="3341688"/>
            <a:ext cx="222726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a:latin typeface="Times New Roman" pitchFamily="18" charset="0"/>
              </a:rPr>
              <a:t>Using a catalyst</a:t>
            </a:r>
            <a:r>
              <a:rPr lang="en-US" altLang="en-US" sz="2800"/>
              <a:t>:</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49</a:t>
            </a:fld>
            <a:endParaRPr lang="en-GB"/>
          </a:p>
        </p:txBody>
      </p:sp>
    </p:spTree>
    <p:extLst>
      <p:ext uri="{BB962C8B-B14F-4D97-AF65-F5344CB8AC3E}">
        <p14:creationId xmlns:p14="http://schemas.microsoft.com/office/powerpoint/2010/main" val="23670835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2706"/>
                                        </p:tgtEl>
                                        <p:attrNameLst>
                                          <p:attrName>style.visibility</p:attrName>
                                        </p:attrNameLst>
                                      </p:cBhvr>
                                      <p:to>
                                        <p:strVal val="visible"/>
                                      </p:to>
                                    </p:set>
                                    <p:animEffect transition="in" filter="wipe(left)">
                                      <p:cBhvr>
                                        <p:cTn id="7" dur="5000"/>
                                        <p:tgtEl>
                                          <p:spTgt spid="727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2708"/>
                                        </p:tgtEl>
                                        <p:attrNameLst>
                                          <p:attrName>style.visibility</p:attrName>
                                        </p:attrNameLst>
                                      </p:cBhvr>
                                      <p:to>
                                        <p:strVal val="visible"/>
                                      </p:to>
                                    </p:set>
                                    <p:animEffect transition="in" filter="wipe(left)">
                                      <p:cBhvr>
                                        <p:cTn id="12" dur="5000"/>
                                        <p:tgtEl>
                                          <p:spTgt spid="7270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2710"/>
                                        </p:tgtEl>
                                        <p:attrNameLst>
                                          <p:attrName>style.visibility</p:attrName>
                                        </p:attrNameLst>
                                      </p:cBhvr>
                                      <p:to>
                                        <p:strVal val="visible"/>
                                      </p:to>
                                    </p:set>
                                    <p:animEffect transition="in" filter="wipe(left)">
                                      <p:cBhvr>
                                        <p:cTn id="17" dur="5000"/>
                                        <p:tgtEl>
                                          <p:spTgt spid="727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72709">
                                            <p:txEl>
                                              <p:pRg st="0" end="0"/>
                                            </p:txEl>
                                          </p:spTgt>
                                        </p:tgtEl>
                                        <p:attrNameLst>
                                          <p:attrName>style.visibility</p:attrName>
                                        </p:attrNameLst>
                                      </p:cBhvr>
                                      <p:to>
                                        <p:strVal val="visible"/>
                                      </p:to>
                                    </p:set>
                                    <p:animEffect transition="in" filter="dissolve">
                                      <p:cBhvr>
                                        <p:cTn id="22" dur="500"/>
                                        <p:tgtEl>
                                          <p:spTgt spid="72709">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72709">
                                            <p:txEl>
                                              <p:pRg st="1" end="1"/>
                                            </p:txEl>
                                          </p:spTgt>
                                        </p:tgtEl>
                                        <p:attrNameLst>
                                          <p:attrName>style.visibility</p:attrName>
                                        </p:attrNameLst>
                                      </p:cBhvr>
                                      <p:to>
                                        <p:strVal val="visible"/>
                                      </p:to>
                                    </p:set>
                                    <p:animEffect transition="in" filter="dissolve">
                                      <p:cBhvr>
                                        <p:cTn id="27" dur="500"/>
                                        <p:tgtEl>
                                          <p:spTgt spid="72709">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72709">
                                            <p:txEl>
                                              <p:pRg st="2" end="2"/>
                                            </p:txEl>
                                          </p:spTgt>
                                        </p:tgtEl>
                                        <p:attrNameLst>
                                          <p:attrName>style.visibility</p:attrName>
                                        </p:attrNameLst>
                                      </p:cBhvr>
                                      <p:to>
                                        <p:strVal val="visible"/>
                                      </p:to>
                                    </p:set>
                                    <p:animEffect transition="in" filter="dissolve">
                                      <p:cBhvr>
                                        <p:cTn id="32" dur="500"/>
                                        <p:tgtEl>
                                          <p:spTgt spid="7270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p:bldP spid="7271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260350"/>
            <a:ext cx="2741613"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17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2913" y="260350"/>
            <a:ext cx="2741612"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18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1563" y="260350"/>
            <a:ext cx="2741612"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181"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4964113"/>
            <a:ext cx="2741613"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182"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2913" y="4964113"/>
            <a:ext cx="2741612"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183"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1563" y="4964113"/>
            <a:ext cx="2741612"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184"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2516188"/>
            <a:ext cx="2741613"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185"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2913" y="2516188"/>
            <a:ext cx="2741612"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186"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1563" y="2516188"/>
            <a:ext cx="2741612"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50</a:t>
            </a:fld>
            <a:endParaRPr lang="en-GB"/>
          </a:p>
        </p:txBody>
      </p:sp>
    </p:spTree>
    <p:extLst>
      <p:ext uri="{BB962C8B-B14F-4D97-AF65-F5344CB8AC3E}">
        <p14:creationId xmlns:p14="http://schemas.microsoft.com/office/powerpoint/2010/main" val="28469387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ChangeArrowheads="1"/>
          </p:cNvSpPr>
          <p:nvPr/>
        </p:nvSpPr>
        <p:spPr bwMode="auto">
          <a:xfrm>
            <a:off x="75478" y="1770584"/>
            <a:ext cx="70976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a:latin typeface="Times New Roman" pitchFamily="18" charset="0"/>
              </a:rPr>
              <a:t>Exothermic</a:t>
            </a:r>
            <a:r>
              <a:rPr lang="en-GB" altLang="en-US" sz="2400" dirty="0">
                <a:latin typeface="Times New Roman" pitchFamily="18" charset="0"/>
              </a:rPr>
              <a:t> – energy is given </a:t>
            </a:r>
            <a:r>
              <a:rPr lang="en-GB" altLang="en-US" sz="2400" dirty="0" smtClean="0">
                <a:latin typeface="Times New Roman" pitchFamily="18" charset="0"/>
              </a:rPr>
              <a:t>_____</a:t>
            </a:r>
            <a:r>
              <a:rPr lang="en-GB" altLang="en-US" sz="2400" dirty="0" smtClean="0">
                <a:latin typeface="Times New Roman" pitchFamily="18" charset="0"/>
              </a:rPr>
              <a:t> </a:t>
            </a:r>
            <a:r>
              <a:rPr lang="en-GB" altLang="en-US" sz="2400" dirty="0">
                <a:latin typeface="Times New Roman" pitchFamily="18" charset="0"/>
              </a:rPr>
              <a:t>to the surroundings</a:t>
            </a:r>
          </a:p>
        </p:txBody>
      </p:sp>
      <p:sp>
        <p:nvSpPr>
          <p:cNvPr id="50180" name="Rectangle 4"/>
          <p:cNvSpPr>
            <a:spLocks noChangeArrowheads="1"/>
          </p:cNvSpPr>
          <p:nvPr/>
        </p:nvSpPr>
        <p:spPr bwMode="auto">
          <a:xfrm>
            <a:off x="353290" y="2897709"/>
            <a:ext cx="642034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i.e. the temperature of surroundings </a:t>
            </a:r>
            <a:r>
              <a:rPr lang="en-GB" altLang="en-US" sz="2400" dirty="0" smtClean="0">
                <a:latin typeface="Times New Roman" pitchFamily="18" charset="0"/>
              </a:rPr>
              <a:t>___________</a:t>
            </a:r>
            <a:r>
              <a:rPr lang="en-GB" altLang="en-US" sz="2400" dirty="0" smtClean="0">
                <a:latin typeface="Times New Roman" pitchFamily="18" charset="0"/>
              </a:rPr>
              <a:t>.</a:t>
            </a:r>
            <a:endParaRPr lang="en-GB" altLang="en-US" sz="2400" dirty="0">
              <a:latin typeface="Times New Roman" pitchFamily="18" charset="0"/>
            </a:endParaRPr>
          </a:p>
        </p:txBody>
      </p:sp>
      <p:pic>
        <p:nvPicPr>
          <p:cNvPr id="50181" name="Picture 5" descr="!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69138" y="1938150"/>
            <a:ext cx="1824037"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2" name="Rectangle 6"/>
          <p:cNvSpPr>
            <a:spLocks noChangeArrowheads="1"/>
          </p:cNvSpPr>
          <p:nvPr/>
        </p:nvSpPr>
        <p:spPr bwMode="auto">
          <a:xfrm>
            <a:off x="35496" y="4346555"/>
            <a:ext cx="708161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a:latin typeface="Times New Roman" pitchFamily="18" charset="0"/>
              </a:rPr>
              <a:t>Endothermic</a:t>
            </a:r>
            <a:r>
              <a:rPr lang="en-GB" altLang="en-US" sz="2400" dirty="0">
                <a:latin typeface="Times New Roman" pitchFamily="18" charset="0"/>
              </a:rPr>
              <a:t> energy is </a:t>
            </a:r>
            <a:r>
              <a:rPr lang="en-GB" altLang="en-US" sz="2400" dirty="0" smtClean="0">
                <a:latin typeface="Times New Roman" pitchFamily="18" charset="0"/>
              </a:rPr>
              <a:t>________</a:t>
            </a:r>
            <a:r>
              <a:rPr lang="en-GB" altLang="en-US" sz="2400" dirty="0" smtClean="0">
                <a:latin typeface="Times New Roman" pitchFamily="18" charset="0"/>
              </a:rPr>
              <a:t> </a:t>
            </a:r>
            <a:r>
              <a:rPr lang="en-GB" altLang="en-US" sz="2400" dirty="0">
                <a:latin typeface="Times New Roman" pitchFamily="18" charset="0"/>
              </a:rPr>
              <a:t>from the surroundings</a:t>
            </a:r>
          </a:p>
        </p:txBody>
      </p:sp>
      <p:sp>
        <p:nvSpPr>
          <p:cNvPr id="50183" name="Rectangle 7"/>
          <p:cNvSpPr>
            <a:spLocks noChangeArrowheads="1"/>
          </p:cNvSpPr>
          <p:nvPr/>
        </p:nvSpPr>
        <p:spPr bwMode="auto">
          <a:xfrm>
            <a:off x="276796" y="5492730"/>
            <a:ext cx="642034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i.e. the temperature of surroundings </a:t>
            </a:r>
            <a:r>
              <a:rPr lang="en-GB" altLang="en-US" sz="2400" dirty="0" smtClean="0">
                <a:latin typeface="Times New Roman" pitchFamily="18" charset="0"/>
              </a:rPr>
              <a:t>___________</a:t>
            </a:r>
            <a:r>
              <a:rPr lang="en-GB" altLang="en-US" sz="2400" dirty="0" smtClean="0">
                <a:latin typeface="Times New Roman" pitchFamily="18" charset="0"/>
              </a:rPr>
              <a:t>.</a:t>
            </a:r>
            <a:endParaRPr lang="en-GB" altLang="en-US" sz="2400" dirty="0">
              <a:latin typeface="Times New Roman" pitchFamily="18" charset="0"/>
            </a:endParaRPr>
          </a:p>
        </p:txBody>
      </p:sp>
      <p:pic>
        <p:nvPicPr>
          <p:cNvPr id="50184" name="Picture 8" descr="!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4252367"/>
            <a:ext cx="1928812"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8" name="Rectangle 12"/>
          <p:cNvSpPr>
            <a:spLocks noChangeArrowheads="1"/>
          </p:cNvSpPr>
          <p:nvPr/>
        </p:nvSpPr>
        <p:spPr bwMode="auto">
          <a:xfrm>
            <a:off x="1504228" y="2361779"/>
            <a:ext cx="40481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rPr>
              <a:t>chemical energy </a:t>
            </a:r>
            <a:r>
              <a:rPr lang="en-GB" altLang="en-US" sz="2400">
                <a:latin typeface="Times New Roman" pitchFamily="18" charset="0"/>
                <a:sym typeface="Wingdings" pitchFamily="2" charset="2"/>
              </a:rPr>
              <a:t> heat energy</a:t>
            </a:r>
            <a:endParaRPr lang="en-GB" altLang="en-US" sz="2400">
              <a:latin typeface="Times New Roman" pitchFamily="18" charset="0"/>
            </a:endParaRPr>
          </a:p>
        </p:txBody>
      </p:sp>
      <p:sp>
        <p:nvSpPr>
          <p:cNvPr id="50189" name="Rectangle 13"/>
          <p:cNvSpPr>
            <a:spLocks noChangeArrowheads="1"/>
          </p:cNvSpPr>
          <p:nvPr/>
        </p:nvSpPr>
        <p:spPr bwMode="auto">
          <a:xfrm>
            <a:off x="1426146" y="4948862"/>
            <a:ext cx="40481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sym typeface="Wingdings" pitchFamily="2" charset="2"/>
              </a:rPr>
              <a:t>heat</a:t>
            </a:r>
            <a:r>
              <a:rPr lang="en-GB" altLang="en-US" sz="2400">
                <a:latin typeface="Times New Roman" pitchFamily="18" charset="0"/>
              </a:rPr>
              <a:t> energy </a:t>
            </a:r>
            <a:r>
              <a:rPr lang="en-GB" altLang="en-US" sz="2400">
                <a:latin typeface="Times New Roman" pitchFamily="18" charset="0"/>
                <a:sym typeface="Wingdings" pitchFamily="2" charset="2"/>
              </a:rPr>
              <a:t> </a:t>
            </a:r>
            <a:r>
              <a:rPr lang="en-GB" altLang="en-US" sz="2400">
                <a:latin typeface="Times New Roman" pitchFamily="18" charset="0"/>
              </a:rPr>
              <a:t>chemical</a:t>
            </a:r>
            <a:r>
              <a:rPr lang="en-GB" altLang="en-US" sz="2400">
                <a:latin typeface="Times New Roman" pitchFamily="18" charset="0"/>
                <a:sym typeface="Wingdings" pitchFamily="2" charset="2"/>
              </a:rPr>
              <a:t> energy</a:t>
            </a:r>
          </a:p>
        </p:txBody>
      </p:sp>
      <p:sp>
        <p:nvSpPr>
          <p:cNvPr id="12" name="Rectangle 6"/>
          <p:cNvSpPr>
            <a:spLocks noChangeArrowheads="1"/>
          </p:cNvSpPr>
          <p:nvPr/>
        </p:nvSpPr>
        <p:spPr bwMode="auto">
          <a:xfrm>
            <a:off x="38033" y="28360"/>
            <a:ext cx="531645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u="sng" dirty="0" smtClean="0">
                <a:latin typeface="Times New Roman" pitchFamily="18" charset="0"/>
              </a:rPr>
              <a:t>(vi) Potential Energy Diagrams</a:t>
            </a:r>
            <a:endParaRPr lang="en-GB" altLang="en-US" u="sng" dirty="0">
              <a:latin typeface="Times New Roman" pitchFamily="18" charset="0"/>
            </a:endParaRPr>
          </a:p>
        </p:txBody>
      </p:sp>
      <p:sp>
        <p:nvSpPr>
          <p:cNvPr id="2" name="Rectangle 1"/>
          <p:cNvSpPr/>
          <p:nvPr/>
        </p:nvSpPr>
        <p:spPr>
          <a:xfrm>
            <a:off x="53143" y="620688"/>
            <a:ext cx="8781184" cy="1200329"/>
          </a:xfrm>
          <a:prstGeom prst="rect">
            <a:avLst/>
          </a:prstGeom>
        </p:spPr>
        <p:txBody>
          <a:bodyPr wrap="square">
            <a:spAutoFit/>
          </a:bodyPr>
          <a:lstStyle/>
          <a:p>
            <a:r>
              <a:rPr lang="en-GB" sz="2400" dirty="0">
                <a:latin typeface="Times New Roman" panose="02020603050405020304" pitchFamily="18" charset="0"/>
                <a:cs typeface="Times New Roman" panose="02020603050405020304" pitchFamily="18" charset="0"/>
              </a:rPr>
              <a:t>A potential energy diagram can be used to show the energy pathway for a reaction. </a:t>
            </a:r>
            <a:r>
              <a:rPr lang="en-GB" sz="2400" dirty="0" smtClean="0">
                <a:latin typeface="Times New Roman" panose="02020603050405020304" pitchFamily="18" charset="0"/>
                <a:cs typeface="Times New Roman" panose="02020603050405020304" pitchFamily="18" charset="0"/>
              </a:rPr>
              <a:t>These diagrams indicate if a reaction is exothermic or endothermic. </a:t>
            </a:r>
            <a:r>
              <a:rPr lang="en-GB" dirty="0"/>
              <a:t>	</a:t>
            </a:r>
          </a:p>
        </p:txBody>
      </p:sp>
      <p:sp>
        <p:nvSpPr>
          <p:cNvPr id="13" name="TextBox 12"/>
          <p:cNvSpPr txBox="1"/>
          <p:nvPr/>
        </p:nvSpPr>
        <p:spPr>
          <a:xfrm>
            <a:off x="7552625" y="6342404"/>
            <a:ext cx="1441420" cy="400110"/>
          </a:xfrm>
          <a:prstGeom prst="rect">
            <a:avLst/>
          </a:prstGeom>
          <a:noFill/>
        </p:spPr>
        <p:txBody>
          <a:bodyPr wrap="none" rtlCol="0">
            <a:spAutoFit/>
          </a:bodyPr>
          <a:lstStyle/>
          <a:p>
            <a:r>
              <a:rPr lang="en-GB" sz="2000" dirty="0" smtClean="0">
                <a:solidFill>
                  <a:srgbClr val="FF0000"/>
                </a:solidFill>
                <a:latin typeface="Times New Roman" panose="02020603050405020304" pitchFamily="18" charset="0"/>
                <a:cs typeface="Times New Roman" panose="02020603050405020304" pitchFamily="18" charset="0"/>
              </a:rPr>
              <a:t>(Kit list 1.6)</a:t>
            </a:r>
            <a:endParaRPr lang="en-GB" sz="2000" dirty="0">
              <a:solidFill>
                <a:srgbClr val="FF0000"/>
              </a:solidFill>
              <a:latin typeface="Times New Roman" panose="02020603050405020304" pitchFamily="18" charset="0"/>
              <a:cs typeface="Times New Roman" panose="02020603050405020304" pitchFamily="18" charset="0"/>
            </a:endParaRP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035439-CAE3-48F5-8784-A3D703450100}" type="slidenum">
              <a:rPr lang="en-GB" smtClean="0"/>
              <a:t>51</a:t>
            </a:fld>
            <a:endParaRPr lang="en-GB"/>
          </a:p>
        </p:txBody>
      </p:sp>
    </p:spTree>
    <p:extLst>
      <p:ext uri="{BB962C8B-B14F-4D97-AF65-F5344CB8AC3E}">
        <p14:creationId xmlns:p14="http://schemas.microsoft.com/office/powerpoint/2010/main" val="1901504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0179"/>
                                        </p:tgtEl>
                                        <p:attrNameLst>
                                          <p:attrName>style.visibility</p:attrName>
                                        </p:attrNameLst>
                                      </p:cBhvr>
                                      <p:to>
                                        <p:strVal val="visible"/>
                                      </p:to>
                                    </p:set>
                                    <p:animEffect transition="in" filter="dissolve">
                                      <p:cBhvr>
                                        <p:cTn id="7" dur="500"/>
                                        <p:tgtEl>
                                          <p:spTgt spid="501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188"/>
                                        </p:tgtEl>
                                        <p:attrNameLst>
                                          <p:attrName>style.visibility</p:attrName>
                                        </p:attrNameLst>
                                      </p:cBhvr>
                                      <p:to>
                                        <p:strVal val="visible"/>
                                      </p:to>
                                    </p:set>
                                    <p:animEffect transition="in" filter="dissolve">
                                      <p:cBhvr>
                                        <p:cTn id="12" dur="500"/>
                                        <p:tgtEl>
                                          <p:spTgt spid="5018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180"/>
                                        </p:tgtEl>
                                        <p:attrNameLst>
                                          <p:attrName>style.visibility</p:attrName>
                                        </p:attrNameLst>
                                      </p:cBhvr>
                                      <p:to>
                                        <p:strVal val="visible"/>
                                      </p:to>
                                    </p:set>
                                    <p:animEffect transition="in" filter="dissolve">
                                      <p:cBhvr>
                                        <p:cTn id="17" dur="500"/>
                                        <p:tgtEl>
                                          <p:spTgt spid="5018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0181"/>
                                        </p:tgtEl>
                                        <p:attrNameLst>
                                          <p:attrName>style.visibility</p:attrName>
                                        </p:attrNameLst>
                                      </p:cBhvr>
                                      <p:to>
                                        <p:strVal val="visible"/>
                                      </p:to>
                                    </p:set>
                                    <p:animEffect transition="in" filter="dissolve">
                                      <p:cBhvr>
                                        <p:cTn id="22" dur="500"/>
                                        <p:tgtEl>
                                          <p:spTgt spid="5018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0182"/>
                                        </p:tgtEl>
                                        <p:attrNameLst>
                                          <p:attrName>style.visibility</p:attrName>
                                        </p:attrNameLst>
                                      </p:cBhvr>
                                      <p:to>
                                        <p:strVal val="visible"/>
                                      </p:to>
                                    </p:set>
                                    <p:animEffect transition="in" filter="dissolve">
                                      <p:cBhvr>
                                        <p:cTn id="27" dur="500"/>
                                        <p:tgtEl>
                                          <p:spTgt spid="5018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50184"/>
                                        </p:tgtEl>
                                        <p:attrNameLst>
                                          <p:attrName>style.visibility</p:attrName>
                                        </p:attrNameLst>
                                      </p:cBhvr>
                                      <p:to>
                                        <p:strVal val="visible"/>
                                      </p:to>
                                    </p:set>
                                    <p:animEffect transition="in" filter="dissolve">
                                      <p:cBhvr>
                                        <p:cTn id="32" dur="500"/>
                                        <p:tgtEl>
                                          <p:spTgt spid="5018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50189"/>
                                        </p:tgtEl>
                                        <p:attrNameLst>
                                          <p:attrName>style.visibility</p:attrName>
                                        </p:attrNameLst>
                                      </p:cBhvr>
                                      <p:to>
                                        <p:strVal val="visible"/>
                                      </p:to>
                                    </p:set>
                                    <p:animEffect transition="in" filter="dissolve">
                                      <p:cBhvr>
                                        <p:cTn id="37" dur="500"/>
                                        <p:tgtEl>
                                          <p:spTgt spid="5018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0183"/>
                                        </p:tgtEl>
                                        <p:attrNameLst>
                                          <p:attrName>style.visibility</p:attrName>
                                        </p:attrNameLst>
                                      </p:cBhvr>
                                      <p:to>
                                        <p:strVal val="visible"/>
                                      </p:to>
                                    </p:set>
                                    <p:animEffect transition="in" filter="dissolve">
                                      <p:cBhvr>
                                        <p:cTn id="42" dur="500"/>
                                        <p:tgtEl>
                                          <p:spTgt spid="50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p:bldP spid="50180" grpId="0"/>
      <p:bldP spid="50182" grpId="0"/>
      <p:bldP spid="50183" grpId="0"/>
      <p:bldP spid="50188" grpId="0"/>
      <p:bldP spid="5018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5" name="Rectangle 5"/>
          <p:cNvSpPr>
            <a:spLocks noChangeArrowheads="1"/>
          </p:cNvSpPr>
          <p:nvPr/>
        </p:nvSpPr>
        <p:spPr bwMode="auto">
          <a:xfrm>
            <a:off x="154384" y="116632"/>
            <a:ext cx="787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cs typeface="Times New Roman" pitchFamily="18" charset="0"/>
              </a:rPr>
              <a:t>During a reaction bonds are broken and new bonds are formed.</a:t>
            </a:r>
            <a:endParaRPr lang="en-GB" altLang="en-US" sz="2400" dirty="0">
              <a:latin typeface="Times New Roman" pitchFamily="18" charset="0"/>
            </a:endParaRPr>
          </a:p>
        </p:txBody>
      </p:sp>
      <p:sp>
        <p:nvSpPr>
          <p:cNvPr id="404487" name="Rectangle 7"/>
          <p:cNvSpPr>
            <a:spLocks noChangeArrowheads="1"/>
          </p:cNvSpPr>
          <p:nvPr/>
        </p:nvSpPr>
        <p:spPr bwMode="auto">
          <a:xfrm>
            <a:off x="128588" y="1628800"/>
            <a:ext cx="871378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Energy is required to break bonds </a:t>
            </a:r>
            <a:r>
              <a:rPr lang="en-GB" altLang="en-US" sz="2400" dirty="0" smtClean="0">
                <a:latin typeface="Times New Roman" pitchFamily="18" charset="0"/>
              </a:rPr>
              <a:t>(</a:t>
            </a:r>
            <a:r>
              <a:rPr lang="en-GB" altLang="en-US" sz="2400" dirty="0" smtClean="0">
                <a:latin typeface="Times New Roman" pitchFamily="18" charset="0"/>
              </a:rPr>
              <a:t>___________</a:t>
            </a:r>
            <a:r>
              <a:rPr lang="en-GB" altLang="en-US" sz="2400" dirty="0" smtClean="0">
                <a:latin typeface="Times New Roman" pitchFamily="18" charset="0"/>
              </a:rPr>
              <a:t>) </a:t>
            </a:r>
            <a:r>
              <a:rPr lang="en-GB" altLang="en-US" sz="2400" dirty="0" smtClean="0">
                <a:latin typeface="Times New Roman" pitchFamily="18" charset="0"/>
              </a:rPr>
              <a:t>and </a:t>
            </a:r>
            <a:r>
              <a:rPr lang="en-GB" altLang="en-US" sz="2400" dirty="0">
                <a:latin typeface="Times New Roman" pitchFamily="18" charset="0"/>
              </a:rPr>
              <a:t>energy is released </a:t>
            </a:r>
            <a:r>
              <a:rPr lang="en-GB" altLang="en-US" sz="2400" dirty="0" smtClean="0">
                <a:latin typeface="Times New Roman" pitchFamily="18" charset="0"/>
              </a:rPr>
              <a:t>(</a:t>
            </a:r>
            <a:r>
              <a:rPr lang="en-GB" altLang="en-US" sz="2400" dirty="0" smtClean="0">
                <a:latin typeface="Times New Roman" pitchFamily="18" charset="0"/>
              </a:rPr>
              <a:t>____________</a:t>
            </a:r>
            <a:r>
              <a:rPr lang="en-GB" altLang="en-US" sz="2400" dirty="0" smtClean="0">
                <a:latin typeface="Times New Roman" pitchFamily="18" charset="0"/>
              </a:rPr>
              <a:t>) </a:t>
            </a:r>
            <a:r>
              <a:rPr lang="en-GB" altLang="en-US" sz="2400" dirty="0" smtClean="0">
                <a:latin typeface="Times New Roman" pitchFamily="18" charset="0"/>
              </a:rPr>
              <a:t>when </a:t>
            </a:r>
            <a:r>
              <a:rPr lang="en-GB" altLang="en-US" sz="2400" dirty="0">
                <a:latin typeface="Times New Roman" pitchFamily="18" charset="0"/>
              </a:rPr>
              <a:t>new bonds are made.   </a:t>
            </a:r>
          </a:p>
        </p:txBody>
      </p:sp>
      <p:grpSp>
        <p:nvGrpSpPr>
          <p:cNvPr id="404490" name="Group 10"/>
          <p:cNvGrpSpPr>
            <a:grpSpLocks/>
          </p:cNvGrpSpPr>
          <p:nvPr/>
        </p:nvGrpSpPr>
        <p:grpSpPr bwMode="auto">
          <a:xfrm>
            <a:off x="1274763" y="692696"/>
            <a:ext cx="6496052" cy="758825"/>
            <a:chOff x="521" y="709"/>
            <a:chExt cx="4092" cy="478"/>
          </a:xfrm>
        </p:grpSpPr>
        <p:sp>
          <p:nvSpPr>
            <p:cNvPr id="72710" name="Line 4"/>
            <p:cNvSpPr>
              <a:spLocks noChangeShapeType="1"/>
            </p:cNvSpPr>
            <p:nvPr/>
          </p:nvSpPr>
          <p:spPr bwMode="auto">
            <a:xfrm>
              <a:off x="2200" y="845"/>
              <a:ext cx="72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72711" name="Rectangle 6"/>
            <p:cNvSpPr>
              <a:spLocks noChangeArrowheads="1"/>
            </p:cNvSpPr>
            <p:nvPr/>
          </p:nvSpPr>
          <p:spPr bwMode="auto">
            <a:xfrm>
              <a:off x="521" y="709"/>
              <a:ext cx="3668" cy="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spAutoFit/>
            </a:bodyPr>
            <a:lstStyle>
              <a:lvl1pPr indent="4572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cs typeface="Times New Roman" pitchFamily="18" charset="0"/>
                </a:rPr>
                <a:t>Reactants				Products</a:t>
              </a:r>
            </a:p>
          </p:txBody>
        </p:sp>
        <p:sp>
          <p:nvSpPr>
            <p:cNvPr id="72712" name="Rectangle 8"/>
            <p:cNvSpPr>
              <a:spLocks noChangeArrowheads="1"/>
            </p:cNvSpPr>
            <p:nvPr/>
          </p:nvSpPr>
          <p:spPr bwMode="auto">
            <a:xfrm>
              <a:off x="724" y="935"/>
              <a:ext cx="1404"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dirty="0">
                  <a:latin typeface="Times New Roman" pitchFamily="18" charset="0"/>
                </a:rPr>
                <a:t>(Bonds </a:t>
              </a:r>
              <a:r>
                <a:rPr lang="en-GB" altLang="en-US" sz="2000" dirty="0" smtClean="0">
                  <a:latin typeface="Times New Roman" pitchFamily="18" charset="0"/>
                </a:rPr>
                <a:t>_________</a:t>
              </a:r>
              <a:r>
                <a:rPr lang="en-GB" altLang="en-US" sz="2000" dirty="0" smtClean="0">
                  <a:latin typeface="Times New Roman" pitchFamily="18" charset="0"/>
                </a:rPr>
                <a:t>)</a:t>
              </a:r>
              <a:endParaRPr lang="en-GB" altLang="en-US" sz="2000" dirty="0">
                <a:latin typeface="Times New Roman" pitchFamily="18" charset="0"/>
              </a:endParaRPr>
            </a:p>
          </p:txBody>
        </p:sp>
        <p:sp>
          <p:nvSpPr>
            <p:cNvPr id="72713" name="Rectangle 9"/>
            <p:cNvSpPr>
              <a:spLocks noChangeArrowheads="1"/>
            </p:cNvSpPr>
            <p:nvPr/>
          </p:nvSpPr>
          <p:spPr bwMode="auto">
            <a:xfrm>
              <a:off x="3371" y="922"/>
              <a:ext cx="1242"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dirty="0">
                  <a:latin typeface="Times New Roman" pitchFamily="18" charset="0"/>
                </a:rPr>
                <a:t>(</a:t>
              </a:r>
              <a:r>
                <a:rPr lang="en-GB" altLang="en-US" sz="2000" dirty="0" smtClean="0">
                  <a:latin typeface="Times New Roman" pitchFamily="18" charset="0"/>
                </a:rPr>
                <a:t>Bonds _______)</a:t>
              </a:r>
              <a:endParaRPr lang="en-GB" altLang="en-US" sz="2000" dirty="0">
                <a:latin typeface="Times New Roman" pitchFamily="18" charset="0"/>
              </a:endParaRPr>
            </a:p>
          </p:txBody>
        </p:sp>
      </p:grpSp>
      <p:sp>
        <p:nvSpPr>
          <p:cNvPr id="11" name="Rectangle 9"/>
          <p:cNvSpPr>
            <a:spLocks noChangeArrowheads="1"/>
          </p:cNvSpPr>
          <p:nvPr/>
        </p:nvSpPr>
        <p:spPr bwMode="auto">
          <a:xfrm>
            <a:off x="76200" y="5198318"/>
            <a:ext cx="8839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a:latin typeface="Times New Roman" pitchFamily="18" charset="0"/>
              </a:rPr>
              <a:t>The difference in energy between the products and reactants is called the </a:t>
            </a:r>
            <a:r>
              <a:rPr lang="en-US" altLang="en-US" sz="2400" u="sng">
                <a:latin typeface="Times New Roman" pitchFamily="18" charset="0"/>
              </a:rPr>
              <a:t>enthalpy change</a:t>
            </a:r>
            <a:r>
              <a:rPr lang="en-US" altLang="en-US" sz="2400">
                <a:latin typeface="Times New Roman" pitchFamily="18" charset="0"/>
              </a:rPr>
              <a:t>, </a:t>
            </a:r>
            <a:r>
              <a:rPr lang="el-GR" altLang="en-US" sz="2400" b="1">
                <a:latin typeface="Times New Roman" pitchFamily="18" charset="0"/>
                <a:cs typeface="Arial" pitchFamily="34" charset="0"/>
              </a:rPr>
              <a:t>Δ</a:t>
            </a:r>
            <a:r>
              <a:rPr lang="en-US" altLang="en-US" sz="2400">
                <a:latin typeface="Times New Roman" pitchFamily="18" charset="0"/>
              </a:rPr>
              <a:t>H.</a:t>
            </a:r>
          </a:p>
        </p:txBody>
      </p:sp>
      <p:sp>
        <p:nvSpPr>
          <p:cNvPr id="12" name="Rectangle 10"/>
          <p:cNvSpPr>
            <a:spLocks noChangeArrowheads="1"/>
          </p:cNvSpPr>
          <p:nvPr/>
        </p:nvSpPr>
        <p:spPr bwMode="auto">
          <a:xfrm>
            <a:off x="755650" y="6239718"/>
            <a:ext cx="7550150" cy="501650"/>
          </a:xfrm>
          <a:prstGeom prst="rect">
            <a:avLst/>
          </a:prstGeom>
          <a:solidFill>
            <a:srgbClr val="FFCCFF"/>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500" b="1">
                <a:latin typeface="Symbol" pitchFamily="18" charset="2"/>
              </a:rPr>
              <a:t>D</a:t>
            </a:r>
            <a:r>
              <a:rPr lang="en-US" altLang="en-US" sz="2500"/>
              <a:t>H 	=   energy of products  –   energy of reactants</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52</a:t>
            </a:fld>
            <a:endParaRPr lang="en-GB"/>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8" y="2708920"/>
            <a:ext cx="5305425" cy="2181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15186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4485"/>
                                        </p:tgtEl>
                                        <p:attrNameLst>
                                          <p:attrName>style.visibility</p:attrName>
                                        </p:attrNameLst>
                                      </p:cBhvr>
                                      <p:to>
                                        <p:strVal val="visible"/>
                                      </p:to>
                                    </p:set>
                                    <p:anim calcmode="lin" valueType="num">
                                      <p:cBhvr additive="base">
                                        <p:cTn id="7" dur="500" fill="hold"/>
                                        <p:tgtEl>
                                          <p:spTgt spid="404485"/>
                                        </p:tgtEl>
                                        <p:attrNameLst>
                                          <p:attrName>ppt_x</p:attrName>
                                        </p:attrNameLst>
                                      </p:cBhvr>
                                      <p:tavLst>
                                        <p:tav tm="0">
                                          <p:val>
                                            <p:strVal val="#ppt_x"/>
                                          </p:val>
                                        </p:tav>
                                        <p:tav tm="100000">
                                          <p:val>
                                            <p:strVal val="#ppt_x"/>
                                          </p:val>
                                        </p:tav>
                                      </p:tavLst>
                                    </p:anim>
                                    <p:anim calcmode="lin" valueType="num">
                                      <p:cBhvr additive="base">
                                        <p:cTn id="8" dur="500" fill="hold"/>
                                        <p:tgtEl>
                                          <p:spTgt spid="40448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04490"/>
                                        </p:tgtEl>
                                        <p:attrNameLst>
                                          <p:attrName>style.visibility</p:attrName>
                                        </p:attrNameLst>
                                      </p:cBhvr>
                                      <p:to>
                                        <p:strVal val="visible"/>
                                      </p:to>
                                    </p:set>
                                    <p:anim calcmode="lin" valueType="num">
                                      <p:cBhvr additive="base">
                                        <p:cTn id="11" dur="500" fill="hold"/>
                                        <p:tgtEl>
                                          <p:spTgt spid="404490"/>
                                        </p:tgtEl>
                                        <p:attrNameLst>
                                          <p:attrName>ppt_x</p:attrName>
                                        </p:attrNameLst>
                                      </p:cBhvr>
                                      <p:tavLst>
                                        <p:tav tm="0">
                                          <p:val>
                                            <p:strVal val="#ppt_x"/>
                                          </p:val>
                                        </p:tav>
                                        <p:tav tm="100000">
                                          <p:val>
                                            <p:strVal val="#ppt_x"/>
                                          </p:val>
                                        </p:tav>
                                      </p:tavLst>
                                    </p:anim>
                                    <p:anim calcmode="lin" valueType="num">
                                      <p:cBhvr additive="base">
                                        <p:cTn id="12" dur="500" fill="hold"/>
                                        <p:tgtEl>
                                          <p:spTgt spid="404490"/>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04487"/>
                                        </p:tgtEl>
                                        <p:attrNameLst>
                                          <p:attrName>style.visibility</p:attrName>
                                        </p:attrNameLst>
                                      </p:cBhvr>
                                      <p:to>
                                        <p:strVal val="visible"/>
                                      </p:to>
                                    </p:set>
                                    <p:anim calcmode="lin" valueType="num">
                                      <p:cBhvr additive="base">
                                        <p:cTn id="17" dur="500" fill="hold"/>
                                        <p:tgtEl>
                                          <p:spTgt spid="404487"/>
                                        </p:tgtEl>
                                        <p:attrNameLst>
                                          <p:attrName>ppt_x</p:attrName>
                                        </p:attrNameLst>
                                      </p:cBhvr>
                                      <p:tavLst>
                                        <p:tav tm="0">
                                          <p:val>
                                            <p:strVal val="#ppt_x"/>
                                          </p:val>
                                        </p:tav>
                                        <p:tav tm="100000">
                                          <p:val>
                                            <p:strVal val="#ppt_x"/>
                                          </p:val>
                                        </p:tav>
                                      </p:tavLst>
                                    </p:anim>
                                    <p:anim calcmode="lin" valueType="num">
                                      <p:cBhvr additive="base">
                                        <p:cTn id="18" dur="500" fill="hold"/>
                                        <p:tgtEl>
                                          <p:spTgt spid="40448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ssolv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dissolve">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85" grpId="0"/>
      <p:bldP spid="404487" grpId="0"/>
      <p:bldP spid="11" grpId="0"/>
      <p:bldP spid="1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107504" y="82699"/>
            <a:ext cx="549060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a:latin typeface="Times New Roman" pitchFamily="18" charset="0"/>
              </a:rPr>
              <a:t>Calculating </a:t>
            </a:r>
            <a:r>
              <a:rPr lang="en-GB" altLang="en-US" sz="2400" u="sng" dirty="0" smtClean="0">
                <a:latin typeface="Times New Roman" pitchFamily="18" charset="0"/>
              </a:rPr>
              <a:t>Enthalpy-Exothermic Reaction</a:t>
            </a:r>
            <a:endParaRPr lang="en-GB" altLang="en-US" sz="2400" u="sng" dirty="0">
              <a:latin typeface="Times New Roman" pitchFamily="18" charset="0"/>
            </a:endParaRPr>
          </a:p>
        </p:txBody>
      </p:sp>
      <p:sp>
        <p:nvSpPr>
          <p:cNvPr id="53255" name="Rectangle 7"/>
          <p:cNvSpPr>
            <a:spLocks noChangeArrowheads="1"/>
          </p:cNvSpPr>
          <p:nvPr/>
        </p:nvSpPr>
        <p:spPr bwMode="auto">
          <a:xfrm>
            <a:off x="250825" y="4451350"/>
            <a:ext cx="7146925"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500" b="1">
                <a:latin typeface="Symbol" pitchFamily="18" charset="2"/>
              </a:rPr>
              <a:t>D</a:t>
            </a:r>
            <a:r>
              <a:rPr lang="en-US" altLang="en-US" sz="2500"/>
              <a:t>H 	= 	</a:t>
            </a:r>
            <a:r>
              <a:rPr lang="en-US" altLang="en-US" sz="2400">
                <a:latin typeface="Times New Roman" pitchFamily="18" charset="0"/>
              </a:rPr>
              <a:t>energy of products  –   energy of reactants</a:t>
            </a:r>
          </a:p>
        </p:txBody>
      </p:sp>
      <p:sp>
        <p:nvSpPr>
          <p:cNvPr id="53256" name="Rectangle 8"/>
          <p:cNvSpPr>
            <a:spLocks noChangeArrowheads="1"/>
          </p:cNvSpPr>
          <p:nvPr/>
        </p:nvSpPr>
        <p:spPr bwMode="auto">
          <a:xfrm>
            <a:off x="1165225" y="4906561"/>
            <a:ext cx="1104790" cy="477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tabLst>
                <a:tab pos="733425" algn="l"/>
              </a:tabLst>
              <a:defRPr sz="3200">
                <a:solidFill>
                  <a:schemeClr val="tx1"/>
                </a:solidFill>
                <a:latin typeface="Arial" pitchFamily="34" charset="0"/>
              </a:defRPr>
            </a:lvl1pPr>
            <a:lvl2pPr marL="742950" indent="-285750" eaLnBrk="0" hangingPunct="0">
              <a:spcBef>
                <a:spcPct val="20000"/>
              </a:spcBef>
              <a:buChar char="–"/>
              <a:tabLst>
                <a:tab pos="733425" algn="l"/>
              </a:tabLst>
              <a:defRPr sz="2800">
                <a:solidFill>
                  <a:schemeClr val="tx1"/>
                </a:solidFill>
                <a:latin typeface="Arial" pitchFamily="34" charset="0"/>
              </a:defRPr>
            </a:lvl2pPr>
            <a:lvl3pPr marL="1143000" indent="-228600" eaLnBrk="0" hangingPunct="0">
              <a:spcBef>
                <a:spcPct val="20000"/>
              </a:spcBef>
              <a:buChar char="•"/>
              <a:tabLst>
                <a:tab pos="733425" algn="l"/>
              </a:tabLst>
              <a:defRPr sz="2400">
                <a:solidFill>
                  <a:schemeClr val="tx1"/>
                </a:solidFill>
                <a:latin typeface="Arial" pitchFamily="34" charset="0"/>
              </a:defRPr>
            </a:lvl3pPr>
            <a:lvl4pPr marL="1600200" indent="-228600" eaLnBrk="0" hangingPunct="0">
              <a:spcBef>
                <a:spcPct val="20000"/>
              </a:spcBef>
              <a:buChar char="–"/>
              <a:tabLst>
                <a:tab pos="733425" algn="l"/>
              </a:tabLst>
              <a:defRPr sz="2000">
                <a:solidFill>
                  <a:schemeClr val="tx1"/>
                </a:solidFill>
                <a:latin typeface="Arial" pitchFamily="34" charset="0"/>
              </a:defRPr>
            </a:lvl4pPr>
            <a:lvl5pPr marL="2057400" indent="-228600" eaLnBrk="0" hangingPunct="0">
              <a:spcBef>
                <a:spcPct val="20000"/>
              </a:spcBef>
              <a:buChar char="»"/>
              <a:tabLst>
                <a:tab pos="733425" algn="l"/>
              </a:tabLst>
              <a:defRPr sz="2000">
                <a:solidFill>
                  <a:schemeClr val="tx1"/>
                </a:solidFill>
                <a:latin typeface="Arial" pitchFamily="34" charset="0"/>
              </a:defRPr>
            </a:lvl5pPr>
            <a:lvl6pPr marL="2514600" indent="-228600" eaLnBrk="0" fontAlgn="base" hangingPunct="0">
              <a:spcBef>
                <a:spcPct val="20000"/>
              </a:spcBef>
              <a:spcAft>
                <a:spcPct val="0"/>
              </a:spcAft>
              <a:buChar char="»"/>
              <a:tabLst>
                <a:tab pos="733425" algn="l"/>
              </a:tabLst>
              <a:defRPr sz="2000">
                <a:solidFill>
                  <a:schemeClr val="tx1"/>
                </a:solidFill>
                <a:latin typeface="Arial" pitchFamily="34" charset="0"/>
              </a:defRPr>
            </a:lvl6pPr>
            <a:lvl7pPr marL="2971800" indent="-228600" eaLnBrk="0" fontAlgn="base" hangingPunct="0">
              <a:spcBef>
                <a:spcPct val="20000"/>
              </a:spcBef>
              <a:spcAft>
                <a:spcPct val="0"/>
              </a:spcAft>
              <a:buChar char="»"/>
              <a:tabLst>
                <a:tab pos="733425" algn="l"/>
              </a:tabLst>
              <a:defRPr sz="2000">
                <a:solidFill>
                  <a:schemeClr val="tx1"/>
                </a:solidFill>
                <a:latin typeface="Arial" pitchFamily="34" charset="0"/>
              </a:defRPr>
            </a:lvl7pPr>
            <a:lvl8pPr marL="3429000" indent="-228600" eaLnBrk="0" fontAlgn="base" hangingPunct="0">
              <a:spcBef>
                <a:spcPct val="20000"/>
              </a:spcBef>
              <a:spcAft>
                <a:spcPct val="0"/>
              </a:spcAft>
              <a:buChar char="»"/>
              <a:tabLst>
                <a:tab pos="733425" algn="l"/>
              </a:tabLst>
              <a:defRPr sz="2000">
                <a:solidFill>
                  <a:schemeClr val="tx1"/>
                </a:solidFill>
                <a:latin typeface="Arial" pitchFamily="34" charset="0"/>
              </a:defRPr>
            </a:lvl8pPr>
            <a:lvl9pPr marL="3886200" indent="-228600" eaLnBrk="0" fontAlgn="base" hangingPunct="0">
              <a:spcBef>
                <a:spcPct val="20000"/>
              </a:spcBef>
              <a:spcAft>
                <a:spcPct val="0"/>
              </a:spcAft>
              <a:buChar char="»"/>
              <a:tabLst>
                <a:tab pos="733425" algn="l"/>
              </a:tabLst>
              <a:defRPr sz="2000">
                <a:solidFill>
                  <a:schemeClr val="tx1"/>
                </a:solidFill>
                <a:latin typeface="Arial" pitchFamily="34" charset="0"/>
              </a:defRPr>
            </a:lvl9pPr>
          </a:lstStyle>
          <a:p>
            <a:pPr eaLnBrk="1" hangingPunct="1">
              <a:spcBef>
                <a:spcPct val="0"/>
              </a:spcBef>
              <a:buFontTx/>
              <a:buNone/>
            </a:pPr>
            <a:r>
              <a:rPr lang="en-GB" altLang="en-US" sz="2500" dirty="0"/>
              <a:t>=	  </a:t>
            </a:r>
            <a:endParaRPr lang="en-GB" altLang="en-US" sz="2400" dirty="0">
              <a:latin typeface="Times New Roman" pitchFamily="18" charset="0"/>
            </a:endParaRPr>
          </a:p>
        </p:txBody>
      </p:sp>
      <p:sp>
        <p:nvSpPr>
          <p:cNvPr id="53257" name="Rectangle 9"/>
          <p:cNvSpPr>
            <a:spLocks noChangeArrowheads="1"/>
          </p:cNvSpPr>
          <p:nvPr/>
        </p:nvSpPr>
        <p:spPr bwMode="auto">
          <a:xfrm>
            <a:off x="1158875" y="5287561"/>
            <a:ext cx="4121641" cy="477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500" dirty="0"/>
              <a:t>=	</a:t>
            </a:r>
            <a:r>
              <a:rPr lang="en-GB" altLang="en-US" sz="2400" dirty="0">
                <a:latin typeface="Times New Roman" pitchFamily="18" charset="0"/>
              </a:rPr>
              <a:t> </a:t>
            </a:r>
            <a:r>
              <a:rPr lang="en-GB" altLang="en-US" sz="2400" dirty="0" smtClean="0">
                <a:latin typeface="Times New Roman" pitchFamily="18" charset="0"/>
              </a:rPr>
              <a:t>                       </a:t>
            </a:r>
            <a:r>
              <a:rPr lang="en-GB" altLang="en-US" sz="2400" u="sng" dirty="0" smtClean="0">
                <a:latin typeface="Times New Roman" pitchFamily="18" charset="0"/>
              </a:rPr>
              <a:t>kJ </a:t>
            </a:r>
            <a:r>
              <a:rPr lang="en-GB" altLang="en-US" sz="2400" u="sng" dirty="0" err="1">
                <a:latin typeface="Times New Roman" pitchFamily="18" charset="0"/>
              </a:rPr>
              <a:t>mol</a:t>
            </a:r>
            <a:r>
              <a:rPr lang="en-GB" altLang="en-US" sz="2400" u="sng" dirty="0">
                <a:latin typeface="Times New Roman" pitchFamily="18" charset="0"/>
              </a:rPr>
              <a:t> </a:t>
            </a:r>
            <a:r>
              <a:rPr lang="en-GB" altLang="en-US" sz="2400" u="sng" baseline="50000" dirty="0">
                <a:latin typeface="Times New Roman" pitchFamily="18" charset="0"/>
              </a:rPr>
              <a:t>-1</a:t>
            </a:r>
            <a:r>
              <a:rPr lang="en-GB" altLang="en-US" sz="2500" dirty="0"/>
              <a:t> </a:t>
            </a:r>
          </a:p>
        </p:txBody>
      </p:sp>
      <p:sp>
        <p:nvSpPr>
          <p:cNvPr id="53258" name="Rectangle 10"/>
          <p:cNvSpPr>
            <a:spLocks noChangeArrowheads="1"/>
          </p:cNvSpPr>
          <p:nvPr/>
        </p:nvSpPr>
        <p:spPr bwMode="auto">
          <a:xfrm>
            <a:off x="327025" y="6049561"/>
            <a:ext cx="7550272" cy="477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500" i="1" dirty="0"/>
              <a:t> </a:t>
            </a:r>
            <a:r>
              <a:rPr lang="en-GB" altLang="en-US" sz="2400" i="1" dirty="0">
                <a:latin typeface="Times New Roman" pitchFamily="18" charset="0"/>
              </a:rPr>
              <a:t>*Exothermic enthalpy changes are always </a:t>
            </a:r>
            <a:r>
              <a:rPr lang="en-GB" altLang="en-US" sz="2400" i="1" u="sng" dirty="0" smtClean="0">
                <a:latin typeface="Times New Roman" pitchFamily="18" charset="0"/>
              </a:rPr>
              <a:t>____________</a:t>
            </a:r>
            <a:r>
              <a:rPr lang="en-GB" altLang="en-US" sz="2400" i="1" u="sng" dirty="0" smtClean="0">
                <a:latin typeface="Times New Roman" pitchFamily="18" charset="0"/>
              </a:rPr>
              <a:t>.</a:t>
            </a:r>
            <a:r>
              <a:rPr lang="en-GB" altLang="en-US" sz="2400" i="1" dirty="0" smtClean="0">
                <a:latin typeface="Times New Roman" pitchFamily="18" charset="0"/>
              </a:rPr>
              <a:t> </a:t>
            </a:r>
            <a:endParaRPr lang="en-GB" altLang="en-US" sz="2400" i="1" dirty="0">
              <a:latin typeface="Times New Roman" pitchFamily="18" charset="0"/>
            </a:endParaRPr>
          </a:p>
        </p:txBody>
      </p:sp>
      <p:pic>
        <p:nvPicPr>
          <p:cNvPr id="53300" name="Picture 5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8538" y="1052513"/>
            <a:ext cx="4332287" cy="306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53</a:t>
            </a:fld>
            <a:endParaRPr lang="en-GB"/>
          </a:p>
        </p:txBody>
      </p:sp>
    </p:spTree>
    <p:extLst>
      <p:ext uri="{BB962C8B-B14F-4D97-AF65-F5344CB8AC3E}">
        <p14:creationId xmlns:p14="http://schemas.microsoft.com/office/powerpoint/2010/main" val="1261022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3250"/>
                                        </p:tgtEl>
                                        <p:attrNameLst>
                                          <p:attrName>style.visibility</p:attrName>
                                        </p:attrNameLst>
                                      </p:cBhvr>
                                      <p:to>
                                        <p:strVal val="visible"/>
                                      </p:to>
                                    </p:set>
                                    <p:animEffect transition="in" filter="wipe(left)">
                                      <p:cBhvr>
                                        <p:cTn id="7" dur="500"/>
                                        <p:tgtEl>
                                          <p:spTgt spid="532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53300"/>
                                        </p:tgtEl>
                                        <p:attrNameLst>
                                          <p:attrName>style.visibility</p:attrName>
                                        </p:attrNameLst>
                                      </p:cBhvr>
                                      <p:to>
                                        <p:strVal val="visible"/>
                                      </p:to>
                                    </p:set>
                                    <p:anim calcmode="lin" valueType="num">
                                      <p:cBhvr additive="base">
                                        <p:cTn id="12" dur="500" fill="hold"/>
                                        <p:tgtEl>
                                          <p:spTgt spid="53300"/>
                                        </p:tgtEl>
                                        <p:attrNameLst>
                                          <p:attrName>ppt_x</p:attrName>
                                        </p:attrNameLst>
                                      </p:cBhvr>
                                      <p:tavLst>
                                        <p:tav tm="0">
                                          <p:val>
                                            <p:strVal val="#ppt_x"/>
                                          </p:val>
                                        </p:tav>
                                        <p:tav tm="100000">
                                          <p:val>
                                            <p:strVal val="#ppt_x"/>
                                          </p:val>
                                        </p:tav>
                                      </p:tavLst>
                                    </p:anim>
                                    <p:anim calcmode="lin" valueType="num">
                                      <p:cBhvr additive="base">
                                        <p:cTn id="13" dur="500" fill="hold"/>
                                        <p:tgtEl>
                                          <p:spTgt spid="53300"/>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53255"/>
                                        </p:tgtEl>
                                        <p:attrNameLst>
                                          <p:attrName>style.visibility</p:attrName>
                                        </p:attrNameLst>
                                      </p:cBhvr>
                                      <p:to>
                                        <p:strVal val="visible"/>
                                      </p:to>
                                    </p:set>
                                    <p:animEffect transition="in" filter="wipe(left)">
                                      <p:cBhvr>
                                        <p:cTn id="18" dur="500"/>
                                        <p:tgtEl>
                                          <p:spTgt spid="5325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3256"/>
                                        </p:tgtEl>
                                        <p:attrNameLst>
                                          <p:attrName>style.visibility</p:attrName>
                                        </p:attrNameLst>
                                      </p:cBhvr>
                                      <p:to>
                                        <p:strVal val="visible"/>
                                      </p:to>
                                    </p:set>
                                    <p:animEffect transition="in" filter="wipe(left)">
                                      <p:cBhvr>
                                        <p:cTn id="23" dur="500"/>
                                        <p:tgtEl>
                                          <p:spTgt spid="5325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3257"/>
                                        </p:tgtEl>
                                        <p:attrNameLst>
                                          <p:attrName>style.visibility</p:attrName>
                                        </p:attrNameLst>
                                      </p:cBhvr>
                                      <p:to>
                                        <p:strVal val="visible"/>
                                      </p:to>
                                    </p:set>
                                    <p:animEffect transition="in" filter="wipe(left)">
                                      <p:cBhvr>
                                        <p:cTn id="28" dur="500"/>
                                        <p:tgtEl>
                                          <p:spTgt spid="5325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53258"/>
                                        </p:tgtEl>
                                        <p:attrNameLst>
                                          <p:attrName>style.visibility</p:attrName>
                                        </p:attrNameLst>
                                      </p:cBhvr>
                                      <p:to>
                                        <p:strVal val="visible"/>
                                      </p:to>
                                    </p:set>
                                    <p:animEffect transition="in" filter="wipe(left)">
                                      <p:cBhvr>
                                        <p:cTn id="33" dur="500"/>
                                        <p:tgtEl>
                                          <p:spTgt spid="53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P spid="53255" grpId="0"/>
      <p:bldP spid="53256" grpId="0"/>
      <p:bldP spid="53257" grpId="0"/>
      <p:bldP spid="5325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850" y="260350"/>
            <a:ext cx="2452688"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779"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7375" y="260350"/>
            <a:ext cx="2452688"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780"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3000" y="274638"/>
            <a:ext cx="2452688"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781"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850" y="2492375"/>
            <a:ext cx="2452688"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782"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7375" y="2492375"/>
            <a:ext cx="2452688"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783"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3000" y="2506663"/>
            <a:ext cx="2452688"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784" name="Picture 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850" y="4849813"/>
            <a:ext cx="2452688"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785"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7375" y="4849813"/>
            <a:ext cx="2452688"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786" name="Picture 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3000" y="4864100"/>
            <a:ext cx="2452688"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54</a:t>
            </a:fld>
            <a:endParaRPr lang="en-GB"/>
          </a:p>
        </p:txBody>
      </p:sp>
    </p:spTree>
    <p:extLst>
      <p:ext uri="{BB962C8B-B14F-4D97-AF65-F5344CB8AC3E}">
        <p14:creationId xmlns:p14="http://schemas.microsoft.com/office/powerpoint/2010/main" val="19740083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133350" y="103336"/>
            <a:ext cx="554190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smtClean="0">
                <a:latin typeface="Times New Roman" pitchFamily="18" charset="0"/>
              </a:rPr>
              <a:t>Calculating Enthalpy-Endothermic </a:t>
            </a:r>
            <a:r>
              <a:rPr lang="en-GB" altLang="en-US" sz="2400" u="sng" dirty="0">
                <a:latin typeface="Times New Roman" pitchFamily="18" charset="0"/>
              </a:rPr>
              <a:t>reaction</a:t>
            </a:r>
          </a:p>
        </p:txBody>
      </p:sp>
      <p:sp>
        <p:nvSpPr>
          <p:cNvPr id="54278" name="Rectangle 6"/>
          <p:cNvSpPr>
            <a:spLocks noChangeArrowheads="1"/>
          </p:cNvSpPr>
          <p:nvPr/>
        </p:nvSpPr>
        <p:spPr bwMode="auto">
          <a:xfrm>
            <a:off x="2209800" y="4550718"/>
            <a:ext cx="20313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b="1" dirty="0">
                <a:latin typeface="Symbol" pitchFamily="18" charset="2"/>
              </a:rPr>
              <a:t>D</a:t>
            </a:r>
            <a:r>
              <a:rPr lang="en-US" altLang="en-US" sz="2400" dirty="0"/>
              <a:t>H	</a:t>
            </a:r>
            <a:r>
              <a:rPr lang="en-GB" altLang="en-US" sz="2400" dirty="0"/>
              <a:t>=</a:t>
            </a:r>
            <a:r>
              <a:rPr lang="en-GB" altLang="en-US" sz="2400" dirty="0">
                <a:latin typeface="Times New Roman" pitchFamily="18" charset="0"/>
              </a:rPr>
              <a:t>	</a:t>
            </a:r>
          </a:p>
        </p:txBody>
      </p:sp>
      <p:sp>
        <p:nvSpPr>
          <p:cNvPr id="54279" name="Rectangle 7"/>
          <p:cNvSpPr>
            <a:spLocks noChangeArrowheads="1"/>
          </p:cNvSpPr>
          <p:nvPr/>
        </p:nvSpPr>
        <p:spPr bwMode="auto">
          <a:xfrm>
            <a:off x="3173413" y="5192068"/>
            <a:ext cx="488306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tabLst>
                <a:tab pos="733425" algn="l"/>
              </a:tabLst>
              <a:defRPr sz="3200">
                <a:solidFill>
                  <a:schemeClr val="tx1"/>
                </a:solidFill>
                <a:latin typeface="Arial" pitchFamily="34" charset="0"/>
              </a:defRPr>
            </a:lvl1pPr>
            <a:lvl2pPr marL="742950" indent="-285750" eaLnBrk="0" hangingPunct="0">
              <a:spcBef>
                <a:spcPct val="20000"/>
              </a:spcBef>
              <a:buChar char="–"/>
              <a:tabLst>
                <a:tab pos="733425" algn="l"/>
              </a:tabLst>
              <a:defRPr sz="2800">
                <a:solidFill>
                  <a:schemeClr val="tx1"/>
                </a:solidFill>
                <a:latin typeface="Arial" pitchFamily="34" charset="0"/>
              </a:defRPr>
            </a:lvl2pPr>
            <a:lvl3pPr marL="1143000" indent="-228600" eaLnBrk="0" hangingPunct="0">
              <a:spcBef>
                <a:spcPct val="20000"/>
              </a:spcBef>
              <a:buChar char="•"/>
              <a:tabLst>
                <a:tab pos="733425" algn="l"/>
              </a:tabLst>
              <a:defRPr sz="2400">
                <a:solidFill>
                  <a:schemeClr val="tx1"/>
                </a:solidFill>
                <a:latin typeface="Arial" pitchFamily="34" charset="0"/>
              </a:defRPr>
            </a:lvl3pPr>
            <a:lvl4pPr marL="1600200" indent="-228600" eaLnBrk="0" hangingPunct="0">
              <a:spcBef>
                <a:spcPct val="20000"/>
              </a:spcBef>
              <a:buChar char="–"/>
              <a:tabLst>
                <a:tab pos="733425" algn="l"/>
              </a:tabLst>
              <a:defRPr sz="2000">
                <a:solidFill>
                  <a:schemeClr val="tx1"/>
                </a:solidFill>
                <a:latin typeface="Arial" pitchFamily="34" charset="0"/>
              </a:defRPr>
            </a:lvl4pPr>
            <a:lvl5pPr marL="2057400" indent="-228600" eaLnBrk="0" hangingPunct="0">
              <a:spcBef>
                <a:spcPct val="20000"/>
              </a:spcBef>
              <a:buChar char="»"/>
              <a:tabLst>
                <a:tab pos="733425" algn="l"/>
              </a:tabLst>
              <a:defRPr sz="2000">
                <a:solidFill>
                  <a:schemeClr val="tx1"/>
                </a:solidFill>
                <a:latin typeface="Arial" pitchFamily="34" charset="0"/>
              </a:defRPr>
            </a:lvl5pPr>
            <a:lvl6pPr marL="2514600" indent="-228600" eaLnBrk="0" fontAlgn="base" hangingPunct="0">
              <a:spcBef>
                <a:spcPct val="20000"/>
              </a:spcBef>
              <a:spcAft>
                <a:spcPct val="0"/>
              </a:spcAft>
              <a:buChar char="»"/>
              <a:tabLst>
                <a:tab pos="733425" algn="l"/>
              </a:tabLst>
              <a:defRPr sz="2000">
                <a:solidFill>
                  <a:schemeClr val="tx1"/>
                </a:solidFill>
                <a:latin typeface="Arial" pitchFamily="34" charset="0"/>
              </a:defRPr>
            </a:lvl6pPr>
            <a:lvl7pPr marL="2971800" indent="-228600" eaLnBrk="0" fontAlgn="base" hangingPunct="0">
              <a:spcBef>
                <a:spcPct val="20000"/>
              </a:spcBef>
              <a:spcAft>
                <a:spcPct val="0"/>
              </a:spcAft>
              <a:buChar char="»"/>
              <a:tabLst>
                <a:tab pos="733425" algn="l"/>
              </a:tabLst>
              <a:defRPr sz="2000">
                <a:solidFill>
                  <a:schemeClr val="tx1"/>
                </a:solidFill>
                <a:latin typeface="Arial" pitchFamily="34" charset="0"/>
              </a:defRPr>
            </a:lvl7pPr>
            <a:lvl8pPr marL="3429000" indent="-228600" eaLnBrk="0" fontAlgn="base" hangingPunct="0">
              <a:spcBef>
                <a:spcPct val="20000"/>
              </a:spcBef>
              <a:spcAft>
                <a:spcPct val="0"/>
              </a:spcAft>
              <a:buChar char="»"/>
              <a:tabLst>
                <a:tab pos="733425" algn="l"/>
              </a:tabLst>
              <a:defRPr sz="2000">
                <a:solidFill>
                  <a:schemeClr val="tx1"/>
                </a:solidFill>
                <a:latin typeface="Arial" pitchFamily="34" charset="0"/>
              </a:defRPr>
            </a:lvl8pPr>
            <a:lvl9pPr marL="3886200" indent="-228600" eaLnBrk="0" fontAlgn="base" hangingPunct="0">
              <a:spcBef>
                <a:spcPct val="20000"/>
              </a:spcBef>
              <a:spcAft>
                <a:spcPct val="0"/>
              </a:spcAft>
              <a:buChar char="»"/>
              <a:tabLst>
                <a:tab pos="733425" algn="l"/>
              </a:tabLst>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	</a:t>
            </a:r>
            <a:r>
              <a:rPr lang="en-GB" altLang="en-US" sz="2400" u="sng" dirty="0">
                <a:latin typeface="Times New Roman" pitchFamily="18" charset="0"/>
              </a:rPr>
              <a:t> </a:t>
            </a:r>
            <a:r>
              <a:rPr lang="en-GB" altLang="en-US" sz="2400" u="sng" dirty="0" smtClean="0">
                <a:latin typeface="Times New Roman" pitchFamily="18" charset="0"/>
              </a:rPr>
              <a:t>           </a:t>
            </a:r>
            <a:r>
              <a:rPr lang="en-GB" altLang="en-US" sz="2400" u="sng" dirty="0" smtClean="0">
                <a:latin typeface="Times New Roman" pitchFamily="18" charset="0"/>
              </a:rPr>
              <a:t> </a:t>
            </a:r>
            <a:r>
              <a:rPr lang="en-GB" altLang="en-US" sz="2400" u="sng" dirty="0">
                <a:latin typeface="Times New Roman" pitchFamily="18" charset="0"/>
              </a:rPr>
              <a:t>kJ </a:t>
            </a:r>
            <a:r>
              <a:rPr lang="en-GB" altLang="en-US" sz="2400" u="sng" dirty="0" err="1">
                <a:latin typeface="Times New Roman" pitchFamily="18" charset="0"/>
              </a:rPr>
              <a:t>mol</a:t>
            </a:r>
            <a:r>
              <a:rPr lang="en-GB" altLang="en-US" sz="2400" u="sng" dirty="0">
                <a:latin typeface="Times New Roman" pitchFamily="18" charset="0"/>
              </a:rPr>
              <a:t> </a:t>
            </a:r>
            <a:r>
              <a:rPr lang="en-GB" altLang="en-US" sz="2400" u="sng" baseline="50000" dirty="0">
                <a:latin typeface="Times New Roman" pitchFamily="18" charset="0"/>
              </a:rPr>
              <a:t>-1</a:t>
            </a:r>
            <a:r>
              <a:rPr lang="en-GB" altLang="en-US" sz="2400" dirty="0">
                <a:latin typeface="Times New Roman" pitchFamily="18" charset="0"/>
              </a:rPr>
              <a:t> or    </a:t>
            </a:r>
            <a:r>
              <a:rPr lang="en-GB" altLang="en-US" sz="2400" u="sng" dirty="0" smtClean="0">
                <a:latin typeface="Times New Roman" pitchFamily="18" charset="0"/>
              </a:rPr>
              <a:t> </a:t>
            </a:r>
            <a:r>
              <a:rPr lang="en-GB" altLang="en-US" sz="2400" u="sng" dirty="0">
                <a:latin typeface="Times New Roman" pitchFamily="18" charset="0"/>
              </a:rPr>
              <a:t>kJ </a:t>
            </a:r>
            <a:r>
              <a:rPr lang="en-GB" altLang="en-US" sz="2400" u="sng" dirty="0" err="1">
                <a:latin typeface="Times New Roman" pitchFamily="18" charset="0"/>
              </a:rPr>
              <a:t>mol</a:t>
            </a:r>
            <a:r>
              <a:rPr lang="en-GB" altLang="en-US" sz="2400" u="sng" dirty="0">
                <a:latin typeface="Times New Roman" pitchFamily="18" charset="0"/>
              </a:rPr>
              <a:t> </a:t>
            </a:r>
            <a:r>
              <a:rPr lang="en-GB" altLang="en-US" sz="2400" u="sng" baseline="50000" dirty="0">
                <a:latin typeface="Times New Roman" pitchFamily="18" charset="0"/>
              </a:rPr>
              <a:t>-1</a:t>
            </a:r>
            <a:r>
              <a:rPr lang="en-GB" altLang="en-US" sz="2400" dirty="0"/>
              <a:t> </a:t>
            </a:r>
          </a:p>
        </p:txBody>
      </p:sp>
      <p:sp>
        <p:nvSpPr>
          <p:cNvPr id="54280" name="Rectangle 8"/>
          <p:cNvSpPr>
            <a:spLocks noChangeArrowheads="1"/>
          </p:cNvSpPr>
          <p:nvPr/>
        </p:nvSpPr>
        <p:spPr bwMode="auto">
          <a:xfrm>
            <a:off x="609600" y="5922318"/>
            <a:ext cx="80936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tabLst>
                <a:tab pos="571500" algn="l"/>
                <a:tab pos="733425" algn="l"/>
              </a:tabLst>
              <a:defRPr sz="3200">
                <a:solidFill>
                  <a:schemeClr val="tx1"/>
                </a:solidFill>
                <a:latin typeface="Arial" pitchFamily="34" charset="0"/>
              </a:defRPr>
            </a:lvl1pPr>
            <a:lvl2pPr marL="742950" indent="-285750" eaLnBrk="0" hangingPunct="0">
              <a:spcBef>
                <a:spcPct val="20000"/>
              </a:spcBef>
              <a:buChar char="–"/>
              <a:tabLst>
                <a:tab pos="571500" algn="l"/>
                <a:tab pos="733425" algn="l"/>
              </a:tabLst>
              <a:defRPr sz="2800">
                <a:solidFill>
                  <a:schemeClr val="tx1"/>
                </a:solidFill>
                <a:latin typeface="Arial" pitchFamily="34" charset="0"/>
              </a:defRPr>
            </a:lvl2pPr>
            <a:lvl3pPr marL="1143000" indent="-228600" eaLnBrk="0" hangingPunct="0">
              <a:spcBef>
                <a:spcPct val="20000"/>
              </a:spcBef>
              <a:buChar char="•"/>
              <a:tabLst>
                <a:tab pos="571500" algn="l"/>
                <a:tab pos="733425" algn="l"/>
              </a:tabLst>
              <a:defRPr sz="2400">
                <a:solidFill>
                  <a:schemeClr val="tx1"/>
                </a:solidFill>
                <a:latin typeface="Arial" pitchFamily="34" charset="0"/>
              </a:defRPr>
            </a:lvl3pPr>
            <a:lvl4pPr marL="1600200" indent="-228600" eaLnBrk="0" hangingPunct="0">
              <a:spcBef>
                <a:spcPct val="20000"/>
              </a:spcBef>
              <a:buChar char="–"/>
              <a:tabLst>
                <a:tab pos="571500" algn="l"/>
                <a:tab pos="733425" algn="l"/>
              </a:tabLst>
              <a:defRPr sz="2000">
                <a:solidFill>
                  <a:schemeClr val="tx1"/>
                </a:solidFill>
                <a:latin typeface="Arial" pitchFamily="34" charset="0"/>
              </a:defRPr>
            </a:lvl4pPr>
            <a:lvl5pPr marL="2057400" indent="-228600" eaLnBrk="0" hangingPunct="0">
              <a:spcBef>
                <a:spcPct val="20000"/>
              </a:spcBef>
              <a:buChar char="»"/>
              <a:tabLst>
                <a:tab pos="571500" algn="l"/>
                <a:tab pos="733425" algn="l"/>
              </a:tabLst>
              <a:defRPr sz="2000">
                <a:solidFill>
                  <a:schemeClr val="tx1"/>
                </a:solidFill>
                <a:latin typeface="Arial" pitchFamily="34" charset="0"/>
              </a:defRPr>
            </a:lvl5pPr>
            <a:lvl6pPr marL="2514600" indent="-228600" eaLnBrk="0" fontAlgn="base" hangingPunct="0">
              <a:spcBef>
                <a:spcPct val="20000"/>
              </a:spcBef>
              <a:spcAft>
                <a:spcPct val="0"/>
              </a:spcAft>
              <a:buChar char="»"/>
              <a:tabLst>
                <a:tab pos="571500" algn="l"/>
                <a:tab pos="733425" algn="l"/>
              </a:tabLst>
              <a:defRPr sz="2000">
                <a:solidFill>
                  <a:schemeClr val="tx1"/>
                </a:solidFill>
                <a:latin typeface="Arial" pitchFamily="34" charset="0"/>
              </a:defRPr>
            </a:lvl6pPr>
            <a:lvl7pPr marL="2971800" indent="-228600" eaLnBrk="0" fontAlgn="base" hangingPunct="0">
              <a:spcBef>
                <a:spcPct val="20000"/>
              </a:spcBef>
              <a:spcAft>
                <a:spcPct val="0"/>
              </a:spcAft>
              <a:buChar char="»"/>
              <a:tabLst>
                <a:tab pos="571500" algn="l"/>
                <a:tab pos="733425" algn="l"/>
              </a:tabLst>
              <a:defRPr sz="2000">
                <a:solidFill>
                  <a:schemeClr val="tx1"/>
                </a:solidFill>
                <a:latin typeface="Arial" pitchFamily="34" charset="0"/>
              </a:defRPr>
            </a:lvl7pPr>
            <a:lvl8pPr marL="3429000" indent="-228600" eaLnBrk="0" fontAlgn="base" hangingPunct="0">
              <a:spcBef>
                <a:spcPct val="20000"/>
              </a:spcBef>
              <a:spcAft>
                <a:spcPct val="0"/>
              </a:spcAft>
              <a:buChar char="»"/>
              <a:tabLst>
                <a:tab pos="571500" algn="l"/>
                <a:tab pos="733425" algn="l"/>
              </a:tabLst>
              <a:defRPr sz="2000">
                <a:solidFill>
                  <a:schemeClr val="tx1"/>
                </a:solidFill>
                <a:latin typeface="Arial" pitchFamily="34" charset="0"/>
              </a:defRPr>
            </a:lvl8pPr>
            <a:lvl9pPr marL="3886200" indent="-228600" eaLnBrk="0" fontAlgn="base" hangingPunct="0">
              <a:spcBef>
                <a:spcPct val="20000"/>
              </a:spcBef>
              <a:spcAft>
                <a:spcPct val="0"/>
              </a:spcAft>
              <a:buChar char="»"/>
              <a:tabLst>
                <a:tab pos="571500" algn="l"/>
                <a:tab pos="733425" algn="l"/>
              </a:tabLst>
              <a:defRPr sz="2000">
                <a:solidFill>
                  <a:schemeClr val="tx1"/>
                </a:solidFill>
                <a:latin typeface="Arial" pitchFamily="34" charset="0"/>
              </a:defRPr>
            </a:lvl9pPr>
          </a:lstStyle>
          <a:p>
            <a:pPr eaLnBrk="1" hangingPunct="1">
              <a:spcBef>
                <a:spcPct val="0"/>
              </a:spcBef>
              <a:buClr>
                <a:schemeClr val="tx1"/>
              </a:buClr>
              <a:buFont typeface="Webdings" pitchFamily="18" charset="2"/>
              <a:buNone/>
            </a:pPr>
            <a:r>
              <a:rPr lang="en-GB" altLang="en-US" sz="2400" i="1" dirty="0">
                <a:latin typeface="Times New Roman" pitchFamily="18" charset="0"/>
              </a:rPr>
              <a:t>*Endothermic enthalpy changes are always </a:t>
            </a:r>
            <a:r>
              <a:rPr lang="en-GB" altLang="en-US" sz="2400" i="1" u="sng" dirty="0" smtClean="0">
                <a:latin typeface="Times New Roman" pitchFamily="18" charset="0"/>
              </a:rPr>
              <a:t>________________</a:t>
            </a:r>
            <a:endParaRPr lang="en-GB" altLang="en-US" sz="2400" i="1" u="sng" dirty="0">
              <a:latin typeface="Times New Roman" pitchFamily="18" charset="0"/>
            </a:endParaRPr>
          </a:p>
        </p:txBody>
      </p:sp>
      <p:pic>
        <p:nvPicPr>
          <p:cNvPr id="54312" name="Picture 4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8175" y="620713"/>
            <a:ext cx="4879975" cy="364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55</a:t>
            </a:fld>
            <a:endParaRPr lang="en-GB"/>
          </a:p>
        </p:txBody>
      </p:sp>
    </p:spTree>
    <p:extLst>
      <p:ext uri="{BB962C8B-B14F-4D97-AF65-F5344CB8AC3E}">
        <p14:creationId xmlns:p14="http://schemas.microsoft.com/office/powerpoint/2010/main" val="8722357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wipe(left)">
                                      <p:cBhvr>
                                        <p:cTn id="7" dur="500"/>
                                        <p:tgtEl>
                                          <p:spTgt spid="542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54312"/>
                                        </p:tgtEl>
                                        <p:attrNameLst>
                                          <p:attrName>style.visibility</p:attrName>
                                        </p:attrNameLst>
                                      </p:cBhvr>
                                      <p:to>
                                        <p:strVal val="visible"/>
                                      </p:to>
                                    </p:set>
                                    <p:anim calcmode="lin" valueType="num">
                                      <p:cBhvr additive="base">
                                        <p:cTn id="12" dur="500" fill="hold"/>
                                        <p:tgtEl>
                                          <p:spTgt spid="54312"/>
                                        </p:tgtEl>
                                        <p:attrNameLst>
                                          <p:attrName>ppt_x</p:attrName>
                                        </p:attrNameLst>
                                      </p:cBhvr>
                                      <p:tavLst>
                                        <p:tav tm="0">
                                          <p:val>
                                            <p:strVal val="#ppt_x"/>
                                          </p:val>
                                        </p:tav>
                                        <p:tav tm="100000">
                                          <p:val>
                                            <p:strVal val="#ppt_x"/>
                                          </p:val>
                                        </p:tav>
                                      </p:tavLst>
                                    </p:anim>
                                    <p:anim calcmode="lin" valueType="num">
                                      <p:cBhvr additive="base">
                                        <p:cTn id="13" dur="500" fill="hold"/>
                                        <p:tgtEl>
                                          <p:spTgt spid="54312"/>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54278"/>
                                        </p:tgtEl>
                                        <p:attrNameLst>
                                          <p:attrName>style.visibility</p:attrName>
                                        </p:attrNameLst>
                                      </p:cBhvr>
                                      <p:to>
                                        <p:strVal val="visible"/>
                                      </p:to>
                                    </p:set>
                                    <p:animEffect transition="in" filter="wipe(left)">
                                      <p:cBhvr>
                                        <p:cTn id="18" dur="500"/>
                                        <p:tgtEl>
                                          <p:spTgt spid="5427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4279"/>
                                        </p:tgtEl>
                                        <p:attrNameLst>
                                          <p:attrName>style.visibility</p:attrName>
                                        </p:attrNameLst>
                                      </p:cBhvr>
                                      <p:to>
                                        <p:strVal val="visible"/>
                                      </p:to>
                                    </p:set>
                                    <p:animEffect transition="in" filter="wipe(left)">
                                      <p:cBhvr>
                                        <p:cTn id="23" dur="500"/>
                                        <p:tgtEl>
                                          <p:spTgt spid="54279"/>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4280"/>
                                        </p:tgtEl>
                                        <p:attrNameLst>
                                          <p:attrName>style.visibility</p:attrName>
                                        </p:attrNameLst>
                                      </p:cBhvr>
                                      <p:to>
                                        <p:strVal val="visible"/>
                                      </p:to>
                                    </p:set>
                                    <p:animEffect transition="in" filter="wipe(left)">
                                      <p:cBhvr>
                                        <p:cTn id="28" dur="500"/>
                                        <p:tgtEl>
                                          <p:spTgt spid="54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P spid="54278" grpId="0"/>
      <p:bldP spid="54279" grpId="0"/>
      <p:bldP spid="5428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850" y="333375"/>
            <a:ext cx="2439988" cy="182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27"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8638" y="333375"/>
            <a:ext cx="2439987" cy="182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28"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2825" y="333375"/>
            <a:ext cx="2439988" cy="182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29"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850" y="2492375"/>
            <a:ext cx="2439988" cy="182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30"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8638" y="2492375"/>
            <a:ext cx="2439987" cy="182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31"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2825" y="2492375"/>
            <a:ext cx="2439988" cy="182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32" name="Picture 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850" y="4848225"/>
            <a:ext cx="2439988" cy="182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33"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8638" y="4848225"/>
            <a:ext cx="2439987" cy="182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34" name="Picture 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2825" y="4848225"/>
            <a:ext cx="2439988" cy="182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56</a:t>
            </a:fld>
            <a:endParaRPr lang="en-GB"/>
          </a:p>
        </p:txBody>
      </p:sp>
    </p:spTree>
    <p:extLst>
      <p:ext uri="{BB962C8B-B14F-4D97-AF65-F5344CB8AC3E}">
        <p14:creationId xmlns:p14="http://schemas.microsoft.com/office/powerpoint/2010/main" val="5855055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8" name="Rectangle 6"/>
          <p:cNvSpPr>
            <a:spLocks noChangeArrowheads="1"/>
          </p:cNvSpPr>
          <p:nvPr/>
        </p:nvSpPr>
        <p:spPr bwMode="auto">
          <a:xfrm>
            <a:off x="136525" y="123464"/>
            <a:ext cx="8507413" cy="1585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a:latin typeface="Times New Roman" pitchFamily="18" charset="0"/>
              </a:rPr>
              <a:t>The </a:t>
            </a:r>
            <a:r>
              <a:rPr lang="en-US" altLang="en-US" sz="2400" u="sng" dirty="0" smtClean="0">
                <a:latin typeface="Times New Roman" pitchFamily="18" charset="0"/>
              </a:rPr>
              <a:t>________</a:t>
            </a:r>
            <a:r>
              <a:rPr lang="en-US" altLang="en-US" sz="2400" u="sng" dirty="0" smtClean="0">
                <a:latin typeface="Times New Roman" pitchFamily="18" charset="0"/>
              </a:rPr>
              <a:t> </a:t>
            </a:r>
            <a:r>
              <a:rPr lang="en-US" altLang="en-US" sz="2400" u="sng" dirty="0">
                <a:latin typeface="Times New Roman" pitchFamily="18" charset="0"/>
              </a:rPr>
              <a:t>energy</a:t>
            </a:r>
            <a:r>
              <a:rPr lang="en-US" altLang="en-US" sz="2400" dirty="0">
                <a:latin typeface="Times New Roman" pitchFamily="18" charset="0"/>
              </a:rPr>
              <a:t>, E</a:t>
            </a:r>
            <a:r>
              <a:rPr lang="en-US" altLang="en-US" sz="2400" baseline="-25000" dirty="0">
                <a:latin typeface="Times New Roman" pitchFamily="18" charset="0"/>
              </a:rPr>
              <a:t>A</a:t>
            </a:r>
            <a:r>
              <a:rPr lang="en-US" altLang="en-US" sz="2400" dirty="0">
                <a:latin typeface="Times New Roman" pitchFamily="18" charset="0"/>
              </a:rPr>
              <a:t> , can be described as an “energy barrier.” It is the energy that the reactant particles must overcome in order to form the product. It is the energy required by colliding molecules to form an </a:t>
            </a:r>
            <a:r>
              <a:rPr lang="en-US" altLang="en-US" sz="2400" dirty="0" smtClean="0">
                <a:latin typeface="Times New Roman" pitchFamily="18" charset="0"/>
              </a:rPr>
              <a:t>_______________</a:t>
            </a:r>
            <a:r>
              <a:rPr lang="en-US" altLang="en-US" sz="2400" u="sng" dirty="0" smtClean="0">
                <a:latin typeface="Times New Roman" pitchFamily="18" charset="0"/>
              </a:rPr>
              <a:t> </a:t>
            </a:r>
            <a:r>
              <a:rPr lang="en-US" altLang="en-US" sz="2400" dirty="0">
                <a:latin typeface="Times New Roman" pitchFamily="18" charset="0"/>
              </a:rPr>
              <a:t>(maximum point on the diagram).</a:t>
            </a:r>
            <a:r>
              <a:rPr lang="en-GB" altLang="en-US" sz="2500" dirty="0"/>
              <a:t> </a:t>
            </a:r>
          </a:p>
        </p:txBody>
      </p:sp>
      <p:sp>
        <p:nvSpPr>
          <p:cNvPr id="381959" name="Rectangle 7"/>
          <p:cNvSpPr>
            <a:spLocks noChangeArrowheads="1"/>
          </p:cNvSpPr>
          <p:nvPr/>
        </p:nvSpPr>
        <p:spPr bwMode="auto">
          <a:xfrm>
            <a:off x="107950" y="2138363"/>
            <a:ext cx="4105275"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a:latin typeface="Times New Roman" pitchFamily="18" charset="0"/>
              </a:rPr>
              <a:t>E</a:t>
            </a:r>
            <a:r>
              <a:rPr lang="en-US" altLang="en-US" sz="2400" baseline="-25000">
                <a:latin typeface="Times New Roman" pitchFamily="18" charset="0"/>
              </a:rPr>
              <a:t>A</a:t>
            </a:r>
            <a:r>
              <a:rPr lang="en-US" altLang="en-US" sz="2400">
                <a:latin typeface="Times New Roman" pitchFamily="18" charset="0"/>
              </a:rPr>
              <a:t> of the forward reaction:</a:t>
            </a:r>
            <a:r>
              <a:rPr lang="en-GB" altLang="en-US" sz="2500"/>
              <a:t> </a:t>
            </a:r>
          </a:p>
        </p:txBody>
      </p:sp>
      <p:sp>
        <p:nvSpPr>
          <p:cNvPr id="381960" name="Text Box 8"/>
          <p:cNvSpPr txBox="1">
            <a:spLocks noChangeArrowheads="1"/>
          </p:cNvSpPr>
          <p:nvPr/>
        </p:nvSpPr>
        <p:spPr bwMode="auto">
          <a:xfrm>
            <a:off x="3424238" y="2133600"/>
            <a:ext cx="88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rPr>
              <a:t>r </a:t>
            </a:r>
            <a:r>
              <a:rPr lang="en-GB" altLang="en-US" sz="2400">
                <a:latin typeface="Times New Roman" pitchFamily="18" charset="0"/>
                <a:sym typeface="Wingdings" pitchFamily="2" charset="2"/>
              </a:rPr>
              <a:t> p</a:t>
            </a:r>
            <a:endParaRPr lang="en-GB" altLang="en-US" sz="2400">
              <a:latin typeface="Times New Roman" pitchFamily="18" charset="0"/>
            </a:endParaRPr>
          </a:p>
        </p:txBody>
      </p:sp>
      <p:sp>
        <p:nvSpPr>
          <p:cNvPr id="381963" name="AutoShape 11"/>
          <p:cNvSpPr>
            <a:spLocks noChangeAspect="1" noChangeArrowheads="1" noTextEdit="1"/>
          </p:cNvSpPr>
          <p:nvPr/>
        </p:nvSpPr>
        <p:spPr bwMode="auto">
          <a:xfrm>
            <a:off x="3268663" y="2852738"/>
            <a:ext cx="29591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grpSp>
        <p:nvGrpSpPr>
          <p:cNvPr id="381967" name="Group 15"/>
          <p:cNvGrpSpPr>
            <a:grpSpLocks/>
          </p:cNvGrpSpPr>
          <p:nvPr/>
        </p:nvGrpSpPr>
        <p:grpSpPr bwMode="auto">
          <a:xfrm>
            <a:off x="3127375" y="2852738"/>
            <a:ext cx="3463925" cy="3384550"/>
            <a:chOff x="2059" y="1797"/>
            <a:chExt cx="1864" cy="1872"/>
          </a:xfrm>
        </p:grpSpPr>
        <p:pic>
          <p:nvPicPr>
            <p:cNvPr id="78856"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9" y="1797"/>
              <a:ext cx="1864" cy="1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7"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9" y="1797"/>
              <a:ext cx="1864" cy="1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81968" name="Rectangle 16"/>
          <p:cNvSpPr>
            <a:spLocks noChangeArrowheads="1"/>
          </p:cNvSpPr>
          <p:nvPr/>
        </p:nvSpPr>
        <p:spPr bwMode="auto">
          <a:xfrm>
            <a:off x="4859338" y="2924175"/>
            <a:ext cx="1712912" cy="503238"/>
          </a:xfrm>
          <a:prstGeom prst="rect">
            <a:avLst/>
          </a:prstGeom>
          <a:solidFill>
            <a:srgbClr val="CC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57</a:t>
            </a:fld>
            <a:endParaRPr lang="en-GB"/>
          </a:p>
        </p:txBody>
      </p:sp>
    </p:spTree>
    <p:extLst>
      <p:ext uri="{BB962C8B-B14F-4D97-AF65-F5344CB8AC3E}">
        <p14:creationId xmlns:p14="http://schemas.microsoft.com/office/powerpoint/2010/main" val="7544897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81958"/>
                                        </p:tgtEl>
                                        <p:attrNameLst>
                                          <p:attrName>style.visibility</p:attrName>
                                        </p:attrNameLst>
                                      </p:cBhvr>
                                      <p:to>
                                        <p:strVal val="visible"/>
                                      </p:to>
                                    </p:set>
                                    <p:anim calcmode="lin" valueType="num">
                                      <p:cBhvr additive="base">
                                        <p:cTn id="7" dur="500" fill="hold"/>
                                        <p:tgtEl>
                                          <p:spTgt spid="381958"/>
                                        </p:tgtEl>
                                        <p:attrNameLst>
                                          <p:attrName>ppt_x</p:attrName>
                                        </p:attrNameLst>
                                      </p:cBhvr>
                                      <p:tavLst>
                                        <p:tav tm="0">
                                          <p:val>
                                            <p:strVal val="#ppt_x"/>
                                          </p:val>
                                        </p:tav>
                                        <p:tav tm="100000">
                                          <p:val>
                                            <p:strVal val="#ppt_x"/>
                                          </p:val>
                                        </p:tav>
                                      </p:tavLst>
                                    </p:anim>
                                    <p:anim calcmode="lin" valueType="num">
                                      <p:cBhvr additive="base">
                                        <p:cTn id="8" dur="500" fill="hold"/>
                                        <p:tgtEl>
                                          <p:spTgt spid="38195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81960"/>
                                        </p:tgtEl>
                                        <p:attrNameLst>
                                          <p:attrName>style.visibility</p:attrName>
                                        </p:attrNameLst>
                                      </p:cBhvr>
                                      <p:to>
                                        <p:strVal val="visible"/>
                                      </p:to>
                                    </p:set>
                                    <p:anim calcmode="lin" valueType="num">
                                      <p:cBhvr additive="base">
                                        <p:cTn id="13" dur="500" fill="hold"/>
                                        <p:tgtEl>
                                          <p:spTgt spid="381960"/>
                                        </p:tgtEl>
                                        <p:attrNameLst>
                                          <p:attrName>ppt_x</p:attrName>
                                        </p:attrNameLst>
                                      </p:cBhvr>
                                      <p:tavLst>
                                        <p:tav tm="0">
                                          <p:val>
                                            <p:strVal val="#ppt_x"/>
                                          </p:val>
                                        </p:tav>
                                        <p:tav tm="100000">
                                          <p:val>
                                            <p:strVal val="#ppt_x"/>
                                          </p:val>
                                        </p:tav>
                                      </p:tavLst>
                                    </p:anim>
                                    <p:anim calcmode="lin" valueType="num">
                                      <p:cBhvr additive="base">
                                        <p:cTn id="14" dur="500" fill="hold"/>
                                        <p:tgtEl>
                                          <p:spTgt spid="381960"/>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81959"/>
                                        </p:tgtEl>
                                        <p:attrNameLst>
                                          <p:attrName>style.visibility</p:attrName>
                                        </p:attrNameLst>
                                      </p:cBhvr>
                                      <p:to>
                                        <p:strVal val="visible"/>
                                      </p:to>
                                    </p:set>
                                    <p:anim calcmode="lin" valueType="num">
                                      <p:cBhvr additive="base">
                                        <p:cTn id="17" dur="500" fill="hold"/>
                                        <p:tgtEl>
                                          <p:spTgt spid="381959"/>
                                        </p:tgtEl>
                                        <p:attrNameLst>
                                          <p:attrName>ppt_x</p:attrName>
                                        </p:attrNameLst>
                                      </p:cBhvr>
                                      <p:tavLst>
                                        <p:tav tm="0">
                                          <p:val>
                                            <p:strVal val="#ppt_x"/>
                                          </p:val>
                                        </p:tav>
                                        <p:tav tm="100000">
                                          <p:val>
                                            <p:strVal val="#ppt_x"/>
                                          </p:val>
                                        </p:tav>
                                      </p:tavLst>
                                    </p:anim>
                                    <p:anim calcmode="lin" valueType="num">
                                      <p:cBhvr additive="base">
                                        <p:cTn id="18" dur="500" fill="hold"/>
                                        <p:tgtEl>
                                          <p:spTgt spid="381959"/>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nodePh="1">
                                  <p:stCondLst>
                                    <p:cond delay="0"/>
                                  </p:stCondLst>
                                  <p:endCondLst>
                                    <p:cond evt="begin" delay="0">
                                      <p:tn val="21"/>
                                    </p:cond>
                                  </p:endCondLst>
                                  <p:childTnLst>
                                    <p:set>
                                      <p:cBhvr>
                                        <p:cTn id="22" dur="1" fill="hold">
                                          <p:stCondLst>
                                            <p:cond delay="0"/>
                                          </p:stCondLst>
                                        </p:cTn>
                                        <p:tgtEl>
                                          <p:spTgt spid="381963"/>
                                        </p:tgtEl>
                                        <p:attrNameLst>
                                          <p:attrName>style.visibility</p:attrName>
                                        </p:attrNameLst>
                                      </p:cBhvr>
                                      <p:to>
                                        <p:strVal val="visible"/>
                                      </p:to>
                                    </p:set>
                                    <p:anim calcmode="lin" valueType="num">
                                      <p:cBhvr additive="base">
                                        <p:cTn id="23" dur="500" fill="hold"/>
                                        <p:tgtEl>
                                          <p:spTgt spid="381963"/>
                                        </p:tgtEl>
                                        <p:attrNameLst>
                                          <p:attrName>ppt_x</p:attrName>
                                        </p:attrNameLst>
                                      </p:cBhvr>
                                      <p:tavLst>
                                        <p:tav tm="0">
                                          <p:val>
                                            <p:strVal val="#ppt_x"/>
                                          </p:val>
                                        </p:tav>
                                        <p:tav tm="100000">
                                          <p:val>
                                            <p:strVal val="#ppt_x"/>
                                          </p:val>
                                        </p:tav>
                                      </p:tavLst>
                                    </p:anim>
                                    <p:anim calcmode="lin" valueType="num">
                                      <p:cBhvr additive="base">
                                        <p:cTn id="24" dur="500" fill="hold"/>
                                        <p:tgtEl>
                                          <p:spTgt spid="38196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81967"/>
                                        </p:tgtEl>
                                        <p:attrNameLst>
                                          <p:attrName>style.visibility</p:attrName>
                                        </p:attrNameLst>
                                      </p:cBhvr>
                                      <p:to>
                                        <p:strVal val="visible"/>
                                      </p:to>
                                    </p:set>
                                    <p:anim calcmode="lin" valueType="num">
                                      <p:cBhvr additive="base">
                                        <p:cTn id="27" dur="500" fill="hold"/>
                                        <p:tgtEl>
                                          <p:spTgt spid="381967"/>
                                        </p:tgtEl>
                                        <p:attrNameLst>
                                          <p:attrName>ppt_x</p:attrName>
                                        </p:attrNameLst>
                                      </p:cBhvr>
                                      <p:tavLst>
                                        <p:tav tm="0">
                                          <p:val>
                                            <p:strVal val="#ppt_x"/>
                                          </p:val>
                                        </p:tav>
                                        <p:tav tm="100000">
                                          <p:val>
                                            <p:strVal val="#ppt_x"/>
                                          </p:val>
                                        </p:tav>
                                      </p:tavLst>
                                    </p:anim>
                                    <p:anim calcmode="lin" valueType="num">
                                      <p:cBhvr additive="base">
                                        <p:cTn id="28" dur="500" fill="hold"/>
                                        <p:tgtEl>
                                          <p:spTgt spid="38196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81968"/>
                                        </p:tgtEl>
                                        <p:attrNameLst>
                                          <p:attrName>style.visibility</p:attrName>
                                        </p:attrNameLst>
                                      </p:cBhvr>
                                      <p:to>
                                        <p:strVal val="visible"/>
                                      </p:to>
                                    </p:set>
                                    <p:anim calcmode="lin" valueType="num">
                                      <p:cBhvr additive="base">
                                        <p:cTn id="31" dur="500" fill="hold"/>
                                        <p:tgtEl>
                                          <p:spTgt spid="381968"/>
                                        </p:tgtEl>
                                        <p:attrNameLst>
                                          <p:attrName>ppt_x</p:attrName>
                                        </p:attrNameLst>
                                      </p:cBhvr>
                                      <p:tavLst>
                                        <p:tav tm="0">
                                          <p:val>
                                            <p:strVal val="#ppt_x"/>
                                          </p:val>
                                        </p:tav>
                                        <p:tav tm="100000">
                                          <p:val>
                                            <p:strVal val="#ppt_x"/>
                                          </p:val>
                                        </p:tav>
                                      </p:tavLst>
                                    </p:anim>
                                    <p:anim calcmode="lin" valueType="num">
                                      <p:cBhvr additive="base">
                                        <p:cTn id="32" dur="500" fill="hold"/>
                                        <p:tgtEl>
                                          <p:spTgt spid="381968"/>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38196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1958" grpId="0"/>
      <p:bldP spid="381959" grpId="0"/>
      <p:bldP spid="381960" grpId="0"/>
      <p:bldP spid="381963" grpId="0" animBg="1"/>
      <p:bldP spid="381968" grpId="0" animBg="1"/>
      <p:bldP spid="381968" grpId="1"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87313" y="144463"/>
            <a:ext cx="3863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a:latin typeface="Times New Roman" pitchFamily="18" charset="0"/>
              </a:rPr>
              <a:t>Or, E</a:t>
            </a:r>
            <a:r>
              <a:rPr lang="en-US" altLang="en-US" sz="2400" baseline="-25000">
                <a:latin typeface="Times New Roman" pitchFamily="18" charset="0"/>
              </a:rPr>
              <a:t>A</a:t>
            </a:r>
            <a:r>
              <a:rPr lang="en-US" altLang="en-US" sz="2400">
                <a:latin typeface="Times New Roman" pitchFamily="18" charset="0"/>
              </a:rPr>
              <a:t> of the reverse reaction:</a:t>
            </a:r>
          </a:p>
        </p:txBody>
      </p:sp>
      <p:pic>
        <p:nvPicPr>
          <p:cNvPr id="79875" name="Picture 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38400" y="838200"/>
            <a:ext cx="428625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8" name="Rectangle 4"/>
          <p:cNvSpPr>
            <a:spLocks noChangeArrowheads="1"/>
          </p:cNvSpPr>
          <p:nvPr/>
        </p:nvSpPr>
        <p:spPr bwMode="auto">
          <a:xfrm>
            <a:off x="4648200" y="762000"/>
            <a:ext cx="2590800" cy="990600"/>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57349" name="Text Box 5"/>
          <p:cNvSpPr txBox="1">
            <a:spLocks noChangeArrowheads="1"/>
          </p:cNvSpPr>
          <p:nvPr/>
        </p:nvSpPr>
        <p:spPr bwMode="auto">
          <a:xfrm>
            <a:off x="3924300" y="117475"/>
            <a:ext cx="88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rPr>
              <a:t>p </a:t>
            </a:r>
            <a:r>
              <a:rPr lang="en-GB" altLang="en-US" sz="2400">
                <a:latin typeface="Times New Roman" pitchFamily="18" charset="0"/>
                <a:sym typeface="Wingdings" pitchFamily="2" charset="2"/>
              </a:rPr>
              <a:t> r</a:t>
            </a:r>
            <a:endParaRPr lang="en-GB" altLang="en-US" sz="2400">
              <a:latin typeface="Times New Roman"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58</a:t>
            </a:fld>
            <a:endParaRPr lang="en-GB"/>
          </a:p>
        </p:txBody>
      </p:sp>
    </p:spTree>
    <p:extLst>
      <p:ext uri="{BB962C8B-B14F-4D97-AF65-F5344CB8AC3E}">
        <p14:creationId xmlns:p14="http://schemas.microsoft.com/office/powerpoint/2010/main" val="19690979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7349"/>
                                        </p:tgtEl>
                                        <p:attrNameLst>
                                          <p:attrName>style.visibility</p:attrName>
                                        </p:attrNameLst>
                                      </p:cBhvr>
                                      <p:to>
                                        <p:strVal val="visible"/>
                                      </p:to>
                                    </p:set>
                                    <p:anim calcmode="lin" valueType="num">
                                      <p:cBhvr additive="base">
                                        <p:cTn id="7" dur="500" fill="hold"/>
                                        <p:tgtEl>
                                          <p:spTgt spid="57349"/>
                                        </p:tgtEl>
                                        <p:attrNameLst>
                                          <p:attrName>ppt_x</p:attrName>
                                        </p:attrNameLst>
                                      </p:cBhvr>
                                      <p:tavLst>
                                        <p:tav tm="0">
                                          <p:val>
                                            <p:strVal val="#ppt_x"/>
                                          </p:val>
                                        </p:tav>
                                        <p:tav tm="100000">
                                          <p:val>
                                            <p:strVal val="#ppt_x"/>
                                          </p:val>
                                        </p:tav>
                                      </p:tavLst>
                                    </p:anim>
                                    <p:anim calcmode="lin" valueType="num">
                                      <p:cBhvr additive="base">
                                        <p:cTn id="8" dur="500" fill="hold"/>
                                        <p:tgtEl>
                                          <p:spTgt spid="5734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7346"/>
                                        </p:tgtEl>
                                        <p:attrNameLst>
                                          <p:attrName>style.visibility</p:attrName>
                                        </p:attrNameLst>
                                      </p:cBhvr>
                                      <p:to>
                                        <p:strVal val="visible"/>
                                      </p:to>
                                    </p:set>
                                    <p:anim calcmode="lin" valueType="num">
                                      <p:cBhvr additive="base">
                                        <p:cTn id="11" dur="500" fill="hold"/>
                                        <p:tgtEl>
                                          <p:spTgt spid="57346"/>
                                        </p:tgtEl>
                                        <p:attrNameLst>
                                          <p:attrName>ppt_x</p:attrName>
                                        </p:attrNameLst>
                                      </p:cBhvr>
                                      <p:tavLst>
                                        <p:tav tm="0">
                                          <p:val>
                                            <p:strVal val="#ppt_x"/>
                                          </p:val>
                                        </p:tav>
                                        <p:tav tm="100000">
                                          <p:val>
                                            <p:strVal val="#ppt_x"/>
                                          </p:val>
                                        </p:tav>
                                      </p:tavLst>
                                    </p:anim>
                                    <p:anim calcmode="lin" valueType="num">
                                      <p:cBhvr additive="base">
                                        <p:cTn id="12" dur="500" fill="hold"/>
                                        <p:tgtEl>
                                          <p:spTgt spid="57346"/>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xit" presetSubtype="0" fill="hold" grpId="0" nodeType="clickEffect">
                                  <p:stCondLst>
                                    <p:cond delay="0"/>
                                  </p:stCondLst>
                                  <p:childTnLst>
                                    <p:animEffect transition="out" filter="dissolve">
                                      <p:cBhvr>
                                        <p:cTn id="16" dur="500"/>
                                        <p:tgtEl>
                                          <p:spTgt spid="57348"/>
                                        </p:tgtEl>
                                      </p:cBhvr>
                                    </p:animEffect>
                                    <p:set>
                                      <p:cBhvr>
                                        <p:cTn id="17" dur="1" fill="hold">
                                          <p:stCondLst>
                                            <p:cond delay="499"/>
                                          </p:stCondLst>
                                        </p:cTn>
                                        <p:tgtEl>
                                          <p:spTgt spid="573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p:bldP spid="57348" grpId="0" animBg="1"/>
      <p:bldP spid="5734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123825" y="38100"/>
            <a:ext cx="29638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u="sng">
                <a:latin typeface="Times New Roman" pitchFamily="18" charset="0"/>
              </a:rPr>
              <a:t>Activated complex</a:t>
            </a:r>
            <a:r>
              <a:rPr lang="en-GB" altLang="en-US" sz="2500"/>
              <a:t> </a:t>
            </a:r>
          </a:p>
        </p:txBody>
      </p:sp>
      <p:sp>
        <p:nvSpPr>
          <p:cNvPr id="55299" name="Rectangle 3"/>
          <p:cNvSpPr>
            <a:spLocks noChangeArrowheads="1"/>
          </p:cNvSpPr>
          <p:nvPr/>
        </p:nvSpPr>
        <p:spPr bwMode="auto">
          <a:xfrm>
            <a:off x="76200" y="614274"/>
            <a:ext cx="89916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u="sng" dirty="0">
                <a:latin typeface="Times New Roman" pitchFamily="18" charset="0"/>
              </a:rPr>
              <a:t>Definition</a:t>
            </a:r>
            <a:r>
              <a:rPr lang="en-US" altLang="en-US" sz="2400" dirty="0">
                <a:latin typeface="Times New Roman" pitchFamily="18" charset="0"/>
              </a:rPr>
              <a:t>:  The activated complex is an </a:t>
            </a:r>
            <a:r>
              <a:rPr lang="en-US" altLang="en-US" sz="2400" dirty="0" smtClean="0">
                <a:latin typeface="Times New Roman" pitchFamily="18" charset="0"/>
              </a:rPr>
              <a:t>_______</a:t>
            </a:r>
            <a:r>
              <a:rPr lang="en-US" altLang="en-US" sz="2400" dirty="0" smtClean="0">
                <a:latin typeface="Times New Roman" pitchFamily="18" charset="0"/>
              </a:rPr>
              <a:t> </a:t>
            </a:r>
            <a:r>
              <a:rPr lang="en-US" altLang="en-US" sz="2400" dirty="0">
                <a:latin typeface="Times New Roman" pitchFamily="18" charset="0"/>
              </a:rPr>
              <a:t>arrangement of atoms formed as reactant bonds are broken and product bonds are formed. It occurs at the </a:t>
            </a:r>
            <a:r>
              <a:rPr lang="en-US" altLang="en-US" sz="2400" dirty="0" smtClean="0">
                <a:latin typeface="Times New Roman" pitchFamily="18" charset="0"/>
              </a:rPr>
              <a:t>_____________</a:t>
            </a:r>
            <a:r>
              <a:rPr lang="en-US" altLang="en-US" sz="2400" dirty="0" smtClean="0">
                <a:latin typeface="Times New Roman" pitchFamily="18" charset="0"/>
              </a:rPr>
              <a:t> </a:t>
            </a:r>
            <a:r>
              <a:rPr lang="en-US" altLang="en-US" sz="2400" dirty="0">
                <a:latin typeface="Times New Roman" pitchFamily="18" charset="0"/>
              </a:rPr>
              <a:t>point of the potential energy diagram.</a:t>
            </a:r>
          </a:p>
        </p:txBody>
      </p:sp>
      <p:sp>
        <p:nvSpPr>
          <p:cNvPr id="55300" name="Rectangle 4"/>
          <p:cNvSpPr>
            <a:spLocks noChangeArrowheads="1"/>
          </p:cNvSpPr>
          <p:nvPr/>
        </p:nvSpPr>
        <p:spPr bwMode="auto">
          <a:xfrm>
            <a:off x="685800" y="2395538"/>
            <a:ext cx="1443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a:latin typeface="Times New Roman" pitchFamily="18" charset="0"/>
              </a:rPr>
              <a:t>Reactants</a:t>
            </a:r>
            <a:r>
              <a:rPr lang="en-GB" altLang="en-US" sz="2400">
                <a:latin typeface="Times New Roman" pitchFamily="18" charset="0"/>
              </a:rPr>
              <a:t> </a:t>
            </a:r>
          </a:p>
        </p:txBody>
      </p:sp>
      <p:sp>
        <p:nvSpPr>
          <p:cNvPr id="55301" name="Rectangle 5"/>
          <p:cNvSpPr>
            <a:spLocks noChangeArrowheads="1"/>
          </p:cNvSpPr>
          <p:nvPr/>
        </p:nvSpPr>
        <p:spPr bwMode="auto">
          <a:xfrm>
            <a:off x="179388" y="3529440"/>
            <a:ext cx="266382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dirty="0" smtClean="0">
                <a:latin typeface="Times New Roman" pitchFamily="18" charset="0"/>
              </a:rPr>
              <a:t>A____________    	complex</a:t>
            </a:r>
            <a:endParaRPr lang="en-GB" altLang="en-US" sz="2400" dirty="0">
              <a:latin typeface="Times New Roman" pitchFamily="18" charset="0"/>
            </a:endParaRPr>
          </a:p>
        </p:txBody>
      </p:sp>
      <p:sp>
        <p:nvSpPr>
          <p:cNvPr id="55303" name="Rectangle 7"/>
          <p:cNvSpPr>
            <a:spLocks noChangeArrowheads="1"/>
          </p:cNvSpPr>
          <p:nvPr/>
        </p:nvSpPr>
        <p:spPr bwMode="auto">
          <a:xfrm>
            <a:off x="609600" y="5529263"/>
            <a:ext cx="1676400"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a:latin typeface="Times New Roman" pitchFamily="18" charset="0"/>
              </a:rPr>
              <a:t>Products</a:t>
            </a:r>
            <a:r>
              <a:rPr lang="en-GB" altLang="en-US" sz="2500"/>
              <a:t> </a:t>
            </a:r>
          </a:p>
        </p:txBody>
      </p:sp>
      <p:grpSp>
        <p:nvGrpSpPr>
          <p:cNvPr id="55316" name="Group 20"/>
          <p:cNvGrpSpPr>
            <a:grpSpLocks/>
          </p:cNvGrpSpPr>
          <p:nvPr/>
        </p:nvGrpSpPr>
        <p:grpSpPr bwMode="auto">
          <a:xfrm>
            <a:off x="3635375" y="2133600"/>
            <a:ext cx="1490663" cy="1136650"/>
            <a:chOff x="2109" y="1362"/>
            <a:chExt cx="939" cy="716"/>
          </a:xfrm>
        </p:grpSpPr>
        <p:grpSp>
          <p:nvGrpSpPr>
            <p:cNvPr id="80937" name="Group 17"/>
            <p:cNvGrpSpPr>
              <a:grpSpLocks/>
            </p:cNvGrpSpPr>
            <p:nvPr/>
          </p:nvGrpSpPr>
          <p:grpSpPr bwMode="auto">
            <a:xfrm>
              <a:off x="2109" y="1370"/>
              <a:ext cx="292" cy="699"/>
              <a:chOff x="2381" y="1370"/>
              <a:chExt cx="292" cy="699"/>
            </a:xfrm>
          </p:grpSpPr>
          <p:sp>
            <p:nvSpPr>
              <p:cNvPr id="80943" name="Text Box 10"/>
              <p:cNvSpPr txBox="1">
                <a:spLocks noChangeArrowheads="1"/>
              </p:cNvSpPr>
              <p:nvPr/>
            </p:nvSpPr>
            <p:spPr bwMode="auto">
              <a:xfrm>
                <a:off x="2395" y="1370"/>
                <a:ext cx="2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dirty="0">
                    <a:solidFill>
                      <a:srgbClr val="FF0000"/>
                    </a:solidFill>
                    <a:latin typeface="Times New Roman" pitchFamily="18" charset="0"/>
                  </a:rPr>
                  <a:t>A</a:t>
                </a:r>
              </a:p>
            </p:txBody>
          </p:sp>
          <p:sp>
            <p:nvSpPr>
              <p:cNvPr id="80944" name="Text Box 11"/>
              <p:cNvSpPr txBox="1">
                <a:spLocks noChangeArrowheads="1"/>
              </p:cNvSpPr>
              <p:nvPr/>
            </p:nvSpPr>
            <p:spPr bwMode="auto">
              <a:xfrm>
                <a:off x="2381" y="1742"/>
                <a:ext cx="2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dirty="0">
                    <a:solidFill>
                      <a:srgbClr val="FF0000"/>
                    </a:solidFill>
                    <a:latin typeface="Times New Roman" pitchFamily="18" charset="0"/>
                  </a:rPr>
                  <a:t>A</a:t>
                </a:r>
              </a:p>
            </p:txBody>
          </p:sp>
          <p:sp>
            <p:nvSpPr>
              <p:cNvPr id="80945" name="Line 12"/>
              <p:cNvSpPr>
                <a:spLocks noChangeShapeType="1"/>
              </p:cNvSpPr>
              <p:nvPr/>
            </p:nvSpPr>
            <p:spPr bwMode="auto">
              <a:xfrm>
                <a:off x="2526" y="1570"/>
                <a:ext cx="0" cy="2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80938" name="Group 18"/>
            <p:cNvGrpSpPr>
              <a:grpSpLocks/>
            </p:cNvGrpSpPr>
            <p:nvPr/>
          </p:nvGrpSpPr>
          <p:grpSpPr bwMode="auto">
            <a:xfrm>
              <a:off x="2783" y="1362"/>
              <a:ext cx="265" cy="716"/>
              <a:chOff x="2783" y="1362"/>
              <a:chExt cx="265" cy="716"/>
            </a:xfrm>
          </p:grpSpPr>
          <p:sp>
            <p:nvSpPr>
              <p:cNvPr id="80940" name="Text Box 13"/>
              <p:cNvSpPr txBox="1">
                <a:spLocks noChangeArrowheads="1"/>
              </p:cNvSpPr>
              <p:nvPr/>
            </p:nvSpPr>
            <p:spPr bwMode="auto">
              <a:xfrm>
                <a:off x="2783" y="1362"/>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dirty="0">
                    <a:solidFill>
                      <a:schemeClr val="tx2"/>
                    </a:solidFill>
                    <a:latin typeface="Times New Roman" pitchFamily="18" charset="0"/>
                  </a:rPr>
                  <a:t>B</a:t>
                </a:r>
              </a:p>
            </p:txBody>
          </p:sp>
          <p:sp>
            <p:nvSpPr>
              <p:cNvPr id="80941" name="Text Box 14"/>
              <p:cNvSpPr txBox="1">
                <a:spLocks noChangeArrowheads="1"/>
              </p:cNvSpPr>
              <p:nvPr/>
            </p:nvSpPr>
            <p:spPr bwMode="auto">
              <a:xfrm>
                <a:off x="2783" y="1751"/>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dirty="0">
                    <a:solidFill>
                      <a:schemeClr val="tx2"/>
                    </a:solidFill>
                    <a:latin typeface="Times New Roman" pitchFamily="18" charset="0"/>
                  </a:rPr>
                  <a:t>B</a:t>
                </a:r>
              </a:p>
            </p:txBody>
          </p:sp>
          <p:sp>
            <p:nvSpPr>
              <p:cNvPr id="80942" name="Line 15"/>
              <p:cNvSpPr>
                <a:spLocks noChangeShapeType="1"/>
              </p:cNvSpPr>
              <p:nvPr/>
            </p:nvSpPr>
            <p:spPr bwMode="auto">
              <a:xfrm>
                <a:off x="2916" y="1616"/>
                <a:ext cx="0" cy="22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80939" name="Text Box 19"/>
            <p:cNvSpPr txBox="1">
              <a:spLocks noChangeArrowheads="1"/>
            </p:cNvSpPr>
            <p:nvPr/>
          </p:nvSpPr>
          <p:spPr bwMode="auto">
            <a:xfrm>
              <a:off x="2430" y="1498"/>
              <a:ext cx="278"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3600">
                  <a:latin typeface="Times New Roman" pitchFamily="18" charset="0"/>
                </a:rPr>
                <a:t>+</a:t>
              </a:r>
            </a:p>
          </p:txBody>
        </p:sp>
      </p:grpSp>
      <p:grpSp>
        <p:nvGrpSpPr>
          <p:cNvPr id="55349" name="Group 53"/>
          <p:cNvGrpSpPr>
            <a:grpSpLocks/>
          </p:cNvGrpSpPr>
          <p:nvPr/>
        </p:nvGrpSpPr>
        <p:grpSpPr bwMode="auto">
          <a:xfrm>
            <a:off x="3563938" y="3357563"/>
            <a:ext cx="1743075" cy="1770062"/>
            <a:chOff x="2281" y="2214"/>
            <a:chExt cx="1098" cy="1115"/>
          </a:xfrm>
        </p:grpSpPr>
        <p:sp>
          <p:nvSpPr>
            <p:cNvPr id="80913" name="Text Box 23"/>
            <p:cNvSpPr txBox="1">
              <a:spLocks noChangeArrowheads="1"/>
            </p:cNvSpPr>
            <p:nvPr/>
          </p:nvSpPr>
          <p:spPr bwMode="auto">
            <a:xfrm>
              <a:off x="2304" y="2214"/>
              <a:ext cx="2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dirty="0">
                  <a:solidFill>
                    <a:srgbClr val="FF0000"/>
                  </a:solidFill>
                  <a:latin typeface="Times New Roman" pitchFamily="18" charset="0"/>
                </a:rPr>
                <a:t>A</a:t>
              </a:r>
            </a:p>
          </p:txBody>
        </p:sp>
        <p:sp>
          <p:nvSpPr>
            <p:cNvPr id="80914" name="Text Box 24"/>
            <p:cNvSpPr txBox="1">
              <a:spLocks noChangeArrowheads="1"/>
            </p:cNvSpPr>
            <p:nvPr/>
          </p:nvSpPr>
          <p:spPr bwMode="auto">
            <a:xfrm>
              <a:off x="2281" y="2994"/>
              <a:ext cx="2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dirty="0">
                  <a:solidFill>
                    <a:srgbClr val="FF0000"/>
                  </a:solidFill>
                  <a:latin typeface="Times New Roman" pitchFamily="18" charset="0"/>
                </a:rPr>
                <a:t>A</a:t>
              </a:r>
            </a:p>
          </p:txBody>
        </p:sp>
        <p:sp>
          <p:nvSpPr>
            <p:cNvPr id="80915" name="Text Box 27"/>
            <p:cNvSpPr txBox="1">
              <a:spLocks noChangeArrowheads="1"/>
            </p:cNvSpPr>
            <p:nvPr/>
          </p:nvSpPr>
          <p:spPr bwMode="auto">
            <a:xfrm>
              <a:off x="3114" y="2223"/>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dirty="0">
                  <a:solidFill>
                    <a:schemeClr val="tx2"/>
                  </a:solidFill>
                  <a:latin typeface="Times New Roman" pitchFamily="18" charset="0"/>
                </a:rPr>
                <a:t>B</a:t>
              </a:r>
            </a:p>
          </p:txBody>
        </p:sp>
        <p:sp>
          <p:nvSpPr>
            <p:cNvPr id="80916" name="Text Box 28"/>
            <p:cNvSpPr txBox="1">
              <a:spLocks noChangeArrowheads="1"/>
            </p:cNvSpPr>
            <p:nvPr/>
          </p:nvSpPr>
          <p:spPr bwMode="auto">
            <a:xfrm>
              <a:off x="3114" y="3002"/>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dirty="0">
                  <a:solidFill>
                    <a:schemeClr val="tx2"/>
                  </a:solidFill>
                  <a:latin typeface="Times New Roman" pitchFamily="18" charset="0"/>
                </a:rPr>
                <a:t>B</a:t>
              </a:r>
            </a:p>
          </p:txBody>
        </p:sp>
        <p:sp>
          <p:nvSpPr>
            <p:cNvPr id="80917" name="Line 31"/>
            <p:cNvSpPr>
              <a:spLocks noChangeShapeType="1"/>
            </p:cNvSpPr>
            <p:nvPr/>
          </p:nvSpPr>
          <p:spPr bwMode="auto">
            <a:xfrm>
              <a:off x="2426" y="2432"/>
              <a:ext cx="0"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18" name="Line 32"/>
            <p:cNvSpPr>
              <a:spLocks noChangeShapeType="1"/>
            </p:cNvSpPr>
            <p:nvPr/>
          </p:nvSpPr>
          <p:spPr bwMode="auto">
            <a:xfrm>
              <a:off x="2426" y="2568"/>
              <a:ext cx="0"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19" name="Line 33"/>
            <p:cNvSpPr>
              <a:spLocks noChangeShapeType="1"/>
            </p:cNvSpPr>
            <p:nvPr/>
          </p:nvSpPr>
          <p:spPr bwMode="auto">
            <a:xfrm>
              <a:off x="2426" y="2704"/>
              <a:ext cx="0"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20" name="Line 34"/>
            <p:cNvSpPr>
              <a:spLocks noChangeShapeType="1"/>
            </p:cNvSpPr>
            <p:nvPr/>
          </p:nvSpPr>
          <p:spPr bwMode="auto">
            <a:xfrm>
              <a:off x="2426" y="2840"/>
              <a:ext cx="0"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21" name="Line 35"/>
            <p:cNvSpPr>
              <a:spLocks noChangeShapeType="1"/>
            </p:cNvSpPr>
            <p:nvPr/>
          </p:nvSpPr>
          <p:spPr bwMode="auto">
            <a:xfrm>
              <a:off x="2426" y="2976"/>
              <a:ext cx="0"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22" name="Line 36"/>
            <p:cNvSpPr>
              <a:spLocks noChangeShapeType="1"/>
            </p:cNvSpPr>
            <p:nvPr/>
          </p:nvSpPr>
          <p:spPr bwMode="auto">
            <a:xfrm>
              <a:off x="3234" y="2469"/>
              <a:ext cx="0"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23" name="Line 37"/>
            <p:cNvSpPr>
              <a:spLocks noChangeShapeType="1"/>
            </p:cNvSpPr>
            <p:nvPr/>
          </p:nvSpPr>
          <p:spPr bwMode="auto">
            <a:xfrm>
              <a:off x="3234" y="2605"/>
              <a:ext cx="0"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24" name="Line 38"/>
            <p:cNvSpPr>
              <a:spLocks noChangeShapeType="1"/>
            </p:cNvSpPr>
            <p:nvPr/>
          </p:nvSpPr>
          <p:spPr bwMode="auto">
            <a:xfrm>
              <a:off x="3234" y="2741"/>
              <a:ext cx="0"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25" name="Line 39"/>
            <p:cNvSpPr>
              <a:spLocks noChangeShapeType="1"/>
            </p:cNvSpPr>
            <p:nvPr/>
          </p:nvSpPr>
          <p:spPr bwMode="auto">
            <a:xfrm>
              <a:off x="3234" y="2877"/>
              <a:ext cx="0"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26" name="Line 40"/>
            <p:cNvSpPr>
              <a:spLocks noChangeShapeType="1"/>
            </p:cNvSpPr>
            <p:nvPr/>
          </p:nvSpPr>
          <p:spPr bwMode="auto">
            <a:xfrm>
              <a:off x="3234" y="3013"/>
              <a:ext cx="0"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27" name="Line 41"/>
            <p:cNvSpPr>
              <a:spLocks noChangeShapeType="1"/>
            </p:cNvSpPr>
            <p:nvPr/>
          </p:nvSpPr>
          <p:spPr bwMode="auto">
            <a:xfrm>
              <a:off x="2472" y="3158"/>
              <a:ext cx="9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28" name="Line 42"/>
            <p:cNvSpPr>
              <a:spLocks noChangeShapeType="1"/>
            </p:cNvSpPr>
            <p:nvPr/>
          </p:nvSpPr>
          <p:spPr bwMode="auto">
            <a:xfrm>
              <a:off x="2609" y="3158"/>
              <a:ext cx="9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29" name="Line 43"/>
            <p:cNvSpPr>
              <a:spLocks noChangeShapeType="1"/>
            </p:cNvSpPr>
            <p:nvPr/>
          </p:nvSpPr>
          <p:spPr bwMode="auto">
            <a:xfrm>
              <a:off x="2745" y="3158"/>
              <a:ext cx="9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30" name="Line 44"/>
            <p:cNvSpPr>
              <a:spLocks noChangeShapeType="1"/>
            </p:cNvSpPr>
            <p:nvPr/>
          </p:nvSpPr>
          <p:spPr bwMode="auto">
            <a:xfrm>
              <a:off x="2881" y="3158"/>
              <a:ext cx="9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31" name="Line 45"/>
            <p:cNvSpPr>
              <a:spLocks noChangeShapeType="1"/>
            </p:cNvSpPr>
            <p:nvPr/>
          </p:nvSpPr>
          <p:spPr bwMode="auto">
            <a:xfrm>
              <a:off x="3053" y="3158"/>
              <a:ext cx="9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32" name="Line 48"/>
            <p:cNvSpPr>
              <a:spLocks noChangeShapeType="1"/>
            </p:cNvSpPr>
            <p:nvPr/>
          </p:nvSpPr>
          <p:spPr bwMode="auto">
            <a:xfrm>
              <a:off x="2508" y="2369"/>
              <a:ext cx="9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33" name="Line 49"/>
            <p:cNvSpPr>
              <a:spLocks noChangeShapeType="1"/>
            </p:cNvSpPr>
            <p:nvPr/>
          </p:nvSpPr>
          <p:spPr bwMode="auto">
            <a:xfrm>
              <a:off x="2645" y="2369"/>
              <a:ext cx="9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34" name="Line 50"/>
            <p:cNvSpPr>
              <a:spLocks noChangeShapeType="1"/>
            </p:cNvSpPr>
            <p:nvPr/>
          </p:nvSpPr>
          <p:spPr bwMode="auto">
            <a:xfrm>
              <a:off x="2781" y="2369"/>
              <a:ext cx="9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35" name="Line 51"/>
            <p:cNvSpPr>
              <a:spLocks noChangeShapeType="1"/>
            </p:cNvSpPr>
            <p:nvPr/>
          </p:nvSpPr>
          <p:spPr bwMode="auto">
            <a:xfrm>
              <a:off x="2917" y="2369"/>
              <a:ext cx="9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36" name="Line 52"/>
            <p:cNvSpPr>
              <a:spLocks noChangeShapeType="1"/>
            </p:cNvSpPr>
            <p:nvPr/>
          </p:nvSpPr>
          <p:spPr bwMode="auto">
            <a:xfrm>
              <a:off x="3089" y="2369"/>
              <a:ext cx="9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55363" name="Group 67"/>
          <p:cNvGrpSpPr>
            <a:grpSpLocks/>
          </p:cNvGrpSpPr>
          <p:nvPr/>
        </p:nvGrpSpPr>
        <p:grpSpPr bwMode="auto">
          <a:xfrm>
            <a:off x="3770313" y="5300663"/>
            <a:ext cx="1295400" cy="1109662"/>
            <a:chOff x="2375" y="3339"/>
            <a:chExt cx="816" cy="699"/>
          </a:xfrm>
        </p:grpSpPr>
        <p:sp>
          <p:nvSpPr>
            <p:cNvPr id="80906" name="Text Box 56"/>
            <p:cNvSpPr txBox="1">
              <a:spLocks noChangeArrowheads="1"/>
            </p:cNvSpPr>
            <p:nvPr/>
          </p:nvSpPr>
          <p:spPr bwMode="auto">
            <a:xfrm>
              <a:off x="2375" y="3339"/>
              <a:ext cx="2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dirty="0">
                  <a:solidFill>
                    <a:srgbClr val="FF0000"/>
                  </a:solidFill>
                  <a:latin typeface="Times New Roman" pitchFamily="18" charset="0"/>
                </a:rPr>
                <a:t>A</a:t>
              </a:r>
            </a:p>
          </p:txBody>
        </p:sp>
        <p:sp>
          <p:nvSpPr>
            <p:cNvPr id="80907" name="Text Box 57"/>
            <p:cNvSpPr txBox="1">
              <a:spLocks noChangeArrowheads="1"/>
            </p:cNvSpPr>
            <p:nvPr/>
          </p:nvSpPr>
          <p:spPr bwMode="auto">
            <a:xfrm>
              <a:off x="2375" y="3711"/>
              <a:ext cx="2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dirty="0">
                  <a:solidFill>
                    <a:srgbClr val="FF0000"/>
                  </a:solidFill>
                  <a:latin typeface="Times New Roman" pitchFamily="18" charset="0"/>
                </a:rPr>
                <a:t>A</a:t>
              </a:r>
            </a:p>
          </p:txBody>
        </p:sp>
        <p:sp>
          <p:nvSpPr>
            <p:cNvPr id="80908" name="Text Box 60"/>
            <p:cNvSpPr txBox="1">
              <a:spLocks noChangeArrowheads="1"/>
            </p:cNvSpPr>
            <p:nvPr/>
          </p:nvSpPr>
          <p:spPr bwMode="auto">
            <a:xfrm>
              <a:off x="2926" y="3339"/>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dirty="0">
                  <a:solidFill>
                    <a:schemeClr val="tx2"/>
                  </a:solidFill>
                  <a:latin typeface="Times New Roman" pitchFamily="18" charset="0"/>
                </a:rPr>
                <a:t>B</a:t>
              </a:r>
            </a:p>
          </p:txBody>
        </p:sp>
        <p:sp>
          <p:nvSpPr>
            <p:cNvPr id="80909" name="Text Box 61"/>
            <p:cNvSpPr txBox="1">
              <a:spLocks noChangeArrowheads="1"/>
            </p:cNvSpPr>
            <p:nvPr/>
          </p:nvSpPr>
          <p:spPr bwMode="auto">
            <a:xfrm>
              <a:off x="2925" y="3710"/>
              <a:ext cx="2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dirty="0">
                  <a:solidFill>
                    <a:schemeClr val="tx2"/>
                  </a:solidFill>
                  <a:latin typeface="Times New Roman" pitchFamily="18" charset="0"/>
                </a:rPr>
                <a:t>B</a:t>
              </a:r>
            </a:p>
          </p:txBody>
        </p:sp>
        <p:sp>
          <p:nvSpPr>
            <p:cNvPr id="80910" name="Line 64"/>
            <p:cNvSpPr>
              <a:spLocks noChangeShapeType="1"/>
            </p:cNvSpPr>
            <p:nvPr/>
          </p:nvSpPr>
          <p:spPr bwMode="auto">
            <a:xfrm>
              <a:off x="2562" y="3521"/>
              <a:ext cx="45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11" name="Line 65"/>
            <p:cNvSpPr>
              <a:spLocks noChangeShapeType="1"/>
            </p:cNvSpPr>
            <p:nvPr/>
          </p:nvSpPr>
          <p:spPr bwMode="auto">
            <a:xfrm>
              <a:off x="2562" y="3866"/>
              <a:ext cx="45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0912" name="Text Box 66"/>
            <p:cNvSpPr txBox="1">
              <a:spLocks noChangeArrowheads="1"/>
            </p:cNvSpPr>
            <p:nvPr/>
          </p:nvSpPr>
          <p:spPr bwMode="auto">
            <a:xfrm>
              <a:off x="2659" y="3515"/>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rPr>
                <a:t>+</a:t>
              </a:r>
            </a:p>
          </p:txBody>
        </p:sp>
      </p:gr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59</a:t>
            </a:fld>
            <a:endParaRPr lang="en-GB"/>
          </a:p>
        </p:txBody>
      </p:sp>
    </p:spTree>
    <p:extLst>
      <p:ext uri="{BB962C8B-B14F-4D97-AF65-F5344CB8AC3E}">
        <p14:creationId xmlns:p14="http://schemas.microsoft.com/office/powerpoint/2010/main" val="2391503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298"/>
                                        </p:tgtEl>
                                        <p:attrNameLst>
                                          <p:attrName>style.visibility</p:attrName>
                                        </p:attrNameLst>
                                      </p:cBhvr>
                                      <p:to>
                                        <p:strVal val="visible"/>
                                      </p:to>
                                    </p:set>
                                    <p:animEffect transition="in" filter="wipe(left)">
                                      <p:cBhvr>
                                        <p:cTn id="7" dur="500"/>
                                        <p:tgtEl>
                                          <p:spTgt spid="552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299"/>
                                        </p:tgtEl>
                                        <p:attrNameLst>
                                          <p:attrName>style.visibility</p:attrName>
                                        </p:attrNameLst>
                                      </p:cBhvr>
                                      <p:to>
                                        <p:strVal val="visible"/>
                                      </p:to>
                                    </p:set>
                                    <p:animEffect transition="in" filter="wipe(left)">
                                      <p:cBhvr>
                                        <p:cTn id="12" dur="500"/>
                                        <p:tgtEl>
                                          <p:spTgt spid="5529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5300"/>
                                        </p:tgtEl>
                                        <p:attrNameLst>
                                          <p:attrName>style.visibility</p:attrName>
                                        </p:attrNameLst>
                                      </p:cBhvr>
                                      <p:to>
                                        <p:strVal val="visible"/>
                                      </p:to>
                                    </p:set>
                                    <p:animEffect transition="in" filter="wipe(left)">
                                      <p:cBhvr>
                                        <p:cTn id="17" dur="500"/>
                                        <p:tgtEl>
                                          <p:spTgt spid="5530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nodeType="clickEffect">
                                  <p:stCondLst>
                                    <p:cond delay="0"/>
                                  </p:stCondLst>
                                  <p:childTnLst>
                                    <p:set>
                                      <p:cBhvr>
                                        <p:cTn id="21" dur="1" fill="hold">
                                          <p:stCondLst>
                                            <p:cond delay="0"/>
                                          </p:stCondLst>
                                        </p:cTn>
                                        <p:tgtEl>
                                          <p:spTgt spid="55316"/>
                                        </p:tgtEl>
                                        <p:attrNameLst>
                                          <p:attrName>style.visibility</p:attrName>
                                        </p:attrNameLst>
                                      </p:cBhvr>
                                      <p:to>
                                        <p:strVal val="visible"/>
                                      </p:to>
                                    </p:set>
                                    <p:anim calcmode="lin" valueType="num">
                                      <p:cBhvr additive="base">
                                        <p:cTn id="22" dur="500" fill="hold"/>
                                        <p:tgtEl>
                                          <p:spTgt spid="55316"/>
                                        </p:tgtEl>
                                        <p:attrNameLst>
                                          <p:attrName>ppt_x</p:attrName>
                                        </p:attrNameLst>
                                      </p:cBhvr>
                                      <p:tavLst>
                                        <p:tav tm="0">
                                          <p:val>
                                            <p:strVal val="#ppt_x"/>
                                          </p:val>
                                        </p:tav>
                                        <p:tav tm="100000">
                                          <p:val>
                                            <p:strVal val="#ppt_x"/>
                                          </p:val>
                                        </p:tav>
                                      </p:tavLst>
                                    </p:anim>
                                    <p:anim calcmode="lin" valueType="num">
                                      <p:cBhvr additive="base">
                                        <p:cTn id="23" dur="500" fill="hold"/>
                                        <p:tgtEl>
                                          <p:spTgt spid="55316"/>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nodeType="clickEffect">
                                  <p:stCondLst>
                                    <p:cond delay="0"/>
                                  </p:stCondLst>
                                  <p:childTnLst>
                                    <p:set>
                                      <p:cBhvr>
                                        <p:cTn id="27" dur="1" fill="hold">
                                          <p:stCondLst>
                                            <p:cond delay="0"/>
                                          </p:stCondLst>
                                        </p:cTn>
                                        <p:tgtEl>
                                          <p:spTgt spid="55301">
                                            <p:txEl>
                                              <p:pRg st="0" end="0"/>
                                            </p:txEl>
                                          </p:spTgt>
                                        </p:tgtEl>
                                        <p:attrNameLst>
                                          <p:attrName>style.visibility</p:attrName>
                                        </p:attrNameLst>
                                      </p:cBhvr>
                                      <p:to>
                                        <p:strVal val="visible"/>
                                      </p:to>
                                    </p:set>
                                    <p:anim calcmode="lin" valueType="num">
                                      <p:cBhvr additive="base">
                                        <p:cTn id="28" dur="500" fill="hold"/>
                                        <p:tgtEl>
                                          <p:spTgt spid="55301">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5530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4" fill="hold" nodeType="clickEffect">
                                  <p:stCondLst>
                                    <p:cond delay="0"/>
                                  </p:stCondLst>
                                  <p:childTnLst>
                                    <p:set>
                                      <p:cBhvr>
                                        <p:cTn id="33" dur="1" fill="hold">
                                          <p:stCondLst>
                                            <p:cond delay="0"/>
                                          </p:stCondLst>
                                        </p:cTn>
                                        <p:tgtEl>
                                          <p:spTgt spid="55349"/>
                                        </p:tgtEl>
                                        <p:attrNameLst>
                                          <p:attrName>style.visibility</p:attrName>
                                        </p:attrNameLst>
                                      </p:cBhvr>
                                      <p:to>
                                        <p:strVal val="visible"/>
                                      </p:to>
                                    </p:set>
                                    <p:anim calcmode="lin" valueType="num">
                                      <p:cBhvr additive="base">
                                        <p:cTn id="34" dur="500" fill="hold"/>
                                        <p:tgtEl>
                                          <p:spTgt spid="55349"/>
                                        </p:tgtEl>
                                        <p:attrNameLst>
                                          <p:attrName>ppt_x</p:attrName>
                                        </p:attrNameLst>
                                      </p:cBhvr>
                                      <p:tavLst>
                                        <p:tav tm="0">
                                          <p:val>
                                            <p:strVal val="#ppt_x"/>
                                          </p:val>
                                        </p:tav>
                                        <p:tav tm="100000">
                                          <p:val>
                                            <p:strVal val="#ppt_x"/>
                                          </p:val>
                                        </p:tav>
                                      </p:tavLst>
                                    </p:anim>
                                    <p:anim calcmode="lin" valueType="num">
                                      <p:cBhvr additive="base">
                                        <p:cTn id="35" dur="500" fill="hold"/>
                                        <p:tgtEl>
                                          <p:spTgt spid="55349"/>
                                        </p:tgtEl>
                                        <p:attrNameLst>
                                          <p:attrName>ppt_y</p:attrName>
                                        </p:attrNameLst>
                                      </p:cBhvr>
                                      <p:tavLst>
                                        <p:tav tm="0">
                                          <p:val>
                                            <p:strVal val="1+#ppt_h/2"/>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55303"/>
                                        </p:tgtEl>
                                        <p:attrNameLst>
                                          <p:attrName>style.visibility</p:attrName>
                                        </p:attrNameLst>
                                      </p:cBhvr>
                                      <p:to>
                                        <p:strVal val="visible"/>
                                      </p:to>
                                    </p:set>
                                    <p:anim calcmode="lin" valueType="num">
                                      <p:cBhvr additive="base">
                                        <p:cTn id="40" dur="500" fill="hold"/>
                                        <p:tgtEl>
                                          <p:spTgt spid="55303"/>
                                        </p:tgtEl>
                                        <p:attrNameLst>
                                          <p:attrName>ppt_x</p:attrName>
                                        </p:attrNameLst>
                                      </p:cBhvr>
                                      <p:tavLst>
                                        <p:tav tm="0">
                                          <p:val>
                                            <p:strVal val="#ppt_x"/>
                                          </p:val>
                                        </p:tav>
                                        <p:tav tm="100000">
                                          <p:val>
                                            <p:strVal val="#ppt_x"/>
                                          </p:val>
                                        </p:tav>
                                      </p:tavLst>
                                    </p:anim>
                                    <p:anim calcmode="lin" valueType="num">
                                      <p:cBhvr additive="base">
                                        <p:cTn id="41" dur="500" fill="hold"/>
                                        <p:tgtEl>
                                          <p:spTgt spid="55303"/>
                                        </p:tgtEl>
                                        <p:attrNameLst>
                                          <p:attrName>ppt_y</p:attrName>
                                        </p:attrNameLst>
                                      </p:cBhvr>
                                      <p:tavLst>
                                        <p:tav tm="0">
                                          <p:val>
                                            <p:strVal val="1+#ppt_h/2"/>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4" fill="hold" nodeType="clickEffect">
                                  <p:stCondLst>
                                    <p:cond delay="0"/>
                                  </p:stCondLst>
                                  <p:childTnLst>
                                    <p:set>
                                      <p:cBhvr>
                                        <p:cTn id="45" dur="1" fill="hold">
                                          <p:stCondLst>
                                            <p:cond delay="0"/>
                                          </p:stCondLst>
                                        </p:cTn>
                                        <p:tgtEl>
                                          <p:spTgt spid="55363"/>
                                        </p:tgtEl>
                                        <p:attrNameLst>
                                          <p:attrName>style.visibility</p:attrName>
                                        </p:attrNameLst>
                                      </p:cBhvr>
                                      <p:to>
                                        <p:strVal val="visible"/>
                                      </p:to>
                                    </p:set>
                                    <p:anim calcmode="lin" valueType="num">
                                      <p:cBhvr additive="base">
                                        <p:cTn id="46" dur="500" fill="hold"/>
                                        <p:tgtEl>
                                          <p:spTgt spid="55363"/>
                                        </p:tgtEl>
                                        <p:attrNameLst>
                                          <p:attrName>ppt_x</p:attrName>
                                        </p:attrNameLst>
                                      </p:cBhvr>
                                      <p:tavLst>
                                        <p:tav tm="0">
                                          <p:val>
                                            <p:strVal val="#ppt_x"/>
                                          </p:val>
                                        </p:tav>
                                        <p:tav tm="100000">
                                          <p:val>
                                            <p:strVal val="#ppt_x"/>
                                          </p:val>
                                        </p:tav>
                                      </p:tavLst>
                                    </p:anim>
                                    <p:anim calcmode="lin" valueType="num">
                                      <p:cBhvr additive="base">
                                        <p:cTn id="47" dur="500" fill="hold"/>
                                        <p:tgtEl>
                                          <p:spTgt spid="553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p:bldP spid="55299" grpId="0"/>
      <p:bldP spid="55300" grpId="0"/>
      <p:bldP spid="5530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418" name="Object 2"/>
          <p:cNvGraphicFramePr>
            <a:graphicFrameLocks noChangeAspect="1"/>
          </p:cNvGraphicFramePr>
          <p:nvPr/>
        </p:nvGraphicFramePr>
        <p:xfrm>
          <a:off x="179388" y="1773238"/>
          <a:ext cx="4800600" cy="3519487"/>
        </p:xfrm>
        <a:graphic>
          <a:graphicData uri="http://schemas.openxmlformats.org/presentationml/2006/ole">
            <mc:AlternateContent xmlns:mc="http://schemas.openxmlformats.org/markup-compatibility/2006">
              <mc:Choice xmlns:v="urn:schemas-microsoft-com:vml" Requires="v">
                <p:oleObj spid="_x0000_s14480" name="Bitmap Image" r:id="rId3" imgW="3409524" imgH="2495238" progId="Paint.Picture">
                  <p:embed/>
                </p:oleObj>
              </mc:Choice>
              <mc:Fallback>
                <p:oleObj name="Bitmap Image" r:id="rId3" imgW="3409524" imgH="2495238"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773238"/>
                        <a:ext cx="4800600" cy="351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0420" name="Rectangle 4"/>
          <p:cNvSpPr>
            <a:spLocks noChangeArrowheads="1"/>
          </p:cNvSpPr>
          <p:nvPr/>
        </p:nvSpPr>
        <p:spPr bwMode="auto">
          <a:xfrm>
            <a:off x="249238" y="166688"/>
            <a:ext cx="8740775" cy="1089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eaLnBrk="0" hangingPunct="0">
              <a:spcBef>
                <a:spcPct val="20000"/>
              </a:spcBef>
              <a:buChar char="•"/>
              <a:defRPr sz="3200">
                <a:solidFill>
                  <a:schemeClr val="tx1"/>
                </a:solidFill>
                <a:latin typeface="Arial" pitchFamily="34" charset="0"/>
              </a:defRPr>
            </a:lvl1pPr>
            <a:lvl2pPr marL="800100" indent="-342900" eaLnBrk="0" hangingPunct="0">
              <a:spcBef>
                <a:spcPct val="20000"/>
              </a:spcBef>
              <a:buChar char="–"/>
              <a:defRPr sz="2800">
                <a:solidFill>
                  <a:schemeClr val="tx1"/>
                </a:solidFill>
                <a:latin typeface="Arial" pitchFamily="34" charset="0"/>
              </a:defRPr>
            </a:lvl2pPr>
            <a:lvl3pPr marL="1257300" indent="-342900" eaLnBrk="0" hangingPunct="0">
              <a:spcBef>
                <a:spcPct val="20000"/>
              </a:spcBef>
              <a:buChar char="•"/>
              <a:defRPr sz="2400">
                <a:solidFill>
                  <a:schemeClr val="tx1"/>
                </a:solidFill>
                <a:latin typeface="Arial" pitchFamily="34" charset="0"/>
              </a:defRPr>
            </a:lvl3pPr>
            <a:lvl4pPr marL="1714500" indent="-342900" eaLnBrk="0" hangingPunct="0">
              <a:spcBef>
                <a:spcPct val="20000"/>
              </a:spcBef>
              <a:buChar char="–"/>
              <a:defRPr sz="2000">
                <a:solidFill>
                  <a:schemeClr val="tx1"/>
                </a:solidFill>
                <a:latin typeface="Arial" pitchFamily="34" charset="0"/>
              </a:defRPr>
            </a:lvl4pPr>
            <a:lvl5pPr marL="2171700" indent="-342900" eaLnBrk="0" hangingPunct="0">
              <a:spcBef>
                <a:spcPct val="20000"/>
              </a:spcBef>
              <a:buChar char="»"/>
              <a:defRPr sz="2000">
                <a:solidFill>
                  <a:schemeClr val="tx1"/>
                </a:solidFill>
                <a:latin typeface="Arial" pitchFamily="34" charset="0"/>
              </a:defRPr>
            </a:lvl5pPr>
            <a:lvl6pPr marL="2628900" indent="-342900" eaLnBrk="0" fontAlgn="base" hangingPunct="0">
              <a:spcBef>
                <a:spcPct val="20000"/>
              </a:spcBef>
              <a:spcAft>
                <a:spcPct val="0"/>
              </a:spcAft>
              <a:buChar char="»"/>
              <a:defRPr sz="2000">
                <a:solidFill>
                  <a:schemeClr val="tx1"/>
                </a:solidFill>
                <a:latin typeface="Arial" pitchFamily="34" charset="0"/>
              </a:defRPr>
            </a:lvl6pPr>
            <a:lvl7pPr marL="3086100" indent="-342900" eaLnBrk="0" fontAlgn="base" hangingPunct="0">
              <a:spcBef>
                <a:spcPct val="20000"/>
              </a:spcBef>
              <a:spcAft>
                <a:spcPct val="0"/>
              </a:spcAft>
              <a:buChar char="»"/>
              <a:defRPr sz="2000">
                <a:solidFill>
                  <a:schemeClr val="tx1"/>
                </a:solidFill>
                <a:latin typeface="Arial" pitchFamily="34" charset="0"/>
              </a:defRPr>
            </a:lvl7pPr>
            <a:lvl8pPr marL="3543300" indent="-342900" eaLnBrk="0" fontAlgn="base" hangingPunct="0">
              <a:spcBef>
                <a:spcPct val="20000"/>
              </a:spcBef>
              <a:spcAft>
                <a:spcPct val="0"/>
              </a:spcAft>
              <a:buChar char="»"/>
              <a:defRPr sz="2000">
                <a:solidFill>
                  <a:schemeClr val="tx1"/>
                </a:solidFill>
                <a:latin typeface="Arial" pitchFamily="34" charset="0"/>
              </a:defRPr>
            </a:lvl8pPr>
            <a:lvl9pPr marL="4000500" indent="-3429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130000"/>
              </a:lnSpc>
              <a:spcBef>
                <a:spcPct val="10000"/>
              </a:spcBef>
              <a:buFontTx/>
              <a:buNone/>
            </a:pPr>
            <a:r>
              <a:rPr lang="en-GB" altLang="en-US" sz="2400" u="sng" dirty="0" smtClean="0">
                <a:latin typeface="Times New Roman" pitchFamily="18" charset="0"/>
              </a:rPr>
              <a:t>Example 1</a:t>
            </a:r>
          </a:p>
          <a:p>
            <a:pPr eaLnBrk="1" hangingPunct="1">
              <a:lnSpc>
                <a:spcPct val="130000"/>
              </a:lnSpc>
              <a:spcBef>
                <a:spcPct val="10000"/>
              </a:spcBef>
              <a:buFontTx/>
              <a:buNone/>
            </a:pPr>
            <a:r>
              <a:rPr lang="en-GB" altLang="en-US" sz="2400" dirty="0" smtClean="0">
                <a:latin typeface="Times New Roman" pitchFamily="18" charset="0"/>
              </a:rPr>
              <a:t>Calculate </a:t>
            </a:r>
            <a:r>
              <a:rPr lang="en-GB" altLang="en-US" sz="2400" dirty="0">
                <a:latin typeface="Times New Roman" pitchFamily="18" charset="0"/>
              </a:rPr>
              <a:t>the activation energy for the forward reaction </a:t>
            </a:r>
            <a:r>
              <a:rPr lang="en-GB" altLang="en-US" sz="2400" dirty="0" smtClean="0">
                <a:latin typeface="Times New Roman" pitchFamily="18" charset="0"/>
              </a:rPr>
              <a:t>(</a:t>
            </a:r>
            <a:r>
              <a:rPr lang="en-GB" altLang="en-US" sz="2400" dirty="0">
                <a:latin typeface="Times New Roman" pitchFamily="18" charset="0"/>
              </a:rPr>
              <a:t>E</a:t>
            </a:r>
            <a:r>
              <a:rPr lang="en-GB" altLang="en-US" sz="2400" baseline="-25000" dirty="0">
                <a:latin typeface="Times New Roman" pitchFamily="18" charset="0"/>
              </a:rPr>
              <a:t>A</a:t>
            </a:r>
            <a:r>
              <a:rPr lang="en-GB" altLang="en-US" sz="2400" dirty="0">
                <a:latin typeface="Times New Roman" pitchFamily="18" charset="0"/>
              </a:rPr>
              <a:t> forward</a:t>
            </a:r>
            <a:r>
              <a:rPr lang="en-GB" altLang="en-US" sz="2400" dirty="0" smtClean="0">
                <a:latin typeface="Times New Roman" pitchFamily="18" charset="0"/>
              </a:rPr>
              <a:t>).</a:t>
            </a:r>
            <a:endParaRPr lang="en-GB" altLang="en-US" sz="2400" dirty="0">
              <a:latin typeface="Times New Roman"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60</a:t>
            </a:fld>
            <a:endParaRPr lang="en-GB"/>
          </a:p>
        </p:txBody>
      </p:sp>
    </p:spTree>
    <p:extLst>
      <p:ext uri="{BB962C8B-B14F-4D97-AF65-F5344CB8AC3E}">
        <p14:creationId xmlns:p14="http://schemas.microsoft.com/office/powerpoint/2010/main" val="40993613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0420"/>
                                        </p:tgtEl>
                                        <p:attrNameLst>
                                          <p:attrName>style.visibility</p:attrName>
                                        </p:attrNameLst>
                                      </p:cBhvr>
                                      <p:to>
                                        <p:strVal val="visible"/>
                                      </p:to>
                                    </p:set>
                                    <p:anim calcmode="lin" valueType="num">
                                      <p:cBhvr additive="base">
                                        <p:cTn id="7" dur="500" fill="hold"/>
                                        <p:tgtEl>
                                          <p:spTgt spid="60420"/>
                                        </p:tgtEl>
                                        <p:attrNameLst>
                                          <p:attrName>ppt_x</p:attrName>
                                        </p:attrNameLst>
                                      </p:cBhvr>
                                      <p:tavLst>
                                        <p:tav tm="0">
                                          <p:val>
                                            <p:strVal val="#ppt_x"/>
                                          </p:val>
                                        </p:tav>
                                        <p:tav tm="100000">
                                          <p:val>
                                            <p:strVal val="#ppt_x"/>
                                          </p:val>
                                        </p:tav>
                                      </p:tavLst>
                                    </p:anim>
                                    <p:anim calcmode="lin" valueType="num">
                                      <p:cBhvr additive="base">
                                        <p:cTn id="8" dur="500" fill="hold"/>
                                        <p:tgtEl>
                                          <p:spTgt spid="6042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0418"/>
                                        </p:tgtEl>
                                        <p:attrNameLst>
                                          <p:attrName>style.visibility</p:attrName>
                                        </p:attrNameLst>
                                      </p:cBhvr>
                                      <p:to>
                                        <p:strVal val="visible"/>
                                      </p:to>
                                    </p:set>
                                    <p:anim calcmode="lin" valueType="num">
                                      <p:cBhvr additive="base">
                                        <p:cTn id="13" dur="500" fill="hold"/>
                                        <p:tgtEl>
                                          <p:spTgt spid="60418"/>
                                        </p:tgtEl>
                                        <p:attrNameLst>
                                          <p:attrName>ppt_x</p:attrName>
                                        </p:attrNameLst>
                                      </p:cBhvr>
                                      <p:tavLst>
                                        <p:tav tm="0">
                                          <p:val>
                                            <p:strVal val="#ppt_x"/>
                                          </p:val>
                                        </p:tav>
                                        <p:tav tm="100000">
                                          <p:val>
                                            <p:strVal val="#ppt_x"/>
                                          </p:val>
                                        </p:tav>
                                      </p:tavLst>
                                    </p:anim>
                                    <p:anim calcmode="lin" valueType="num">
                                      <p:cBhvr additive="base">
                                        <p:cTn id="14" dur="500" fill="hold"/>
                                        <p:tgtEl>
                                          <p:spTgt spid="604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0"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42" name="Object 2"/>
          <p:cNvGraphicFramePr>
            <a:graphicFrameLocks noChangeAspect="1"/>
          </p:cNvGraphicFramePr>
          <p:nvPr/>
        </p:nvGraphicFramePr>
        <p:xfrm>
          <a:off x="131763" y="1412875"/>
          <a:ext cx="4800600" cy="3765550"/>
        </p:xfrm>
        <a:graphic>
          <a:graphicData uri="http://schemas.openxmlformats.org/presentationml/2006/ole">
            <mc:AlternateContent xmlns:mc="http://schemas.openxmlformats.org/markup-compatibility/2006">
              <mc:Choice xmlns:v="urn:schemas-microsoft-com:vml" Requires="v">
                <p:oleObj spid="_x0000_s15503" name="Bitmap Image" r:id="rId3" imgW="3266667" imgH="2561905" progId="Paint.Picture">
                  <p:embed/>
                </p:oleObj>
              </mc:Choice>
              <mc:Fallback>
                <p:oleObj name="Bitmap Image" r:id="rId3" imgW="3266667" imgH="2561905"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763" y="1412875"/>
                        <a:ext cx="4800600" cy="376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445" name="Rectangle 5"/>
          <p:cNvSpPr>
            <a:spLocks noChangeArrowheads="1"/>
          </p:cNvSpPr>
          <p:nvPr/>
        </p:nvSpPr>
        <p:spPr bwMode="auto">
          <a:xfrm>
            <a:off x="107504" y="116632"/>
            <a:ext cx="8641655" cy="1089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eaLnBrk="0" hangingPunct="0">
              <a:spcBef>
                <a:spcPct val="20000"/>
              </a:spcBef>
              <a:buChar char="•"/>
              <a:defRPr sz="3200">
                <a:solidFill>
                  <a:schemeClr val="tx1"/>
                </a:solidFill>
                <a:latin typeface="Arial" pitchFamily="34" charset="0"/>
              </a:defRPr>
            </a:lvl1pPr>
            <a:lvl2pPr marL="800100" indent="-342900" eaLnBrk="0" hangingPunct="0">
              <a:spcBef>
                <a:spcPct val="20000"/>
              </a:spcBef>
              <a:buChar char="–"/>
              <a:defRPr sz="2800">
                <a:solidFill>
                  <a:schemeClr val="tx1"/>
                </a:solidFill>
                <a:latin typeface="Arial" pitchFamily="34" charset="0"/>
              </a:defRPr>
            </a:lvl2pPr>
            <a:lvl3pPr marL="1257300" indent="-342900" eaLnBrk="0" hangingPunct="0">
              <a:spcBef>
                <a:spcPct val="20000"/>
              </a:spcBef>
              <a:buChar char="•"/>
              <a:defRPr sz="2400">
                <a:solidFill>
                  <a:schemeClr val="tx1"/>
                </a:solidFill>
                <a:latin typeface="Arial" pitchFamily="34" charset="0"/>
              </a:defRPr>
            </a:lvl3pPr>
            <a:lvl4pPr marL="1714500" indent="-342900" eaLnBrk="0" hangingPunct="0">
              <a:spcBef>
                <a:spcPct val="20000"/>
              </a:spcBef>
              <a:buChar char="–"/>
              <a:defRPr sz="2000">
                <a:solidFill>
                  <a:schemeClr val="tx1"/>
                </a:solidFill>
                <a:latin typeface="Arial" pitchFamily="34" charset="0"/>
              </a:defRPr>
            </a:lvl4pPr>
            <a:lvl5pPr marL="2171700" indent="-342900" eaLnBrk="0" hangingPunct="0">
              <a:spcBef>
                <a:spcPct val="20000"/>
              </a:spcBef>
              <a:buChar char="»"/>
              <a:defRPr sz="2000">
                <a:solidFill>
                  <a:schemeClr val="tx1"/>
                </a:solidFill>
                <a:latin typeface="Arial" pitchFamily="34" charset="0"/>
              </a:defRPr>
            </a:lvl5pPr>
            <a:lvl6pPr marL="2628900" indent="-342900" eaLnBrk="0" fontAlgn="base" hangingPunct="0">
              <a:spcBef>
                <a:spcPct val="20000"/>
              </a:spcBef>
              <a:spcAft>
                <a:spcPct val="0"/>
              </a:spcAft>
              <a:buChar char="»"/>
              <a:defRPr sz="2000">
                <a:solidFill>
                  <a:schemeClr val="tx1"/>
                </a:solidFill>
                <a:latin typeface="Arial" pitchFamily="34" charset="0"/>
              </a:defRPr>
            </a:lvl6pPr>
            <a:lvl7pPr marL="3086100" indent="-342900" eaLnBrk="0" fontAlgn="base" hangingPunct="0">
              <a:spcBef>
                <a:spcPct val="20000"/>
              </a:spcBef>
              <a:spcAft>
                <a:spcPct val="0"/>
              </a:spcAft>
              <a:buChar char="»"/>
              <a:defRPr sz="2000">
                <a:solidFill>
                  <a:schemeClr val="tx1"/>
                </a:solidFill>
                <a:latin typeface="Arial" pitchFamily="34" charset="0"/>
              </a:defRPr>
            </a:lvl7pPr>
            <a:lvl8pPr marL="3543300" indent="-342900" eaLnBrk="0" fontAlgn="base" hangingPunct="0">
              <a:spcBef>
                <a:spcPct val="20000"/>
              </a:spcBef>
              <a:spcAft>
                <a:spcPct val="0"/>
              </a:spcAft>
              <a:buChar char="»"/>
              <a:defRPr sz="2000">
                <a:solidFill>
                  <a:schemeClr val="tx1"/>
                </a:solidFill>
                <a:latin typeface="Arial" pitchFamily="34" charset="0"/>
              </a:defRPr>
            </a:lvl8pPr>
            <a:lvl9pPr marL="4000500" indent="-3429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130000"/>
              </a:lnSpc>
              <a:spcBef>
                <a:spcPct val="10000"/>
              </a:spcBef>
              <a:buFontTx/>
              <a:buNone/>
            </a:pPr>
            <a:r>
              <a:rPr lang="en-GB" altLang="en-US" sz="2400" u="sng" dirty="0" smtClean="0">
                <a:latin typeface="Times New Roman" pitchFamily="18" charset="0"/>
              </a:rPr>
              <a:t>Example 2</a:t>
            </a:r>
          </a:p>
          <a:p>
            <a:pPr eaLnBrk="1" hangingPunct="1">
              <a:lnSpc>
                <a:spcPct val="130000"/>
              </a:lnSpc>
              <a:spcBef>
                <a:spcPct val="10000"/>
              </a:spcBef>
              <a:buFontTx/>
              <a:buNone/>
            </a:pPr>
            <a:r>
              <a:rPr lang="en-GB" altLang="en-US" sz="2400" dirty="0" smtClean="0">
                <a:latin typeface="Times New Roman" pitchFamily="18" charset="0"/>
              </a:rPr>
              <a:t>Calculate </a:t>
            </a:r>
            <a:r>
              <a:rPr lang="en-GB" altLang="en-US" sz="2400" dirty="0">
                <a:latin typeface="Times New Roman" pitchFamily="18" charset="0"/>
              </a:rPr>
              <a:t>the enthalpy change for the forward reaction </a:t>
            </a:r>
            <a:r>
              <a:rPr lang="en-GB" altLang="en-US" sz="2400" dirty="0" smtClean="0">
                <a:latin typeface="Times New Roman" pitchFamily="18" charset="0"/>
              </a:rPr>
              <a:t>(</a:t>
            </a:r>
            <a:r>
              <a:rPr lang="en-GB" altLang="en-US" sz="2400" dirty="0">
                <a:latin typeface="Times New Roman" pitchFamily="18" charset="0"/>
                <a:sym typeface="Symbol" pitchFamily="18" charset="2"/>
              </a:rPr>
              <a:t></a:t>
            </a:r>
            <a:r>
              <a:rPr lang="en-GB" altLang="en-US" sz="2400" dirty="0">
                <a:latin typeface="Times New Roman" pitchFamily="18" charset="0"/>
              </a:rPr>
              <a:t>H </a:t>
            </a:r>
            <a:r>
              <a:rPr lang="en-GB" altLang="en-US" sz="2400" dirty="0">
                <a:latin typeface="Times New Roman" pitchFamily="18" charset="0"/>
                <a:sym typeface="Symbol" pitchFamily="18" charset="2"/>
              </a:rPr>
              <a:t>forward).</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61</a:t>
            </a:fld>
            <a:endParaRPr lang="en-GB"/>
          </a:p>
        </p:txBody>
      </p:sp>
    </p:spTree>
    <p:extLst>
      <p:ext uri="{BB962C8B-B14F-4D97-AF65-F5344CB8AC3E}">
        <p14:creationId xmlns:p14="http://schemas.microsoft.com/office/powerpoint/2010/main" val="1947695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45"/>
                                        </p:tgtEl>
                                        <p:attrNameLst>
                                          <p:attrName>style.visibility</p:attrName>
                                        </p:attrNameLst>
                                      </p:cBhvr>
                                      <p:to>
                                        <p:strVal val="visible"/>
                                      </p:to>
                                    </p:set>
                                    <p:anim calcmode="lin" valueType="num">
                                      <p:cBhvr additive="base">
                                        <p:cTn id="7" dur="500" fill="hold"/>
                                        <p:tgtEl>
                                          <p:spTgt spid="61445"/>
                                        </p:tgtEl>
                                        <p:attrNameLst>
                                          <p:attrName>ppt_x</p:attrName>
                                        </p:attrNameLst>
                                      </p:cBhvr>
                                      <p:tavLst>
                                        <p:tav tm="0">
                                          <p:val>
                                            <p:strVal val="#ppt_x"/>
                                          </p:val>
                                        </p:tav>
                                        <p:tav tm="100000">
                                          <p:val>
                                            <p:strVal val="#ppt_x"/>
                                          </p:val>
                                        </p:tav>
                                      </p:tavLst>
                                    </p:anim>
                                    <p:anim calcmode="lin" valueType="num">
                                      <p:cBhvr additive="base">
                                        <p:cTn id="8" dur="500" fill="hold"/>
                                        <p:tgtEl>
                                          <p:spTgt spid="6144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1442"/>
                                        </p:tgtEl>
                                        <p:attrNameLst>
                                          <p:attrName>style.visibility</p:attrName>
                                        </p:attrNameLst>
                                      </p:cBhvr>
                                      <p:to>
                                        <p:strVal val="visible"/>
                                      </p:to>
                                    </p:set>
                                    <p:anim calcmode="lin" valueType="num">
                                      <p:cBhvr additive="base">
                                        <p:cTn id="13" dur="500" fill="hold"/>
                                        <p:tgtEl>
                                          <p:spTgt spid="61442"/>
                                        </p:tgtEl>
                                        <p:attrNameLst>
                                          <p:attrName>ppt_x</p:attrName>
                                        </p:attrNameLst>
                                      </p:cBhvr>
                                      <p:tavLst>
                                        <p:tav tm="0">
                                          <p:val>
                                            <p:strVal val="#ppt_x"/>
                                          </p:val>
                                        </p:tav>
                                        <p:tav tm="100000">
                                          <p:val>
                                            <p:strVal val="#ppt_x"/>
                                          </p:val>
                                        </p:tav>
                                      </p:tavLst>
                                    </p:anim>
                                    <p:anim calcmode="lin" valueType="num">
                                      <p:cBhvr additive="base">
                                        <p:cTn id="14" dur="500" fill="hold"/>
                                        <p:tgtEl>
                                          <p:spTgt spid="614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22" name="Object 3"/>
          <p:cNvGraphicFramePr>
            <a:graphicFrameLocks noChangeAspect="1"/>
          </p:cNvGraphicFramePr>
          <p:nvPr/>
        </p:nvGraphicFramePr>
        <p:xfrm>
          <a:off x="179388" y="587375"/>
          <a:ext cx="3230562" cy="2625725"/>
        </p:xfrm>
        <a:graphic>
          <a:graphicData uri="http://schemas.openxmlformats.org/presentationml/2006/ole">
            <mc:AlternateContent xmlns:mc="http://schemas.openxmlformats.org/markup-compatibility/2006">
              <mc:Choice xmlns:v="urn:schemas-microsoft-com:vml" Requires="v">
                <p:oleObj spid="_x0000_s13596" r:id="rId3" imgW="3010320" imgH="2781688" progId="">
                  <p:embed/>
                </p:oleObj>
              </mc:Choice>
              <mc:Fallback>
                <p:oleObj r:id="rId3" imgW="3010320" imgH="278168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7594" t="18903" r="8861" b="7603"/>
                      <a:stretch>
                        <a:fillRect/>
                      </a:stretch>
                    </p:blipFill>
                    <p:spPr bwMode="auto">
                      <a:xfrm>
                        <a:off x="179388" y="587375"/>
                        <a:ext cx="3230562" cy="2625725"/>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1923" name="Text Box 5"/>
          <p:cNvSpPr txBox="1">
            <a:spLocks noChangeArrowheads="1"/>
          </p:cNvSpPr>
          <p:nvPr/>
        </p:nvSpPr>
        <p:spPr bwMode="auto">
          <a:xfrm>
            <a:off x="613851" y="72334"/>
            <a:ext cx="150714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a:latin typeface="Times New Roman" panose="02020603050405020304" pitchFamily="18" charset="0"/>
                <a:cs typeface="Times New Roman" panose="02020603050405020304" pitchFamily="18" charset="0"/>
              </a:rPr>
              <a:t>Example 1</a:t>
            </a:r>
          </a:p>
        </p:txBody>
      </p:sp>
      <p:graphicFrame>
        <p:nvGraphicFramePr>
          <p:cNvPr id="81924" name="Object 7"/>
          <p:cNvGraphicFramePr>
            <a:graphicFrameLocks noChangeAspect="1"/>
          </p:cNvGraphicFramePr>
          <p:nvPr/>
        </p:nvGraphicFramePr>
        <p:xfrm>
          <a:off x="179388" y="3856038"/>
          <a:ext cx="3230562" cy="2625725"/>
        </p:xfrm>
        <a:graphic>
          <a:graphicData uri="http://schemas.openxmlformats.org/presentationml/2006/ole">
            <mc:AlternateContent xmlns:mc="http://schemas.openxmlformats.org/markup-compatibility/2006">
              <mc:Choice xmlns:v="urn:schemas-microsoft-com:vml" Requires="v">
                <p:oleObj spid="_x0000_s13597" r:id="rId5" imgW="3010320" imgH="2781688" progId="">
                  <p:embed/>
                </p:oleObj>
              </mc:Choice>
              <mc:Fallback>
                <p:oleObj r:id="rId5" imgW="3010320" imgH="278168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7594" t="18903" r="8861" b="7603"/>
                      <a:stretch>
                        <a:fillRect/>
                      </a:stretch>
                    </p:blipFill>
                    <p:spPr bwMode="auto">
                      <a:xfrm>
                        <a:off x="179388" y="3856038"/>
                        <a:ext cx="3230562" cy="2625725"/>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1925" name="Text Box 9"/>
          <p:cNvSpPr txBox="1">
            <a:spLocks noChangeArrowheads="1"/>
          </p:cNvSpPr>
          <p:nvPr/>
        </p:nvSpPr>
        <p:spPr bwMode="auto">
          <a:xfrm>
            <a:off x="642003" y="3402155"/>
            <a:ext cx="150714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a:latin typeface="Times New Roman" panose="02020603050405020304" pitchFamily="18" charset="0"/>
                <a:cs typeface="Times New Roman" panose="02020603050405020304" pitchFamily="18" charset="0"/>
              </a:rPr>
              <a:t>Example 2</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62</a:t>
            </a:fld>
            <a:endParaRPr lang="en-GB"/>
          </a:p>
        </p:txBody>
      </p:sp>
    </p:spTree>
    <p:extLst>
      <p:ext uri="{BB962C8B-B14F-4D97-AF65-F5344CB8AC3E}">
        <p14:creationId xmlns:p14="http://schemas.microsoft.com/office/powerpoint/2010/main" val="1269924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466" name="Object 2"/>
          <p:cNvGraphicFramePr>
            <a:graphicFrameLocks noChangeAspect="1"/>
          </p:cNvGraphicFramePr>
          <p:nvPr>
            <p:extLst>
              <p:ext uri="{D42A27DB-BD31-4B8C-83A1-F6EECF244321}">
                <p14:modId xmlns:p14="http://schemas.microsoft.com/office/powerpoint/2010/main" val="3189286612"/>
              </p:ext>
            </p:extLst>
          </p:nvPr>
        </p:nvGraphicFramePr>
        <p:xfrm>
          <a:off x="250825" y="2054894"/>
          <a:ext cx="4648200" cy="3462338"/>
        </p:xfrm>
        <a:graphic>
          <a:graphicData uri="http://schemas.openxmlformats.org/presentationml/2006/ole">
            <mc:AlternateContent xmlns:mc="http://schemas.openxmlformats.org/markup-compatibility/2006">
              <mc:Choice xmlns:v="urn:schemas-microsoft-com:vml" Requires="v">
                <p:oleObj spid="_x0000_s17552" name="Bitmap Image" r:id="rId3" imgW="3247619" imgH="2419048" progId="Paint.Picture">
                  <p:embed/>
                </p:oleObj>
              </mc:Choice>
              <mc:Fallback>
                <p:oleObj name="Bitmap Image" r:id="rId3" imgW="3247619" imgH="2419048"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2054894"/>
                        <a:ext cx="4648200" cy="346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2468" name="Rectangle 4"/>
          <p:cNvSpPr>
            <a:spLocks noChangeArrowheads="1"/>
          </p:cNvSpPr>
          <p:nvPr/>
        </p:nvSpPr>
        <p:spPr bwMode="auto">
          <a:xfrm>
            <a:off x="179512" y="116632"/>
            <a:ext cx="8696201" cy="1089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eaLnBrk="0" hangingPunct="0">
              <a:spcBef>
                <a:spcPct val="20000"/>
              </a:spcBef>
              <a:buChar char="•"/>
              <a:defRPr sz="3200">
                <a:solidFill>
                  <a:schemeClr val="tx1"/>
                </a:solidFill>
                <a:latin typeface="Arial" pitchFamily="34" charset="0"/>
              </a:defRPr>
            </a:lvl1pPr>
            <a:lvl2pPr marL="800100" indent="-342900" eaLnBrk="0" hangingPunct="0">
              <a:spcBef>
                <a:spcPct val="20000"/>
              </a:spcBef>
              <a:buChar char="–"/>
              <a:defRPr sz="2800">
                <a:solidFill>
                  <a:schemeClr val="tx1"/>
                </a:solidFill>
                <a:latin typeface="Arial" pitchFamily="34" charset="0"/>
              </a:defRPr>
            </a:lvl2pPr>
            <a:lvl3pPr marL="1257300" indent="-342900" eaLnBrk="0" hangingPunct="0">
              <a:spcBef>
                <a:spcPct val="20000"/>
              </a:spcBef>
              <a:buChar char="•"/>
              <a:defRPr sz="2400">
                <a:solidFill>
                  <a:schemeClr val="tx1"/>
                </a:solidFill>
                <a:latin typeface="Arial" pitchFamily="34" charset="0"/>
              </a:defRPr>
            </a:lvl3pPr>
            <a:lvl4pPr marL="1714500" indent="-342900" eaLnBrk="0" hangingPunct="0">
              <a:spcBef>
                <a:spcPct val="20000"/>
              </a:spcBef>
              <a:buChar char="–"/>
              <a:defRPr sz="2000">
                <a:solidFill>
                  <a:schemeClr val="tx1"/>
                </a:solidFill>
                <a:latin typeface="Arial" pitchFamily="34" charset="0"/>
              </a:defRPr>
            </a:lvl4pPr>
            <a:lvl5pPr marL="2171700" indent="-342900" eaLnBrk="0" hangingPunct="0">
              <a:spcBef>
                <a:spcPct val="20000"/>
              </a:spcBef>
              <a:buChar char="»"/>
              <a:defRPr sz="2000">
                <a:solidFill>
                  <a:schemeClr val="tx1"/>
                </a:solidFill>
                <a:latin typeface="Arial" pitchFamily="34" charset="0"/>
              </a:defRPr>
            </a:lvl5pPr>
            <a:lvl6pPr marL="2628900" indent="-342900" eaLnBrk="0" fontAlgn="base" hangingPunct="0">
              <a:spcBef>
                <a:spcPct val="20000"/>
              </a:spcBef>
              <a:spcAft>
                <a:spcPct val="0"/>
              </a:spcAft>
              <a:buChar char="»"/>
              <a:defRPr sz="2000">
                <a:solidFill>
                  <a:schemeClr val="tx1"/>
                </a:solidFill>
                <a:latin typeface="Arial" pitchFamily="34" charset="0"/>
              </a:defRPr>
            </a:lvl6pPr>
            <a:lvl7pPr marL="3086100" indent="-342900" eaLnBrk="0" fontAlgn="base" hangingPunct="0">
              <a:spcBef>
                <a:spcPct val="20000"/>
              </a:spcBef>
              <a:spcAft>
                <a:spcPct val="0"/>
              </a:spcAft>
              <a:buChar char="»"/>
              <a:defRPr sz="2000">
                <a:solidFill>
                  <a:schemeClr val="tx1"/>
                </a:solidFill>
                <a:latin typeface="Arial" pitchFamily="34" charset="0"/>
              </a:defRPr>
            </a:lvl7pPr>
            <a:lvl8pPr marL="3543300" indent="-342900" eaLnBrk="0" fontAlgn="base" hangingPunct="0">
              <a:spcBef>
                <a:spcPct val="20000"/>
              </a:spcBef>
              <a:spcAft>
                <a:spcPct val="0"/>
              </a:spcAft>
              <a:buChar char="»"/>
              <a:defRPr sz="2000">
                <a:solidFill>
                  <a:schemeClr val="tx1"/>
                </a:solidFill>
                <a:latin typeface="Arial" pitchFamily="34" charset="0"/>
              </a:defRPr>
            </a:lvl8pPr>
            <a:lvl9pPr marL="4000500" indent="-3429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130000"/>
              </a:lnSpc>
              <a:spcBef>
                <a:spcPct val="10000"/>
              </a:spcBef>
              <a:buFontTx/>
              <a:buNone/>
            </a:pPr>
            <a:r>
              <a:rPr lang="en-GB" altLang="en-US" sz="2400" u="sng" dirty="0" smtClean="0">
                <a:latin typeface="Times New Roman" pitchFamily="18" charset="0"/>
                <a:sym typeface="Symbol" pitchFamily="18" charset="2"/>
              </a:rPr>
              <a:t>Example 3</a:t>
            </a:r>
          </a:p>
          <a:p>
            <a:pPr eaLnBrk="1" hangingPunct="1">
              <a:lnSpc>
                <a:spcPct val="130000"/>
              </a:lnSpc>
              <a:spcBef>
                <a:spcPct val="10000"/>
              </a:spcBef>
              <a:buFontTx/>
              <a:buNone/>
            </a:pPr>
            <a:r>
              <a:rPr lang="en-GB" altLang="en-US" sz="2400" dirty="0" smtClean="0">
                <a:latin typeface="Times New Roman" pitchFamily="18" charset="0"/>
                <a:sym typeface="Symbol" pitchFamily="18" charset="2"/>
              </a:rPr>
              <a:t>Calculate </a:t>
            </a:r>
            <a:r>
              <a:rPr lang="en-GB" altLang="en-US" sz="2400" dirty="0">
                <a:latin typeface="Times New Roman" pitchFamily="18" charset="0"/>
                <a:sym typeface="Symbol" pitchFamily="18" charset="2"/>
              </a:rPr>
              <a:t>the activation energy for the reverse reaction </a:t>
            </a:r>
            <a:r>
              <a:rPr lang="en-GB" altLang="en-US" sz="2400" dirty="0" smtClean="0">
                <a:latin typeface="Times New Roman" pitchFamily="18" charset="0"/>
                <a:sym typeface="Symbol" pitchFamily="18" charset="2"/>
              </a:rPr>
              <a:t>(</a:t>
            </a:r>
            <a:r>
              <a:rPr lang="en-GB" altLang="en-US" sz="2400" dirty="0">
                <a:latin typeface="Times New Roman" pitchFamily="18" charset="0"/>
                <a:sym typeface="Symbol" pitchFamily="18" charset="2"/>
              </a:rPr>
              <a:t>E</a:t>
            </a:r>
            <a:r>
              <a:rPr lang="en-GB" altLang="en-US" sz="2400" baseline="-25000" dirty="0">
                <a:latin typeface="Times New Roman" pitchFamily="18" charset="0"/>
                <a:sym typeface="Symbol" pitchFamily="18" charset="2"/>
              </a:rPr>
              <a:t>A</a:t>
            </a:r>
            <a:r>
              <a:rPr lang="en-GB" altLang="en-US" sz="2400" dirty="0">
                <a:latin typeface="Times New Roman" pitchFamily="18" charset="0"/>
                <a:sym typeface="Symbol" pitchFamily="18" charset="2"/>
              </a:rPr>
              <a:t> reverse).</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63</a:t>
            </a:fld>
            <a:endParaRPr lang="en-GB"/>
          </a:p>
        </p:txBody>
      </p:sp>
    </p:spTree>
    <p:extLst>
      <p:ext uri="{BB962C8B-B14F-4D97-AF65-F5344CB8AC3E}">
        <p14:creationId xmlns:p14="http://schemas.microsoft.com/office/powerpoint/2010/main" val="19535948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2468"/>
                                        </p:tgtEl>
                                        <p:attrNameLst>
                                          <p:attrName>style.visibility</p:attrName>
                                        </p:attrNameLst>
                                      </p:cBhvr>
                                      <p:to>
                                        <p:strVal val="visible"/>
                                      </p:to>
                                    </p:set>
                                    <p:anim calcmode="lin" valueType="num">
                                      <p:cBhvr additive="base">
                                        <p:cTn id="7" dur="500" fill="hold"/>
                                        <p:tgtEl>
                                          <p:spTgt spid="62468"/>
                                        </p:tgtEl>
                                        <p:attrNameLst>
                                          <p:attrName>ppt_x</p:attrName>
                                        </p:attrNameLst>
                                      </p:cBhvr>
                                      <p:tavLst>
                                        <p:tav tm="0">
                                          <p:val>
                                            <p:strVal val="#ppt_x"/>
                                          </p:val>
                                        </p:tav>
                                        <p:tav tm="100000">
                                          <p:val>
                                            <p:strVal val="#ppt_x"/>
                                          </p:val>
                                        </p:tav>
                                      </p:tavLst>
                                    </p:anim>
                                    <p:anim calcmode="lin" valueType="num">
                                      <p:cBhvr additive="base">
                                        <p:cTn id="8" dur="500" fill="hold"/>
                                        <p:tgtEl>
                                          <p:spTgt spid="6246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2466"/>
                                        </p:tgtEl>
                                        <p:attrNameLst>
                                          <p:attrName>style.visibility</p:attrName>
                                        </p:attrNameLst>
                                      </p:cBhvr>
                                      <p:to>
                                        <p:strVal val="visible"/>
                                      </p:to>
                                    </p:set>
                                    <p:anim calcmode="lin" valueType="num">
                                      <p:cBhvr additive="base">
                                        <p:cTn id="13" dur="500" fill="hold"/>
                                        <p:tgtEl>
                                          <p:spTgt spid="62466"/>
                                        </p:tgtEl>
                                        <p:attrNameLst>
                                          <p:attrName>ppt_x</p:attrName>
                                        </p:attrNameLst>
                                      </p:cBhvr>
                                      <p:tavLst>
                                        <p:tav tm="0">
                                          <p:val>
                                            <p:strVal val="#ppt_x"/>
                                          </p:val>
                                        </p:tav>
                                        <p:tav tm="100000">
                                          <p:val>
                                            <p:strVal val="#ppt_x"/>
                                          </p:val>
                                        </p:tav>
                                      </p:tavLst>
                                    </p:anim>
                                    <p:anim calcmode="lin" valueType="num">
                                      <p:cBhvr additive="base">
                                        <p:cTn id="14" dur="500" fill="hold"/>
                                        <p:tgtEl>
                                          <p:spTgt spid="624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490" name="Object 2"/>
          <p:cNvGraphicFramePr>
            <a:graphicFrameLocks noChangeAspect="1"/>
          </p:cNvGraphicFramePr>
          <p:nvPr>
            <p:extLst>
              <p:ext uri="{D42A27DB-BD31-4B8C-83A1-F6EECF244321}">
                <p14:modId xmlns:p14="http://schemas.microsoft.com/office/powerpoint/2010/main" val="3638339203"/>
              </p:ext>
            </p:extLst>
          </p:nvPr>
        </p:nvGraphicFramePr>
        <p:xfrm>
          <a:off x="250825" y="1769070"/>
          <a:ext cx="4724400" cy="3560763"/>
        </p:xfrm>
        <a:graphic>
          <a:graphicData uri="http://schemas.openxmlformats.org/presentationml/2006/ole">
            <mc:AlternateContent xmlns:mc="http://schemas.openxmlformats.org/markup-compatibility/2006">
              <mc:Choice xmlns:v="urn:schemas-microsoft-com:vml" Requires="v">
                <p:oleObj spid="_x0000_s18576" name="Bitmap Image" r:id="rId3" imgW="3285714" imgH="2476190" progId="Paint.Picture">
                  <p:embed/>
                </p:oleObj>
              </mc:Choice>
              <mc:Fallback>
                <p:oleObj name="Bitmap Image" r:id="rId3" imgW="3285714" imgH="2476190"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1769070"/>
                        <a:ext cx="4724400" cy="356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3494" name="Rectangle 6"/>
          <p:cNvSpPr>
            <a:spLocks noChangeArrowheads="1"/>
          </p:cNvSpPr>
          <p:nvPr/>
        </p:nvSpPr>
        <p:spPr bwMode="auto">
          <a:xfrm>
            <a:off x="92075" y="265113"/>
            <a:ext cx="880040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smtClean="0">
                <a:latin typeface="Times New Roman" pitchFamily="18" charset="0"/>
                <a:sym typeface="Symbol" pitchFamily="18" charset="2"/>
              </a:rPr>
              <a:t>Example 4</a:t>
            </a:r>
          </a:p>
          <a:p>
            <a:pPr eaLnBrk="1" hangingPunct="1">
              <a:spcBef>
                <a:spcPct val="0"/>
              </a:spcBef>
              <a:buFontTx/>
              <a:buNone/>
            </a:pPr>
            <a:r>
              <a:rPr lang="en-GB" altLang="en-US" sz="2400" dirty="0" smtClean="0">
                <a:latin typeface="Times New Roman" pitchFamily="18" charset="0"/>
                <a:sym typeface="Symbol" pitchFamily="18" charset="2"/>
              </a:rPr>
              <a:t>Calculate </a:t>
            </a:r>
            <a:r>
              <a:rPr lang="en-GB" altLang="en-US" sz="2400" dirty="0">
                <a:latin typeface="Times New Roman" pitchFamily="18" charset="0"/>
                <a:sym typeface="Symbol" pitchFamily="18" charset="2"/>
              </a:rPr>
              <a:t>the enthalpy change for the reverse reaction </a:t>
            </a:r>
            <a:r>
              <a:rPr lang="en-GB" altLang="en-US" sz="2400" dirty="0" smtClean="0">
                <a:latin typeface="Times New Roman" pitchFamily="18" charset="0"/>
                <a:sym typeface="Symbol" pitchFamily="18" charset="2"/>
              </a:rPr>
              <a:t>(</a:t>
            </a:r>
            <a:r>
              <a:rPr lang="en-GB" altLang="en-US" sz="2400" dirty="0">
                <a:latin typeface="Times New Roman" pitchFamily="18" charset="0"/>
                <a:sym typeface="Symbol" pitchFamily="18" charset="2"/>
              </a:rPr>
              <a:t></a:t>
            </a:r>
            <a:r>
              <a:rPr lang="en-GB" altLang="en-US" sz="2400" dirty="0">
                <a:latin typeface="Times New Roman" pitchFamily="18" charset="0"/>
              </a:rPr>
              <a:t>H </a:t>
            </a:r>
            <a:r>
              <a:rPr lang="en-GB" altLang="en-US" sz="2400" dirty="0">
                <a:latin typeface="Times New Roman" pitchFamily="18" charset="0"/>
                <a:sym typeface="Symbol" pitchFamily="18" charset="2"/>
              </a:rPr>
              <a:t>reverse).</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64</a:t>
            </a:fld>
            <a:endParaRPr lang="en-GB"/>
          </a:p>
        </p:txBody>
      </p:sp>
    </p:spTree>
    <p:extLst>
      <p:ext uri="{BB962C8B-B14F-4D97-AF65-F5344CB8AC3E}">
        <p14:creationId xmlns:p14="http://schemas.microsoft.com/office/powerpoint/2010/main" val="928369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3494"/>
                                        </p:tgtEl>
                                        <p:attrNameLst>
                                          <p:attrName>style.visibility</p:attrName>
                                        </p:attrNameLst>
                                      </p:cBhvr>
                                      <p:to>
                                        <p:strVal val="visible"/>
                                      </p:to>
                                    </p:set>
                                    <p:anim calcmode="lin" valueType="num">
                                      <p:cBhvr additive="base">
                                        <p:cTn id="7" dur="500" fill="hold"/>
                                        <p:tgtEl>
                                          <p:spTgt spid="63494"/>
                                        </p:tgtEl>
                                        <p:attrNameLst>
                                          <p:attrName>ppt_x</p:attrName>
                                        </p:attrNameLst>
                                      </p:cBhvr>
                                      <p:tavLst>
                                        <p:tav tm="0">
                                          <p:val>
                                            <p:strVal val="#ppt_x"/>
                                          </p:val>
                                        </p:tav>
                                        <p:tav tm="100000">
                                          <p:val>
                                            <p:strVal val="#ppt_x"/>
                                          </p:val>
                                        </p:tav>
                                      </p:tavLst>
                                    </p:anim>
                                    <p:anim calcmode="lin" valueType="num">
                                      <p:cBhvr additive="base">
                                        <p:cTn id="8" dur="500" fill="hold"/>
                                        <p:tgtEl>
                                          <p:spTgt spid="6349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3490"/>
                                        </p:tgtEl>
                                        <p:attrNameLst>
                                          <p:attrName>style.visibility</p:attrName>
                                        </p:attrNameLst>
                                      </p:cBhvr>
                                      <p:to>
                                        <p:strVal val="visible"/>
                                      </p:to>
                                    </p:set>
                                    <p:anim calcmode="lin" valueType="num">
                                      <p:cBhvr additive="base">
                                        <p:cTn id="13" dur="500" fill="hold"/>
                                        <p:tgtEl>
                                          <p:spTgt spid="63490"/>
                                        </p:tgtEl>
                                        <p:attrNameLst>
                                          <p:attrName>ppt_x</p:attrName>
                                        </p:attrNameLst>
                                      </p:cBhvr>
                                      <p:tavLst>
                                        <p:tav tm="0">
                                          <p:val>
                                            <p:strVal val="#ppt_x"/>
                                          </p:val>
                                        </p:tav>
                                        <p:tav tm="100000">
                                          <p:val>
                                            <p:strVal val="#ppt_x"/>
                                          </p:val>
                                        </p:tav>
                                      </p:tavLst>
                                    </p:anim>
                                    <p:anim calcmode="lin" valueType="num">
                                      <p:cBhvr additive="base">
                                        <p:cTn id="14" dur="500" fill="hold"/>
                                        <p:tgtEl>
                                          <p:spTgt spid="634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4994" name="Object 4"/>
          <p:cNvGraphicFramePr>
            <a:graphicFrameLocks noChangeAspect="1"/>
          </p:cNvGraphicFramePr>
          <p:nvPr/>
        </p:nvGraphicFramePr>
        <p:xfrm>
          <a:off x="250825" y="630238"/>
          <a:ext cx="3230563" cy="2625725"/>
        </p:xfrm>
        <a:graphic>
          <a:graphicData uri="http://schemas.openxmlformats.org/presentationml/2006/ole">
            <mc:AlternateContent xmlns:mc="http://schemas.openxmlformats.org/markup-compatibility/2006">
              <mc:Choice xmlns:v="urn:schemas-microsoft-com:vml" Requires="v">
                <p:oleObj spid="_x0000_s16668" r:id="rId3" imgW="3010320" imgH="2781688" progId="">
                  <p:embed/>
                </p:oleObj>
              </mc:Choice>
              <mc:Fallback>
                <p:oleObj r:id="rId3" imgW="3010320" imgH="278168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7594" t="18903" r="8861" b="7603"/>
                      <a:stretch>
                        <a:fillRect/>
                      </a:stretch>
                    </p:blipFill>
                    <p:spPr bwMode="auto">
                      <a:xfrm>
                        <a:off x="250825" y="630238"/>
                        <a:ext cx="3230563" cy="2625725"/>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4995" name="Text Box 5"/>
          <p:cNvSpPr txBox="1">
            <a:spLocks noChangeArrowheads="1"/>
          </p:cNvSpPr>
          <p:nvPr/>
        </p:nvSpPr>
        <p:spPr bwMode="auto">
          <a:xfrm>
            <a:off x="683568" y="188913"/>
            <a:ext cx="150714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a:latin typeface="Times New Roman" panose="02020603050405020304" pitchFamily="18" charset="0"/>
                <a:cs typeface="Times New Roman" panose="02020603050405020304" pitchFamily="18" charset="0"/>
              </a:rPr>
              <a:t>Example 3</a:t>
            </a:r>
          </a:p>
        </p:txBody>
      </p:sp>
      <p:graphicFrame>
        <p:nvGraphicFramePr>
          <p:cNvPr id="84996" name="Object 6"/>
          <p:cNvGraphicFramePr>
            <a:graphicFrameLocks noChangeAspect="1"/>
          </p:cNvGraphicFramePr>
          <p:nvPr/>
        </p:nvGraphicFramePr>
        <p:xfrm>
          <a:off x="250825" y="3898900"/>
          <a:ext cx="3230563" cy="2625725"/>
        </p:xfrm>
        <a:graphic>
          <a:graphicData uri="http://schemas.openxmlformats.org/presentationml/2006/ole">
            <mc:AlternateContent xmlns:mc="http://schemas.openxmlformats.org/markup-compatibility/2006">
              <mc:Choice xmlns:v="urn:schemas-microsoft-com:vml" Requires="v">
                <p:oleObj spid="_x0000_s16669" r:id="rId5" imgW="3010320" imgH="2781688" progId="">
                  <p:embed/>
                </p:oleObj>
              </mc:Choice>
              <mc:Fallback>
                <p:oleObj r:id="rId5" imgW="3010320" imgH="278168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7594" t="18903" r="8861" b="7603"/>
                      <a:stretch>
                        <a:fillRect/>
                      </a:stretch>
                    </p:blipFill>
                    <p:spPr bwMode="auto">
                      <a:xfrm>
                        <a:off x="250825" y="3898900"/>
                        <a:ext cx="3230563" cy="2625725"/>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4997" name="Text Box 7"/>
          <p:cNvSpPr txBox="1">
            <a:spLocks noChangeArrowheads="1"/>
          </p:cNvSpPr>
          <p:nvPr/>
        </p:nvSpPr>
        <p:spPr bwMode="auto">
          <a:xfrm>
            <a:off x="727866" y="3457575"/>
            <a:ext cx="150714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a:latin typeface="Times New Roman" panose="02020603050405020304" pitchFamily="18" charset="0"/>
                <a:cs typeface="Times New Roman" panose="02020603050405020304" pitchFamily="18" charset="0"/>
              </a:rPr>
              <a:t>Example 4</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65</a:t>
            </a:fld>
            <a:endParaRPr lang="en-GB"/>
          </a:p>
        </p:txBody>
      </p:sp>
    </p:spTree>
    <p:extLst>
      <p:ext uri="{BB962C8B-B14F-4D97-AF65-F5344CB8AC3E}">
        <p14:creationId xmlns:p14="http://schemas.microsoft.com/office/powerpoint/2010/main" val="32052138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144463" y="158750"/>
            <a:ext cx="2195512"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u="sng">
                <a:latin typeface="Times New Roman" pitchFamily="18" charset="0"/>
              </a:rPr>
              <a:t>Conclusions</a:t>
            </a:r>
            <a:endParaRPr lang="en-GB" altLang="en-US">
              <a:latin typeface="Times New Roman" pitchFamily="18" charset="0"/>
            </a:endParaRPr>
          </a:p>
        </p:txBody>
      </p:sp>
      <p:sp>
        <p:nvSpPr>
          <p:cNvPr id="64515" name="Rectangle 3"/>
          <p:cNvSpPr>
            <a:spLocks noChangeArrowheads="1"/>
          </p:cNvSpPr>
          <p:nvPr/>
        </p:nvSpPr>
        <p:spPr bwMode="auto">
          <a:xfrm>
            <a:off x="228600" y="1013996"/>
            <a:ext cx="8258175"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eaLnBrk="0" hangingPunct="0">
              <a:spcBef>
                <a:spcPct val="20000"/>
              </a:spcBef>
              <a:buChar char="•"/>
              <a:tabLst>
                <a:tab pos="342900" algn="l"/>
              </a:tabLst>
              <a:defRPr sz="3200">
                <a:solidFill>
                  <a:schemeClr val="tx1"/>
                </a:solidFill>
                <a:latin typeface="Arial" pitchFamily="34" charset="0"/>
              </a:defRPr>
            </a:lvl1pPr>
            <a:lvl2pPr marL="800100" indent="-342900" eaLnBrk="0" hangingPunct="0">
              <a:spcBef>
                <a:spcPct val="20000"/>
              </a:spcBef>
              <a:buChar char="–"/>
              <a:tabLst>
                <a:tab pos="342900" algn="l"/>
              </a:tabLst>
              <a:defRPr sz="2800">
                <a:solidFill>
                  <a:schemeClr val="tx1"/>
                </a:solidFill>
                <a:latin typeface="Arial" pitchFamily="34" charset="0"/>
              </a:defRPr>
            </a:lvl2pPr>
            <a:lvl3pPr marL="1257300" indent="-342900" eaLnBrk="0" hangingPunct="0">
              <a:spcBef>
                <a:spcPct val="20000"/>
              </a:spcBef>
              <a:buChar char="•"/>
              <a:tabLst>
                <a:tab pos="342900" algn="l"/>
              </a:tabLst>
              <a:defRPr sz="2400">
                <a:solidFill>
                  <a:schemeClr val="tx1"/>
                </a:solidFill>
                <a:latin typeface="Arial" pitchFamily="34" charset="0"/>
              </a:defRPr>
            </a:lvl3pPr>
            <a:lvl4pPr marL="1714500" indent="-342900" eaLnBrk="0" hangingPunct="0">
              <a:spcBef>
                <a:spcPct val="20000"/>
              </a:spcBef>
              <a:buChar char="–"/>
              <a:tabLst>
                <a:tab pos="342900" algn="l"/>
              </a:tabLst>
              <a:defRPr sz="2000">
                <a:solidFill>
                  <a:schemeClr val="tx1"/>
                </a:solidFill>
                <a:latin typeface="Arial" pitchFamily="34" charset="0"/>
              </a:defRPr>
            </a:lvl4pPr>
            <a:lvl5pPr marL="2171700" indent="-342900" eaLnBrk="0" hangingPunct="0">
              <a:spcBef>
                <a:spcPct val="20000"/>
              </a:spcBef>
              <a:buChar char="»"/>
              <a:tabLst>
                <a:tab pos="342900" algn="l"/>
              </a:tabLst>
              <a:defRPr sz="2000">
                <a:solidFill>
                  <a:schemeClr val="tx1"/>
                </a:solidFill>
                <a:latin typeface="Arial" pitchFamily="34" charset="0"/>
              </a:defRPr>
            </a:lvl5pPr>
            <a:lvl6pPr marL="2628900" indent="-342900" eaLnBrk="0" fontAlgn="base" hangingPunct="0">
              <a:spcBef>
                <a:spcPct val="20000"/>
              </a:spcBef>
              <a:spcAft>
                <a:spcPct val="0"/>
              </a:spcAft>
              <a:buChar char="»"/>
              <a:tabLst>
                <a:tab pos="342900" algn="l"/>
              </a:tabLst>
              <a:defRPr sz="2000">
                <a:solidFill>
                  <a:schemeClr val="tx1"/>
                </a:solidFill>
                <a:latin typeface="Arial" pitchFamily="34" charset="0"/>
              </a:defRPr>
            </a:lvl6pPr>
            <a:lvl7pPr marL="3086100" indent="-342900" eaLnBrk="0" fontAlgn="base" hangingPunct="0">
              <a:spcBef>
                <a:spcPct val="20000"/>
              </a:spcBef>
              <a:spcAft>
                <a:spcPct val="0"/>
              </a:spcAft>
              <a:buChar char="»"/>
              <a:tabLst>
                <a:tab pos="342900" algn="l"/>
              </a:tabLst>
              <a:defRPr sz="2000">
                <a:solidFill>
                  <a:schemeClr val="tx1"/>
                </a:solidFill>
                <a:latin typeface="Arial" pitchFamily="34" charset="0"/>
              </a:defRPr>
            </a:lvl7pPr>
            <a:lvl8pPr marL="3543300" indent="-342900" eaLnBrk="0" fontAlgn="base" hangingPunct="0">
              <a:spcBef>
                <a:spcPct val="20000"/>
              </a:spcBef>
              <a:spcAft>
                <a:spcPct val="0"/>
              </a:spcAft>
              <a:buChar char="»"/>
              <a:tabLst>
                <a:tab pos="342900" algn="l"/>
              </a:tabLst>
              <a:defRPr sz="2000">
                <a:solidFill>
                  <a:schemeClr val="tx1"/>
                </a:solidFill>
                <a:latin typeface="Arial" pitchFamily="34" charset="0"/>
              </a:defRPr>
            </a:lvl8pPr>
            <a:lvl9pPr marL="4000500" indent="-342900" eaLnBrk="0" fontAlgn="base" hangingPunct="0">
              <a:spcBef>
                <a:spcPct val="20000"/>
              </a:spcBef>
              <a:spcAft>
                <a:spcPct val="0"/>
              </a:spcAft>
              <a:buChar char="»"/>
              <a:tabLst>
                <a:tab pos="342900" algn="l"/>
              </a:tabLst>
              <a:defRPr sz="2000">
                <a:solidFill>
                  <a:schemeClr val="tx1"/>
                </a:solidFill>
                <a:latin typeface="Arial" pitchFamily="34" charset="0"/>
              </a:defRPr>
            </a:lvl9pPr>
          </a:lstStyle>
          <a:p>
            <a:pPr eaLnBrk="1" hangingPunct="1">
              <a:spcBef>
                <a:spcPct val="50000"/>
              </a:spcBef>
              <a:buFontTx/>
              <a:buAutoNum type="arabicPeriod"/>
            </a:pPr>
            <a:r>
              <a:rPr lang="en-GB" altLang="en-US" sz="2800" dirty="0">
                <a:latin typeface="Times New Roman" pitchFamily="18" charset="0"/>
              </a:rPr>
              <a:t>Activation energy for forward and reverse reactions will always be </a:t>
            </a:r>
            <a:r>
              <a:rPr lang="en-GB" altLang="en-US" sz="2800" dirty="0" smtClean="0">
                <a:latin typeface="Times New Roman" pitchFamily="18" charset="0"/>
              </a:rPr>
              <a:t>________________</a:t>
            </a:r>
            <a:r>
              <a:rPr lang="en-GB" altLang="en-US" sz="2800" dirty="0" smtClean="0">
                <a:latin typeface="Times New Roman" pitchFamily="18" charset="0"/>
              </a:rPr>
              <a:t>.</a:t>
            </a:r>
            <a:endParaRPr lang="en-GB" altLang="en-US" sz="2800" dirty="0">
              <a:latin typeface="Times New Roman" pitchFamily="18" charset="0"/>
            </a:endParaRPr>
          </a:p>
          <a:p>
            <a:pPr eaLnBrk="1" hangingPunct="1">
              <a:spcBef>
                <a:spcPct val="50000"/>
              </a:spcBef>
              <a:buFontTx/>
              <a:buAutoNum type="arabicPeriod"/>
            </a:pPr>
            <a:r>
              <a:rPr lang="en-GB" altLang="en-US" sz="2800" dirty="0">
                <a:latin typeface="Times New Roman" pitchFamily="18" charset="0"/>
              </a:rPr>
              <a:t>Enthalpy change for forward and reverse remains constant apart from the </a:t>
            </a:r>
            <a:r>
              <a:rPr lang="en-GB" altLang="en-US" sz="2800" dirty="0" smtClean="0">
                <a:latin typeface="Times New Roman" pitchFamily="18" charset="0"/>
              </a:rPr>
              <a:t>________</a:t>
            </a:r>
            <a:r>
              <a:rPr lang="en-GB" altLang="en-US" sz="2800" dirty="0" smtClean="0">
                <a:latin typeface="Times New Roman" pitchFamily="18" charset="0"/>
              </a:rPr>
              <a:t> </a:t>
            </a:r>
            <a:r>
              <a:rPr lang="en-GB" altLang="en-US" sz="2800" dirty="0">
                <a:latin typeface="Times New Roman" pitchFamily="18" charset="0"/>
              </a:rPr>
              <a:t>(+/-).</a:t>
            </a:r>
          </a:p>
          <a:p>
            <a:pPr eaLnBrk="1" hangingPunct="1">
              <a:spcBef>
                <a:spcPct val="50000"/>
              </a:spcBef>
              <a:buFontTx/>
              <a:buAutoNum type="arabicPeriod"/>
            </a:pPr>
            <a:r>
              <a:rPr lang="en-GB" altLang="en-US" sz="2800" dirty="0">
                <a:latin typeface="Times New Roman" pitchFamily="18" charset="0"/>
              </a:rPr>
              <a:t>Rate of reaction </a:t>
            </a:r>
            <a:r>
              <a:rPr lang="en-GB" altLang="en-US" sz="2800" u="sng" dirty="0">
                <a:latin typeface="Times New Roman" pitchFamily="18" charset="0"/>
              </a:rPr>
              <a:t>does </a:t>
            </a:r>
            <a:r>
              <a:rPr lang="en-GB" altLang="en-US" sz="2800" u="sng" dirty="0" smtClean="0">
                <a:latin typeface="Times New Roman" pitchFamily="18" charset="0"/>
              </a:rPr>
              <a:t>______</a:t>
            </a:r>
            <a:r>
              <a:rPr lang="en-GB" altLang="en-US" sz="2800" dirty="0" smtClean="0">
                <a:latin typeface="Times New Roman" pitchFamily="18" charset="0"/>
              </a:rPr>
              <a:t>depend </a:t>
            </a:r>
            <a:r>
              <a:rPr lang="en-GB" altLang="en-US" sz="2800" dirty="0">
                <a:latin typeface="Times New Roman" pitchFamily="18" charset="0"/>
              </a:rPr>
              <a:t>on </a:t>
            </a:r>
            <a:r>
              <a:rPr lang="el-GR" altLang="en-US" sz="2800" dirty="0">
                <a:latin typeface="Times New Roman" pitchFamily="18" charset="0"/>
              </a:rPr>
              <a:t>Δ</a:t>
            </a:r>
            <a:r>
              <a:rPr lang="en-GB" altLang="en-US" sz="2800" dirty="0">
                <a:latin typeface="Times New Roman" pitchFamily="18" charset="0"/>
              </a:rPr>
              <a:t>H enthalpy change</a:t>
            </a:r>
            <a:r>
              <a:rPr lang="en-GB" altLang="en-US" sz="3000" dirty="0"/>
              <a:t>.</a:t>
            </a:r>
          </a:p>
        </p:txBody>
      </p:sp>
      <p:sp>
        <p:nvSpPr>
          <p:cNvPr id="3" name="Slide Number Placeholder 2"/>
          <p:cNvSpPr>
            <a:spLocks noGrp="1"/>
          </p:cNvSpPr>
          <p:nvPr>
            <p:ph type="sldNum" sz="quarter" idx="12"/>
          </p:nvPr>
        </p:nvSpPr>
        <p:spPr/>
        <p:txBody>
          <a:bodyPr/>
          <a:lstStyle/>
          <a:p>
            <a:fld id="{A8035439-CAE3-48F5-8784-A3D703450100}" type="slidenum">
              <a:rPr lang="en-GB" smtClean="0"/>
              <a:t>66</a:t>
            </a:fld>
            <a:endParaRPr lang="en-GB"/>
          </a:p>
        </p:txBody>
      </p:sp>
    </p:spTree>
    <p:extLst>
      <p:ext uri="{BB962C8B-B14F-4D97-AF65-F5344CB8AC3E}">
        <p14:creationId xmlns:p14="http://schemas.microsoft.com/office/powerpoint/2010/main" val="212803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4514"/>
                                        </p:tgtEl>
                                        <p:attrNameLst>
                                          <p:attrName>style.visibility</p:attrName>
                                        </p:attrNameLst>
                                      </p:cBhvr>
                                      <p:to>
                                        <p:strVal val="visible"/>
                                      </p:to>
                                    </p:set>
                                    <p:animEffect transition="in" filter="diamond(in)">
                                      <p:cBhvr>
                                        <p:cTn id="7" dur="2000"/>
                                        <p:tgtEl>
                                          <p:spTgt spid="645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64515">
                                            <p:txEl>
                                              <p:pRg st="0" end="0"/>
                                            </p:txEl>
                                          </p:spTgt>
                                        </p:tgtEl>
                                        <p:attrNameLst>
                                          <p:attrName>style.visibility</p:attrName>
                                        </p:attrNameLst>
                                      </p:cBhvr>
                                      <p:to>
                                        <p:strVal val="visible"/>
                                      </p:to>
                                    </p:set>
                                    <p:animEffect transition="in" filter="wipe(left)">
                                      <p:cBhvr>
                                        <p:cTn id="12" dur="5000"/>
                                        <p:tgtEl>
                                          <p:spTgt spid="6451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64515">
                                            <p:txEl>
                                              <p:pRg st="1" end="1"/>
                                            </p:txEl>
                                          </p:spTgt>
                                        </p:tgtEl>
                                        <p:attrNameLst>
                                          <p:attrName>style.visibility</p:attrName>
                                        </p:attrNameLst>
                                      </p:cBhvr>
                                      <p:to>
                                        <p:strVal val="visible"/>
                                      </p:to>
                                    </p:set>
                                    <p:animEffect transition="in" filter="wipe(left)">
                                      <p:cBhvr>
                                        <p:cTn id="17" dur="5000"/>
                                        <p:tgtEl>
                                          <p:spTgt spid="6451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64515">
                                            <p:txEl>
                                              <p:pRg st="2" end="2"/>
                                            </p:txEl>
                                          </p:spTgt>
                                        </p:tgtEl>
                                        <p:attrNameLst>
                                          <p:attrName>style.visibility</p:attrName>
                                        </p:attrNameLst>
                                      </p:cBhvr>
                                      <p:to>
                                        <p:strVal val="visible"/>
                                      </p:to>
                                    </p:set>
                                    <p:animEffect transition="in" filter="wipe(left)">
                                      <p:cBhvr>
                                        <p:cTn id="22" dur="5000"/>
                                        <p:tgtEl>
                                          <p:spTgt spid="645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80" name="Rectangle 4"/>
          <p:cNvSpPr>
            <a:spLocks noChangeArrowheads="1"/>
          </p:cNvSpPr>
          <p:nvPr/>
        </p:nvSpPr>
        <p:spPr bwMode="auto">
          <a:xfrm>
            <a:off x="93663" y="115888"/>
            <a:ext cx="4233862" cy="747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u="sng">
                <a:latin typeface="Times New Roman" pitchFamily="18" charset="0"/>
              </a:rPr>
              <a:t>Using a catalyst</a:t>
            </a:r>
          </a:p>
          <a:p>
            <a:pPr>
              <a:spcBef>
                <a:spcPct val="0"/>
              </a:spcBef>
              <a:buFontTx/>
              <a:buNone/>
            </a:pPr>
            <a:endParaRPr lang="en-GB" altLang="en-US" sz="1800"/>
          </a:p>
        </p:txBody>
      </p:sp>
      <p:sp>
        <p:nvSpPr>
          <p:cNvPr id="382981" name="Rectangle 5"/>
          <p:cNvSpPr>
            <a:spLocks noChangeArrowheads="1"/>
          </p:cNvSpPr>
          <p:nvPr/>
        </p:nvSpPr>
        <p:spPr bwMode="auto">
          <a:xfrm>
            <a:off x="79375" y="619125"/>
            <a:ext cx="8885238" cy="152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A catalyst will provide an alternative reaction pathway that involves less energy. Therefore, a catalyst lowers the activation energy of a reaction. A catalyst however, </a:t>
            </a:r>
            <a:r>
              <a:rPr lang="en-GB" altLang="en-US" sz="2400" u="sng" dirty="0">
                <a:latin typeface="Times New Roman" pitchFamily="18" charset="0"/>
              </a:rPr>
              <a:t> </a:t>
            </a:r>
            <a:r>
              <a:rPr lang="en-GB" altLang="en-US" sz="2400" u="sng" dirty="0" smtClean="0">
                <a:latin typeface="Times New Roman" pitchFamily="18" charset="0"/>
              </a:rPr>
              <a:t>                  </a:t>
            </a:r>
            <a:r>
              <a:rPr lang="en-GB" altLang="en-US" sz="2400" u="sng" dirty="0" smtClean="0">
                <a:latin typeface="Times New Roman" pitchFamily="18" charset="0"/>
              </a:rPr>
              <a:t> </a:t>
            </a:r>
            <a:r>
              <a:rPr lang="en-GB" altLang="en-US" sz="2400" dirty="0">
                <a:latin typeface="Times New Roman" pitchFamily="18" charset="0"/>
              </a:rPr>
              <a:t>alter the enthalpy change </a:t>
            </a:r>
            <a:r>
              <a:rPr lang="el-GR" altLang="en-US" sz="2400" dirty="0">
                <a:latin typeface="Times New Roman" pitchFamily="18" charset="0"/>
              </a:rPr>
              <a:t>Δ</a:t>
            </a:r>
            <a:r>
              <a:rPr lang="en-GB" altLang="en-US" sz="2400" dirty="0">
                <a:latin typeface="Times New Roman" pitchFamily="18" charset="0"/>
              </a:rPr>
              <a:t>H of the reaction.</a:t>
            </a:r>
            <a:endParaRPr lang="en-GB" altLang="en-US" sz="2400" dirty="0"/>
          </a:p>
        </p:txBody>
      </p:sp>
      <p:graphicFrame>
        <p:nvGraphicFramePr>
          <p:cNvPr id="382982" name="Object 6"/>
          <p:cNvGraphicFramePr>
            <a:graphicFrameLocks noChangeAspect="1"/>
          </p:cNvGraphicFramePr>
          <p:nvPr/>
        </p:nvGraphicFramePr>
        <p:xfrm>
          <a:off x="250825" y="2379663"/>
          <a:ext cx="4895850" cy="3136900"/>
        </p:xfrm>
        <a:graphic>
          <a:graphicData uri="http://schemas.openxmlformats.org/presentationml/2006/ole">
            <mc:AlternateContent xmlns:mc="http://schemas.openxmlformats.org/markup-compatibility/2006">
              <mc:Choice xmlns:v="urn:schemas-microsoft-com:vml" Requires="v">
                <p:oleObj spid="_x0000_s19600" r:id="rId3" imgW="3952381" imgH="2534004" progId="">
                  <p:embed/>
                </p:oleObj>
              </mc:Choice>
              <mc:Fallback>
                <p:oleObj r:id="rId3" imgW="3952381" imgH="253400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2379663"/>
                        <a:ext cx="4895850" cy="3136900"/>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82983" name="Line 7"/>
          <p:cNvSpPr>
            <a:spLocks noChangeShapeType="1"/>
          </p:cNvSpPr>
          <p:nvPr/>
        </p:nvSpPr>
        <p:spPr bwMode="auto">
          <a:xfrm flipH="1">
            <a:off x="3175000" y="3362325"/>
            <a:ext cx="16557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82984" name="Text Box 8"/>
          <p:cNvSpPr txBox="1">
            <a:spLocks noChangeArrowheads="1"/>
          </p:cNvSpPr>
          <p:nvPr/>
        </p:nvSpPr>
        <p:spPr bwMode="auto">
          <a:xfrm>
            <a:off x="4759325" y="3128963"/>
            <a:ext cx="442781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dirty="0">
                <a:latin typeface="Times New Roman" pitchFamily="18" charset="0"/>
              </a:rPr>
              <a:t>Reaction </a:t>
            </a:r>
            <a:r>
              <a:rPr lang="en-GB" altLang="en-US" sz="2000" u="sng" dirty="0" smtClean="0">
                <a:latin typeface="Times New Roman" pitchFamily="18" charset="0"/>
              </a:rPr>
              <a:t>________</a:t>
            </a:r>
            <a:r>
              <a:rPr lang="en-GB" altLang="en-US" sz="2000" dirty="0" smtClean="0">
                <a:latin typeface="Times New Roman" pitchFamily="18" charset="0"/>
              </a:rPr>
              <a:t> </a:t>
            </a:r>
            <a:r>
              <a:rPr lang="en-GB" altLang="en-US" sz="2000" dirty="0">
                <a:latin typeface="Times New Roman" pitchFamily="18" charset="0"/>
              </a:rPr>
              <a:t>a catalyst </a:t>
            </a:r>
            <a:r>
              <a:rPr lang="en-GB" altLang="en-US" sz="2000" dirty="0" smtClean="0">
                <a:latin typeface="Times New Roman" pitchFamily="18" charset="0"/>
              </a:rPr>
              <a:t>(</a:t>
            </a:r>
            <a:r>
              <a:rPr lang="en-GB" altLang="en-US" sz="2000" dirty="0" smtClean="0">
                <a:latin typeface="Times New Roman" pitchFamily="18" charset="0"/>
              </a:rPr>
              <a:t>_____</a:t>
            </a:r>
            <a:r>
              <a:rPr lang="en-GB" altLang="en-US" sz="2000" dirty="0" smtClean="0">
                <a:latin typeface="Times New Roman" pitchFamily="18" charset="0"/>
              </a:rPr>
              <a:t> </a:t>
            </a:r>
            <a:r>
              <a:rPr lang="en-GB" altLang="en-US" sz="2000" dirty="0">
                <a:latin typeface="Times New Roman" pitchFamily="18" charset="0"/>
              </a:rPr>
              <a:t>E</a:t>
            </a:r>
            <a:r>
              <a:rPr lang="en-GB" altLang="en-US" sz="2000" baseline="-25000" dirty="0">
                <a:latin typeface="Times New Roman" pitchFamily="18" charset="0"/>
              </a:rPr>
              <a:t>A</a:t>
            </a:r>
            <a:r>
              <a:rPr lang="en-GB" altLang="en-US" sz="2000" dirty="0">
                <a:latin typeface="Times New Roman" pitchFamily="18" charset="0"/>
              </a:rPr>
              <a:t>)</a:t>
            </a:r>
          </a:p>
        </p:txBody>
      </p:sp>
      <p:sp>
        <p:nvSpPr>
          <p:cNvPr id="382985" name="Line 9"/>
          <p:cNvSpPr>
            <a:spLocks noChangeShapeType="1"/>
          </p:cNvSpPr>
          <p:nvPr/>
        </p:nvSpPr>
        <p:spPr bwMode="auto">
          <a:xfrm flipH="1">
            <a:off x="2584450" y="4005263"/>
            <a:ext cx="16557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82986" name="Text Box 10"/>
          <p:cNvSpPr txBox="1">
            <a:spLocks noChangeArrowheads="1"/>
          </p:cNvSpPr>
          <p:nvPr/>
        </p:nvSpPr>
        <p:spPr bwMode="auto">
          <a:xfrm>
            <a:off x="4154488" y="3770313"/>
            <a:ext cx="404309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dirty="0">
                <a:latin typeface="Times New Roman" pitchFamily="18" charset="0"/>
              </a:rPr>
              <a:t>Reaction </a:t>
            </a:r>
            <a:r>
              <a:rPr lang="en-GB" altLang="en-US" sz="2000" u="sng" dirty="0" smtClean="0">
                <a:latin typeface="Times New Roman" pitchFamily="18" charset="0"/>
              </a:rPr>
              <a:t>_____</a:t>
            </a:r>
            <a:r>
              <a:rPr lang="en-GB" altLang="en-US" sz="2000" dirty="0" smtClean="0">
                <a:latin typeface="Times New Roman" pitchFamily="18" charset="0"/>
              </a:rPr>
              <a:t> </a:t>
            </a:r>
            <a:r>
              <a:rPr lang="en-GB" altLang="en-US" sz="2000" dirty="0">
                <a:latin typeface="Times New Roman" pitchFamily="18" charset="0"/>
              </a:rPr>
              <a:t>a catalyst </a:t>
            </a:r>
            <a:r>
              <a:rPr lang="en-GB" altLang="en-US" sz="2000" dirty="0" smtClean="0">
                <a:latin typeface="Times New Roman" pitchFamily="18" charset="0"/>
              </a:rPr>
              <a:t>(</a:t>
            </a:r>
            <a:r>
              <a:rPr lang="en-GB" altLang="en-US" sz="2000" dirty="0" smtClean="0">
                <a:latin typeface="Times New Roman" pitchFamily="18" charset="0"/>
              </a:rPr>
              <a:t>_____</a:t>
            </a:r>
            <a:r>
              <a:rPr lang="en-GB" altLang="en-US" sz="2000" dirty="0" smtClean="0">
                <a:latin typeface="Times New Roman" pitchFamily="18" charset="0"/>
              </a:rPr>
              <a:t> </a:t>
            </a:r>
            <a:r>
              <a:rPr lang="en-GB" altLang="en-US" sz="2000" dirty="0">
                <a:latin typeface="Times New Roman" pitchFamily="18" charset="0"/>
              </a:rPr>
              <a:t>E</a:t>
            </a:r>
            <a:r>
              <a:rPr lang="en-GB" altLang="en-US" sz="2000" baseline="-25000" dirty="0">
                <a:latin typeface="Times New Roman" pitchFamily="18" charset="0"/>
              </a:rPr>
              <a:t>A</a:t>
            </a:r>
            <a:r>
              <a:rPr lang="en-GB" altLang="en-US" sz="2000" dirty="0">
                <a:latin typeface="Times New Roman" pitchFamily="18" charset="0"/>
              </a:rPr>
              <a:t>)</a:t>
            </a:r>
          </a:p>
        </p:txBody>
      </p:sp>
      <p:sp>
        <p:nvSpPr>
          <p:cNvPr id="382987" name="AutoShape 11"/>
          <p:cNvSpPr>
            <a:spLocks noChangeArrowheads="1"/>
          </p:cNvSpPr>
          <p:nvPr/>
        </p:nvSpPr>
        <p:spPr bwMode="auto">
          <a:xfrm>
            <a:off x="3030538" y="2924175"/>
            <a:ext cx="144462" cy="1152525"/>
          </a:xfrm>
          <a:prstGeom prst="upDownArrow">
            <a:avLst>
              <a:gd name="adj1" fmla="val 50000"/>
              <a:gd name="adj2" fmla="val 15956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382988" name="AutoShape 12"/>
          <p:cNvSpPr>
            <a:spLocks noChangeArrowheads="1"/>
          </p:cNvSpPr>
          <p:nvPr/>
        </p:nvSpPr>
        <p:spPr bwMode="auto">
          <a:xfrm>
            <a:off x="2484438" y="3675063"/>
            <a:ext cx="142875" cy="431800"/>
          </a:xfrm>
          <a:prstGeom prst="upDownArrow">
            <a:avLst>
              <a:gd name="adj1" fmla="val 50000"/>
              <a:gd name="adj2" fmla="val 6044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382991" name="Text Box 15"/>
          <p:cNvSpPr txBox="1">
            <a:spLocks noChangeArrowheads="1"/>
          </p:cNvSpPr>
          <p:nvPr/>
        </p:nvSpPr>
        <p:spPr bwMode="auto">
          <a:xfrm>
            <a:off x="265113" y="5867400"/>
            <a:ext cx="7489825"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*Enthalpy change </a:t>
            </a:r>
            <a:r>
              <a:rPr lang="en-GB" altLang="en-US" sz="2400" dirty="0" smtClean="0">
                <a:latin typeface="Times New Roman" pitchFamily="18" charset="0"/>
              </a:rPr>
              <a:t>(</a:t>
            </a:r>
            <a:r>
              <a:rPr lang="en-GB" altLang="en-US" sz="2400" dirty="0" smtClean="0">
                <a:latin typeface="Times New Roman" pitchFamily="18" charset="0"/>
              </a:rPr>
              <a:t>____</a:t>
            </a:r>
            <a:r>
              <a:rPr lang="en-GB" altLang="en-US" sz="2400" dirty="0" smtClean="0">
                <a:latin typeface="Times New Roman" pitchFamily="18" charset="0"/>
              </a:rPr>
              <a:t>), </a:t>
            </a:r>
            <a:r>
              <a:rPr lang="en-GB" altLang="en-US" sz="2400" dirty="0">
                <a:latin typeface="Times New Roman" pitchFamily="18" charset="0"/>
              </a:rPr>
              <a:t>is the same for both reactions.</a:t>
            </a:r>
          </a:p>
        </p:txBody>
      </p:sp>
      <p:sp>
        <p:nvSpPr>
          <p:cNvPr id="12" name="TextBox 11"/>
          <p:cNvSpPr txBox="1"/>
          <p:nvPr/>
        </p:nvSpPr>
        <p:spPr>
          <a:xfrm>
            <a:off x="7552625" y="6342404"/>
            <a:ext cx="1441420" cy="400110"/>
          </a:xfrm>
          <a:prstGeom prst="rect">
            <a:avLst/>
          </a:prstGeom>
          <a:noFill/>
        </p:spPr>
        <p:txBody>
          <a:bodyPr wrap="none" rtlCol="0">
            <a:spAutoFit/>
          </a:bodyPr>
          <a:lstStyle/>
          <a:p>
            <a:r>
              <a:rPr lang="en-GB" sz="2000" dirty="0" smtClean="0">
                <a:solidFill>
                  <a:srgbClr val="FF0000"/>
                </a:solidFill>
                <a:latin typeface="Times New Roman" panose="02020603050405020304" pitchFamily="18" charset="0"/>
                <a:cs typeface="Times New Roman" panose="02020603050405020304" pitchFamily="18" charset="0"/>
              </a:rPr>
              <a:t>(Kit list 1.7)</a:t>
            </a:r>
            <a:endParaRPr lang="en-GB" sz="2000" dirty="0">
              <a:solidFill>
                <a:srgbClr val="FF0000"/>
              </a:solidFill>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67</a:t>
            </a:fld>
            <a:endParaRPr lang="en-GB"/>
          </a:p>
        </p:txBody>
      </p:sp>
    </p:spTree>
    <p:extLst>
      <p:ext uri="{BB962C8B-B14F-4D97-AF65-F5344CB8AC3E}">
        <p14:creationId xmlns:p14="http://schemas.microsoft.com/office/powerpoint/2010/main" val="34347816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82980"/>
                                        </p:tgtEl>
                                        <p:attrNameLst>
                                          <p:attrName>style.visibility</p:attrName>
                                        </p:attrNameLst>
                                      </p:cBhvr>
                                      <p:to>
                                        <p:strVal val="visible"/>
                                      </p:to>
                                    </p:set>
                                    <p:animEffect transition="in" filter="diamond(in)">
                                      <p:cBhvr>
                                        <p:cTn id="7" dur="2000"/>
                                        <p:tgtEl>
                                          <p:spTgt spid="38298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82981"/>
                                        </p:tgtEl>
                                        <p:attrNameLst>
                                          <p:attrName>style.visibility</p:attrName>
                                        </p:attrNameLst>
                                      </p:cBhvr>
                                      <p:to>
                                        <p:strVal val="visible"/>
                                      </p:to>
                                    </p:set>
                                    <p:animEffect transition="in" filter="diamond(in)">
                                      <p:cBhvr>
                                        <p:cTn id="12" dur="2000"/>
                                        <p:tgtEl>
                                          <p:spTgt spid="38298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82982"/>
                                        </p:tgtEl>
                                        <p:attrNameLst>
                                          <p:attrName>style.visibility</p:attrName>
                                        </p:attrNameLst>
                                      </p:cBhvr>
                                      <p:to>
                                        <p:strVal val="visible"/>
                                      </p:to>
                                    </p:set>
                                    <p:animEffect transition="in" filter="wipe(left)">
                                      <p:cBhvr>
                                        <p:cTn id="17" dur="5000"/>
                                        <p:tgtEl>
                                          <p:spTgt spid="38298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82987"/>
                                        </p:tgtEl>
                                        <p:attrNameLst>
                                          <p:attrName>style.visibility</p:attrName>
                                        </p:attrNameLst>
                                      </p:cBhvr>
                                      <p:to>
                                        <p:strVal val="visible"/>
                                      </p:to>
                                    </p:set>
                                    <p:anim calcmode="lin" valueType="num">
                                      <p:cBhvr additive="base">
                                        <p:cTn id="22" dur="500" fill="hold"/>
                                        <p:tgtEl>
                                          <p:spTgt spid="382987"/>
                                        </p:tgtEl>
                                        <p:attrNameLst>
                                          <p:attrName>ppt_x</p:attrName>
                                        </p:attrNameLst>
                                      </p:cBhvr>
                                      <p:tavLst>
                                        <p:tav tm="0">
                                          <p:val>
                                            <p:strVal val="#ppt_x"/>
                                          </p:val>
                                        </p:tav>
                                        <p:tav tm="100000">
                                          <p:val>
                                            <p:strVal val="#ppt_x"/>
                                          </p:val>
                                        </p:tav>
                                      </p:tavLst>
                                    </p:anim>
                                    <p:anim calcmode="lin" valueType="num">
                                      <p:cBhvr additive="base">
                                        <p:cTn id="23" dur="500" fill="hold"/>
                                        <p:tgtEl>
                                          <p:spTgt spid="382987"/>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82983"/>
                                        </p:tgtEl>
                                        <p:attrNameLst>
                                          <p:attrName>style.visibility</p:attrName>
                                        </p:attrNameLst>
                                      </p:cBhvr>
                                      <p:to>
                                        <p:strVal val="visible"/>
                                      </p:to>
                                    </p:set>
                                    <p:anim calcmode="lin" valueType="num">
                                      <p:cBhvr additive="base">
                                        <p:cTn id="26" dur="500" fill="hold"/>
                                        <p:tgtEl>
                                          <p:spTgt spid="382983"/>
                                        </p:tgtEl>
                                        <p:attrNameLst>
                                          <p:attrName>ppt_x</p:attrName>
                                        </p:attrNameLst>
                                      </p:cBhvr>
                                      <p:tavLst>
                                        <p:tav tm="0">
                                          <p:val>
                                            <p:strVal val="#ppt_x"/>
                                          </p:val>
                                        </p:tav>
                                        <p:tav tm="100000">
                                          <p:val>
                                            <p:strVal val="#ppt_x"/>
                                          </p:val>
                                        </p:tav>
                                      </p:tavLst>
                                    </p:anim>
                                    <p:anim calcmode="lin" valueType="num">
                                      <p:cBhvr additive="base">
                                        <p:cTn id="27" dur="500" fill="hold"/>
                                        <p:tgtEl>
                                          <p:spTgt spid="38298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82984"/>
                                        </p:tgtEl>
                                        <p:attrNameLst>
                                          <p:attrName>style.visibility</p:attrName>
                                        </p:attrNameLst>
                                      </p:cBhvr>
                                      <p:to>
                                        <p:strVal val="visible"/>
                                      </p:to>
                                    </p:set>
                                    <p:anim calcmode="lin" valueType="num">
                                      <p:cBhvr additive="base">
                                        <p:cTn id="30" dur="500" fill="hold"/>
                                        <p:tgtEl>
                                          <p:spTgt spid="382984"/>
                                        </p:tgtEl>
                                        <p:attrNameLst>
                                          <p:attrName>ppt_x</p:attrName>
                                        </p:attrNameLst>
                                      </p:cBhvr>
                                      <p:tavLst>
                                        <p:tav tm="0">
                                          <p:val>
                                            <p:strVal val="#ppt_x"/>
                                          </p:val>
                                        </p:tav>
                                        <p:tav tm="100000">
                                          <p:val>
                                            <p:strVal val="#ppt_x"/>
                                          </p:val>
                                        </p:tav>
                                      </p:tavLst>
                                    </p:anim>
                                    <p:anim calcmode="lin" valueType="num">
                                      <p:cBhvr additive="base">
                                        <p:cTn id="31" dur="500" fill="hold"/>
                                        <p:tgtEl>
                                          <p:spTgt spid="382984"/>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82986"/>
                                        </p:tgtEl>
                                        <p:attrNameLst>
                                          <p:attrName>style.visibility</p:attrName>
                                        </p:attrNameLst>
                                      </p:cBhvr>
                                      <p:to>
                                        <p:strVal val="visible"/>
                                      </p:to>
                                    </p:set>
                                    <p:anim calcmode="lin" valueType="num">
                                      <p:cBhvr additive="base">
                                        <p:cTn id="36" dur="500" fill="hold"/>
                                        <p:tgtEl>
                                          <p:spTgt spid="382986"/>
                                        </p:tgtEl>
                                        <p:attrNameLst>
                                          <p:attrName>ppt_x</p:attrName>
                                        </p:attrNameLst>
                                      </p:cBhvr>
                                      <p:tavLst>
                                        <p:tav tm="0">
                                          <p:val>
                                            <p:strVal val="#ppt_x"/>
                                          </p:val>
                                        </p:tav>
                                        <p:tav tm="100000">
                                          <p:val>
                                            <p:strVal val="#ppt_x"/>
                                          </p:val>
                                        </p:tav>
                                      </p:tavLst>
                                    </p:anim>
                                    <p:anim calcmode="lin" valueType="num">
                                      <p:cBhvr additive="base">
                                        <p:cTn id="37" dur="500" fill="hold"/>
                                        <p:tgtEl>
                                          <p:spTgt spid="38298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382985"/>
                                        </p:tgtEl>
                                        <p:attrNameLst>
                                          <p:attrName>style.visibility</p:attrName>
                                        </p:attrNameLst>
                                      </p:cBhvr>
                                      <p:to>
                                        <p:strVal val="visible"/>
                                      </p:to>
                                    </p:set>
                                    <p:anim calcmode="lin" valueType="num">
                                      <p:cBhvr additive="base">
                                        <p:cTn id="40" dur="500" fill="hold"/>
                                        <p:tgtEl>
                                          <p:spTgt spid="382985"/>
                                        </p:tgtEl>
                                        <p:attrNameLst>
                                          <p:attrName>ppt_x</p:attrName>
                                        </p:attrNameLst>
                                      </p:cBhvr>
                                      <p:tavLst>
                                        <p:tav tm="0">
                                          <p:val>
                                            <p:strVal val="#ppt_x"/>
                                          </p:val>
                                        </p:tav>
                                        <p:tav tm="100000">
                                          <p:val>
                                            <p:strVal val="#ppt_x"/>
                                          </p:val>
                                        </p:tav>
                                      </p:tavLst>
                                    </p:anim>
                                    <p:anim calcmode="lin" valueType="num">
                                      <p:cBhvr additive="base">
                                        <p:cTn id="41" dur="500" fill="hold"/>
                                        <p:tgtEl>
                                          <p:spTgt spid="38298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382988"/>
                                        </p:tgtEl>
                                        <p:attrNameLst>
                                          <p:attrName>style.visibility</p:attrName>
                                        </p:attrNameLst>
                                      </p:cBhvr>
                                      <p:to>
                                        <p:strVal val="visible"/>
                                      </p:to>
                                    </p:set>
                                    <p:anim calcmode="lin" valueType="num">
                                      <p:cBhvr additive="base">
                                        <p:cTn id="44" dur="500" fill="hold"/>
                                        <p:tgtEl>
                                          <p:spTgt spid="382988"/>
                                        </p:tgtEl>
                                        <p:attrNameLst>
                                          <p:attrName>ppt_x</p:attrName>
                                        </p:attrNameLst>
                                      </p:cBhvr>
                                      <p:tavLst>
                                        <p:tav tm="0">
                                          <p:val>
                                            <p:strVal val="#ppt_x"/>
                                          </p:val>
                                        </p:tav>
                                        <p:tav tm="100000">
                                          <p:val>
                                            <p:strVal val="#ppt_x"/>
                                          </p:val>
                                        </p:tav>
                                      </p:tavLst>
                                    </p:anim>
                                    <p:anim calcmode="lin" valueType="num">
                                      <p:cBhvr additive="base">
                                        <p:cTn id="45" dur="500" fill="hold"/>
                                        <p:tgtEl>
                                          <p:spTgt spid="38298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382991"/>
                                        </p:tgtEl>
                                        <p:attrNameLst>
                                          <p:attrName>style.visibility</p:attrName>
                                        </p:attrNameLst>
                                      </p:cBhvr>
                                      <p:to>
                                        <p:strVal val="visible"/>
                                      </p:to>
                                    </p:set>
                                    <p:anim calcmode="lin" valueType="num">
                                      <p:cBhvr additive="base">
                                        <p:cTn id="48" dur="500" fill="hold"/>
                                        <p:tgtEl>
                                          <p:spTgt spid="382991"/>
                                        </p:tgtEl>
                                        <p:attrNameLst>
                                          <p:attrName>ppt_x</p:attrName>
                                        </p:attrNameLst>
                                      </p:cBhvr>
                                      <p:tavLst>
                                        <p:tav tm="0">
                                          <p:val>
                                            <p:strVal val="#ppt_x"/>
                                          </p:val>
                                        </p:tav>
                                        <p:tav tm="100000">
                                          <p:val>
                                            <p:strVal val="#ppt_x"/>
                                          </p:val>
                                        </p:tav>
                                      </p:tavLst>
                                    </p:anim>
                                    <p:anim calcmode="lin" valueType="num">
                                      <p:cBhvr additive="base">
                                        <p:cTn id="49" dur="500" fill="hold"/>
                                        <p:tgtEl>
                                          <p:spTgt spid="3829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80" grpId="0"/>
      <p:bldP spid="382981" grpId="0"/>
      <p:bldP spid="382983" grpId="0" animBg="1"/>
      <p:bldP spid="382984" grpId="0"/>
      <p:bldP spid="382985" grpId="0" animBg="1"/>
      <p:bldP spid="382986" grpId="0"/>
      <p:bldP spid="382987" grpId="0" animBg="1"/>
      <p:bldP spid="382988" grpId="0" animBg="1"/>
      <p:bldP spid="382991"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ChangeArrowheads="1"/>
          </p:cNvSpPr>
          <p:nvPr/>
        </p:nvSpPr>
        <p:spPr bwMode="auto">
          <a:xfrm>
            <a:off x="107504" y="112296"/>
            <a:ext cx="849694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buChar char="•"/>
              <a:tabLst>
                <a:tab pos="457200" algn="l"/>
              </a:tabLst>
              <a:defRPr sz="3200">
                <a:solidFill>
                  <a:schemeClr val="tx1"/>
                </a:solidFill>
                <a:latin typeface="Arial" pitchFamily="34" charset="0"/>
              </a:defRPr>
            </a:lvl1pPr>
            <a:lvl2pPr marL="800100" indent="-342900" eaLnBrk="0" hangingPunct="0">
              <a:spcBef>
                <a:spcPct val="20000"/>
              </a:spcBef>
              <a:buChar char="–"/>
              <a:tabLst>
                <a:tab pos="457200" algn="l"/>
              </a:tabLst>
              <a:defRPr sz="2800">
                <a:solidFill>
                  <a:schemeClr val="tx1"/>
                </a:solidFill>
                <a:latin typeface="Arial" pitchFamily="34" charset="0"/>
              </a:defRPr>
            </a:lvl2pPr>
            <a:lvl3pPr marL="1257300" indent="-342900" eaLnBrk="0" hangingPunct="0">
              <a:spcBef>
                <a:spcPct val="20000"/>
              </a:spcBef>
              <a:buChar char="•"/>
              <a:tabLst>
                <a:tab pos="457200" algn="l"/>
              </a:tabLst>
              <a:defRPr sz="2400">
                <a:solidFill>
                  <a:schemeClr val="tx1"/>
                </a:solidFill>
                <a:latin typeface="Arial" pitchFamily="34" charset="0"/>
              </a:defRPr>
            </a:lvl3pPr>
            <a:lvl4pPr marL="1714500" indent="-342900" eaLnBrk="0" hangingPunct="0">
              <a:spcBef>
                <a:spcPct val="20000"/>
              </a:spcBef>
              <a:buChar char="–"/>
              <a:tabLst>
                <a:tab pos="457200" algn="l"/>
              </a:tabLst>
              <a:defRPr sz="2000">
                <a:solidFill>
                  <a:schemeClr val="tx1"/>
                </a:solidFill>
                <a:latin typeface="Arial" pitchFamily="34" charset="0"/>
              </a:defRPr>
            </a:lvl4pPr>
            <a:lvl5pPr marL="2171700" indent="-342900" eaLnBrk="0" hangingPunct="0">
              <a:spcBef>
                <a:spcPct val="20000"/>
              </a:spcBef>
              <a:buChar char="»"/>
              <a:tabLst>
                <a:tab pos="457200" algn="l"/>
              </a:tabLst>
              <a:defRPr sz="2000">
                <a:solidFill>
                  <a:schemeClr val="tx1"/>
                </a:solidFill>
                <a:latin typeface="Arial" pitchFamily="34" charset="0"/>
              </a:defRPr>
            </a:lvl5pPr>
            <a:lvl6pPr marL="2628900" indent="-342900" eaLnBrk="0" fontAlgn="base" hangingPunct="0">
              <a:spcBef>
                <a:spcPct val="20000"/>
              </a:spcBef>
              <a:spcAft>
                <a:spcPct val="0"/>
              </a:spcAft>
              <a:buChar char="»"/>
              <a:tabLst>
                <a:tab pos="457200" algn="l"/>
              </a:tabLst>
              <a:defRPr sz="2000">
                <a:solidFill>
                  <a:schemeClr val="tx1"/>
                </a:solidFill>
                <a:latin typeface="Arial" pitchFamily="34" charset="0"/>
              </a:defRPr>
            </a:lvl6pPr>
            <a:lvl7pPr marL="3086100" indent="-342900" eaLnBrk="0" fontAlgn="base" hangingPunct="0">
              <a:spcBef>
                <a:spcPct val="20000"/>
              </a:spcBef>
              <a:spcAft>
                <a:spcPct val="0"/>
              </a:spcAft>
              <a:buChar char="»"/>
              <a:tabLst>
                <a:tab pos="457200" algn="l"/>
              </a:tabLst>
              <a:defRPr sz="2000">
                <a:solidFill>
                  <a:schemeClr val="tx1"/>
                </a:solidFill>
                <a:latin typeface="Arial" pitchFamily="34" charset="0"/>
              </a:defRPr>
            </a:lvl7pPr>
            <a:lvl8pPr marL="3543300" indent="-342900" eaLnBrk="0" fontAlgn="base" hangingPunct="0">
              <a:spcBef>
                <a:spcPct val="20000"/>
              </a:spcBef>
              <a:spcAft>
                <a:spcPct val="0"/>
              </a:spcAft>
              <a:buChar char="»"/>
              <a:tabLst>
                <a:tab pos="457200" algn="l"/>
              </a:tabLst>
              <a:defRPr sz="2000">
                <a:solidFill>
                  <a:schemeClr val="tx1"/>
                </a:solidFill>
                <a:latin typeface="Arial" pitchFamily="34" charset="0"/>
              </a:defRPr>
            </a:lvl8pPr>
            <a:lvl9pPr marL="4000500" indent="-342900" eaLnBrk="0" fontAlgn="base" hangingPunct="0">
              <a:spcBef>
                <a:spcPct val="20000"/>
              </a:spcBef>
              <a:spcAft>
                <a:spcPct val="0"/>
              </a:spcAft>
              <a:buChar char="»"/>
              <a:tabLst>
                <a:tab pos="457200" algn="l"/>
              </a:tabLst>
              <a:defRPr sz="2000">
                <a:solidFill>
                  <a:schemeClr val="tx1"/>
                </a:solidFill>
                <a:latin typeface="Arial" pitchFamily="34" charset="0"/>
              </a:defRPr>
            </a:lvl9pPr>
          </a:lstStyle>
          <a:p>
            <a:pPr eaLnBrk="1" hangingPunct="1">
              <a:spcBef>
                <a:spcPct val="0"/>
              </a:spcBef>
              <a:buFontTx/>
              <a:buNone/>
            </a:pPr>
            <a:r>
              <a:rPr lang="en-GB" altLang="en-US" sz="2400" u="sng" dirty="0" smtClean="0">
                <a:latin typeface="Times New Roman" pitchFamily="18" charset="0"/>
              </a:rPr>
              <a:t>Example 5</a:t>
            </a:r>
          </a:p>
          <a:p>
            <a:pPr eaLnBrk="1" hangingPunct="1">
              <a:spcBef>
                <a:spcPct val="0"/>
              </a:spcBef>
              <a:buFontTx/>
              <a:buNone/>
            </a:pPr>
            <a:r>
              <a:rPr lang="en-GB" altLang="en-US" sz="2400" dirty="0" smtClean="0">
                <a:latin typeface="Times New Roman" pitchFamily="18" charset="0"/>
              </a:rPr>
              <a:t>Calculate </a:t>
            </a:r>
            <a:r>
              <a:rPr lang="en-GB" altLang="en-US" sz="2400" dirty="0">
                <a:latin typeface="Times New Roman" pitchFamily="18" charset="0"/>
              </a:rPr>
              <a:t>the activation energy </a:t>
            </a:r>
            <a:r>
              <a:rPr lang="en-GB" altLang="en-US" sz="2400" dirty="0" smtClean="0">
                <a:latin typeface="Times New Roman" pitchFamily="18" charset="0"/>
              </a:rPr>
              <a:t>of the </a:t>
            </a:r>
            <a:r>
              <a:rPr lang="en-GB" altLang="en-US" sz="2400" dirty="0" err="1">
                <a:latin typeface="Times New Roman" pitchFamily="18" charset="0"/>
              </a:rPr>
              <a:t>uncatalysed</a:t>
            </a:r>
            <a:r>
              <a:rPr lang="en-GB" altLang="en-US" sz="2400" dirty="0">
                <a:latin typeface="Times New Roman" pitchFamily="18" charset="0"/>
              </a:rPr>
              <a:t> reaction:</a:t>
            </a:r>
          </a:p>
        </p:txBody>
      </p:sp>
      <p:graphicFrame>
        <p:nvGraphicFramePr>
          <p:cNvPr id="71684" name="Object 4"/>
          <p:cNvGraphicFramePr>
            <a:graphicFrameLocks noChangeAspect="1"/>
          </p:cNvGraphicFramePr>
          <p:nvPr>
            <p:extLst>
              <p:ext uri="{D42A27DB-BD31-4B8C-83A1-F6EECF244321}">
                <p14:modId xmlns:p14="http://schemas.microsoft.com/office/powerpoint/2010/main" val="3522174271"/>
              </p:ext>
            </p:extLst>
          </p:nvPr>
        </p:nvGraphicFramePr>
        <p:xfrm>
          <a:off x="251520" y="980728"/>
          <a:ext cx="3587112" cy="2297932"/>
        </p:xfrm>
        <a:graphic>
          <a:graphicData uri="http://schemas.openxmlformats.org/presentationml/2006/ole">
            <mc:AlternateContent xmlns:mc="http://schemas.openxmlformats.org/markup-compatibility/2006">
              <mc:Choice xmlns:v="urn:schemas-microsoft-com:vml" Requires="v">
                <p:oleObj spid="_x0000_s21792" r:id="rId3" imgW="3952381" imgH="2534004" progId="">
                  <p:embed/>
                </p:oleObj>
              </mc:Choice>
              <mc:Fallback>
                <p:oleObj r:id="rId3" imgW="3952381" imgH="253400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980728"/>
                        <a:ext cx="3587112" cy="2297932"/>
                      </a:xfrm>
                      <a:prstGeom prst="rect">
                        <a:avLst/>
                      </a:prstGeom>
                      <a:noFill/>
                      <a:ln>
                        <a:noFill/>
                      </a:ln>
                      <a:effectLst/>
                    </p:spPr>
                  </p:pic>
                </p:oleObj>
              </mc:Fallback>
            </mc:AlternateContent>
          </a:graphicData>
        </a:graphic>
      </p:graphicFrame>
      <p:sp>
        <p:nvSpPr>
          <p:cNvPr id="71690" name="Rectangle 10"/>
          <p:cNvSpPr>
            <a:spLocks noChangeArrowheads="1"/>
          </p:cNvSpPr>
          <p:nvPr/>
        </p:nvSpPr>
        <p:spPr bwMode="auto">
          <a:xfrm>
            <a:off x="107504" y="3217076"/>
            <a:ext cx="871296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buChar char="•"/>
              <a:tabLst>
                <a:tab pos="457200" algn="l"/>
              </a:tabLst>
              <a:defRPr sz="3200">
                <a:solidFill>
                  <a:schemeClr val="tx1"/>
                </a:solidFill>
                <a:latin typeface="Arial" pitchFamily="34" charset="0"/>
              </a:defRPr>
            </a:lvl1pPr>
            <a:lvl2pPr marL="800100" indent="-342900" eaLnBrk="0" hangingPunct="0">
              <a:spcBef>
                <a:spcPct val="20000"/>
              </a:spcBef>
              <a:buChar char="–"/>
              <a:tabLst>
                <a:tab pos="457200" algn="l"/>
              </a:tabLst>
              <a:defRPr sz="2800">
                <a:solidFill>
                  <a:schemeClr val="tx1"/>
                </a:solidFill>
                <a:latin typeface="Arial" pitchFamily="34" charset="0"/>
              </a:defRPr>
            </a:lvl2pPr>
            <a:lvl3pPr marL="1257300" indent="-342900" eaLnBrk="0" hangingPunct="0">
              <a:spcBef>
                <a:spcPct val="20000"/>
              </a:spcBef>
              <a:buChar char="•"/>
              <a:tabLst>
                <a:tab pos="457200" algn="l"/>
              </a:tabLst>
              <a:defRPr sz="2400">
                <a:solidFill>
                  <a:schemeClr val="tx1"/>
                </a:solidFill>
                <a:latin typeface="Arial" pitchFamily="34" charset="0"/>
              </a:defRPr>
            </a:lvl3pPr>
            <a:lvl4pPr marL="1714500" indent="-342900" eaLnBrk="0" hangingPunct="0">
              <a:spcBef>
                <a:spcPct val="20000"/>
              </a:spcBef>
              <a:buChar char="–"/>
              <a:tabLst>
                <a:tab pos="457200" algn="l"/>
              </a:tabLst>
              <a:defRPr sz="2000">
                <a:solidFill>
                  <a:schemeClr val="tx1"/>
                </a:solidFill>
                <a:latin typeface="Arial" pitchFamily="34" charset="0"/>
              </a:defRPr>
            </a:lvl4pPr>
            <a:lvl5pPr marL="2171700" indent="-342900" eaLnBrk="0" hangingPunct="0">
              <a:spcBef>
                <a:spcPct val="20000"/>
              </a:spcBef>
              <a:buChar char="»"/>
              <a:tabLst>
                <a:tab pos="457200" algn="l"/>
              </a:tabLst>
              <a:defRPr sz="2000">
                <a:solidFill>
                  <a:schemeClr val="tx1"/>
                </a:solidFill>
                <a:latin typeface="Arial" pitchFamily="34" charset="0"/>
              </a:defRPr>
            </a:lvl5pPr>
            <a:lvl6pPr marL="2628900" indent="-342900" eaLnBrk="0" fontAlgn="base" hangingPunct="0">
              <a:spcBef>
                <a:spcPct val="20000"/>
              </a:spcBef>
              <a:spcAft>
                <a:spcPct val="0"/>
              </a:spcAft>
              <a:buChar char="»"/>
              <a:tabLst>
                <a:tab pos="457200" algn="l"/>
              </a:tabLst>
              <a:defRPr sz="2000">
                <a:solidFill>
                  <a:schemeClr val="tx1"/>
                </a:solidFill>
                <a:latin typeface="Arial" pitchFamily="34" charset="0"/>
              </a:defRPr>
            </a:lvl6pPr>
            <a:lvl7pPr marL="3086100" indent="-342900" eaLnBrk="0" fontAlgn="base" hangingPunct="0">
              <a:spcBef>
                <a:spcPct val="20000"/>
              </a:spcBef>
              <a:spcAft>
                <a:spcPct val="0"/>
              </a:spcAft>
              <a:buChar char="»"/>
              <a:tabLst>
                <a:tab pos="457200" algn="l"/>
              </a:tabLst>
              <a:defRPr sz="2000">
                <a:solidFill>
                  <a:schemeClr val="tx1"/>
                </a:solidFill>
                <a:latin typeface="Arial" pitchFamily="34" charset="0"/>
              </a:defRPr>
            </a:lvl7pPr>
            <a:lvl8pPr marL="3543300" indent="-342900" eaLnBrk="0" fontAlgn="base" hangingPunct="0">
              <a:spcBef>
                <a:spcPct val="20000"/>
              </a:spcBef>
              <a:spcAft>
                <a:spcPct val="0"/>
              </a:spcAft>
              <a:buChar char="»"/>
              <a:tabLst>
                <a:tab pos="457200" algn="l"/>
              </a:tabLst>
              <a:defRPr sz="2000">
                <a:solidFill>
                  <a:schemeClr val="tx1"/>
                </a:solidFill>
                <a:latin typeface="Arial" pitchFamily="34" charset="0"/>
              </a:defRPr>
            </a:lvl8pPr>
            <a:lvl9pPr marL="4000500" indent="-342900" eaLnBrk="0" fontAlgn="base" hangingPunct="0">
              <a:spcBef>
                <a:spcPct val="20000"/>
              </a:spcBef>
              <a:spcAft>
                <a:spcPct val="0"/>
              </a:spcAft>
              <a:buChar char="»"/>
              <a:tabLst>
                <a:tab pos="457200" algn="l"/>
              </a:tabLst>
              <a:defRPr sz="2000">
                <a:solidFill>
                  <a:schemeClr val="tx1"/>
                </a:solidFill>
                <a:latin typeface="Arial" pitchFamily="34" charset="0"/>
              </a:defRPr>
            </a:lvl9pPr>
          </a:lstStyle>
          <a:p>
            <a:pPr eaLnBrk="1" hangingPunct="1">
              <a:spcBef>
                <a:spcPct val="0"/>
              </a:spcBef>
              <a:buFontTx/>
              <a:buNone/>
            </a:pPr>
            <a:r>
              <a:rPr lang="en-GB" altLang="en-US" sz="2400" u="sng" dirty="0" smtClean="0">
                <a:latin typeface="Times New Roman" pitchFamily="18" charset="0"/>
              </a:rPr>
              <a:t>Example 6 </a:t>
            </a:r>
          </a:p>
          <a:p>
            <a:pPr eaLnBrk="1" hangingPunct="1">
              <a:spcBef>
                <a:spcPct val="0"/>
              </a:spcBef>
              <a:buFontTx/>
              <a:buNone/>
            </a:pPr>
            <a:r>
              <a:rPr lang="en-GB" altLang="en-US" sz="2400" dirty="0" smtClean="0">
                <a:latin typeface="Times New Roman" pitchFamily="18" charset="0"/>
              </a:rPr>
              <a:t>Calculate </a:t>
            </a:r>
            <a:r>
              <a:rPr lang="en-GB" altLang="en-US" sz="2400" dirty="0">
                <a:latin typeface="Times New Roman" pitchFamily="18" charset="0"/>
              </a:rPr>
              <a:t>the activation energy </a:t>
            </a:r>
            <a:r>
              <a:rPr lang="en-GB" altLang="en-US" sz="2400" dirty="0" smtClean="0">
                <a:latin typeface="Times New Roman" pitchFamily="18" charset="0"/>
              </a:rPr>
              <a:t>of the </a:t>
            </a:r>
            <a:r>
              <a:rPr lang="en-GB" altLang="en-US" sz="2400" dirty="0">
                <a:latin typeface="Times New Roman" pitchFamily="18" charset="0"/>
              </a:rPr>
              <a:t>catalysed reaction:</a:t>
            </a:r>
          </a:p>
        </p:txBody>
      </p:sp>
      <p:graphicFrame>
        <p:nvGraphicFramePr>
          <p:cNvPr id="71693" name="Object 13"/>
          <p:cNvGraphicFramePr>
            <a:graphicFrameLocks noChangeAspect="1"/>
          </p:cNvGraphicFramePr>
          <p:nvPr>
            <p:extLst>
              <p:ext uri="{D42A27DB-BD31-4B8C-83A1-F6EECF244321}">
                <p14:modId xmlns:p14="http://schemas.microsoft.com/office/powerpoint/2010/main" val="1746669322"/>
              </p:ext>
            </p:extLst>
          </p:nvPr>
        </p:nvGraphicFramePr>
        <p:xfrm>
          <a:off x="107504" y="4149080"/>
          <a:ext cx="3709391" cy="2376264"/>
        </p:xfrm>
        <a:graphic>
          <a:graphicData uri="http://schemas.openxmlformats.org/presentationml/2006/ole">
            <mc:AlternateContent xmlns:mc="http://schemas.openxmlformats.org/markup-compatibility/2006">
              <mc:Choice xmlns:v="urn:schemas-microsoft-com:vml" Requires="v">
                <p:oleObj spid="_x0000_s21793" r:id="rId5" imgW="3952381" imgH="2534004" progId="">
                  <p:embed/>
                </p:oleObj>
              </mc:Choice>
              <mc:Fallback>
                <p:oleObj r:id="rId5" imgW="3952381" imgH="253400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4149080"/>
                        <a:ext cx="3709391" cy="2376264"/>
                      </a:xfrm>
                      <a:prstGeom prst="rect">
                        <a:avLst/>
                      </a:prstGeom>
                      <a:noFill/>
                      <a:ln>
                        <a:noFill/>
                      </a:ln>
                      <a:effectLst/>
                    </p:spPr>
                  </p:pic>
                </p:oleObj>
              </mc:Fallback>
            </mc:AlternateContent>
          </a:graphicData>
        </a:graphic>
      </p:graphicFrame>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68</a:t>
            </a:fld>
            <a:endParaRPr lang="en-GB"/>
          </a:p>
        </p:txBody>
      </p:sp>
    </p:spTree>
    <p:extLst>
      <p:ext uri="{BB962C8B-B14F-4D97-AF65-F5344CB8AC3E}">
        <p14:creationId xmlns:p14="http://schemas.microsoft.com/office/powerpoint/2010/main" val="620066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1684"/>
                                        </p:tgtEl>
                                        <p:attrNameLst>
                                          <p:attrName>style.visibility</p:attrName>
                                        </p:attrNameLst>
                                      </p:cBhvr>
                                      <p:to>
                                        <p:strVal val="visible"/>
                                      </p:to>
                                    </p:set>
                                    <p:animEffect transition="in" filter="wipe(left)">
                                      <p:cBhvr>
                                        <p:cTn id="7" dur="5000"/>
                                        <p:tgtEl>
                                          <p:spTgt spid="716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1683"/>
                                        </p:tgtEl>
                                        <p:attrNameLst>
                                          <p:attrName>style.visibility</p:attrName>
                                        </p:attrNameLst>
                                      </p:cBhvr>
                                      <p:to>
                                        <p:strVal val="visible"/>
                                      </p:to>
                                    </p:set>
                                    <p:anim calcmode="lin" valueType="num">
                                      <p:cBhvr additive="base">
                                        <p:cTn id="12" dur="500" fill="hold"/>
                                        <p:tgtEl>
                                          <p:spTgt spid="71683"/>
                                        </p:tgtEl>
                                        <p:attrNameLst>
                                          <p:attrName>ppt_x</p:attrName>
                                        </p:attrNameLst>
                                      </p:cBhvr>
                                      <p:tavLst>
                                        <p:tav tm="0">
                                          <p:val>
                                            <p:strVal val="#ppt_x"/>
                                          </p:val>
                                        </p:tav>
                                        <p:tav tm="100000">
                                          <p:val>
                                            <p:strVal val="#ppt_x"/>
                                          </p:val>
                                        </p:tav>
                                      </p:tavLst>
                                    </p:anim>
                                    <p:anim calcmode="lin" valueType="num">
                                      <p:cBhvr additive="base">
                                        <p:cTn id="13" dur="500" fill="hold"/>
                                        <p:tgtEl>
                                          <p:spTgt spid="71683"/>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71693"/>
                                        </p:tgtEl>
                                        <p:attrNameLst>
                                          <p:attrName>style.visibility</p:attrName>
                                        </p:attrNameLst>
                                      </p:cBhvr>
                                      <p:to>
                                        <p:strVal val="visible"/>
                                      </p:to>
                                    </p:set>
                                    <p:animEffect transition="in" filter="wipe(left)">
                                      <p:cBhvr>
                                        <p:cTn id="18" dur="5000"/>
                                        <p:tgtEl>
                                          <p:spTgt spid="7169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1690"/>
                                        </p:tgtEl>
                                        <p:attrNameLst>
                                          <p:attrName>style.visibility</p:attrName>
                                        </p:attrNameLst>
                                      </p:cBhvr>
                                      <p:to>
                                        <p:strVal val="visible"/>
                                      </p:to>
                                    </p:set>
                                    <p:anim calcmode="lin" valueType="num">
                                      <p:cBhvr additive="base">
                                        <p:cTn id="23" dur="500" fill="hold"/>
                                        <p:tgtEl>
                                          <p:spTgt spid="71690"/>
                                        </p:tgtEl>
                                        <p:attrNameLst>
                                          <p:attrName>ppt_x</p:attrName>
                                        </p:attrNameLst>
                                      </p:cBhvr>
                                      <p:tavLst>
                                        <p:tav tm="0">
                                          <p:val>
                                            <p:strVal val="#ppt_x"/>
                                          </p:val>
                                        </p:tav>
                                        <p:tav tm="100000">
                                          <p:val>
                                            <p:strVal val="#ppt_x"/>
                                          </p:val>
                                        </p:tav>
                                      </p:tavLst>
                                    </p:anim>
                                    <p:anim calcmode="lin" valueType="num">
                                      <p:cBhvr additive="base">
                                        <p:cTn id="24" dur="500" fill="hold"/>
                                        <p:tgtEl>
                                          <p:spTgt spid="716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p:bldP spid="71690"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0114" name="Object 4"/>
          <p:cNvGraphicFramePr>
            <a:graphicFrameLocks noChangeAspect="1"/>
          </p:cNvGraphicFramePr>
          <p:nvPr/>
        </p:nvGraphicFramePr>
        <p:xfrm>
          <a:off x="179388" y="755650"/>
          <a:ext cx="4284662" cy="2744788"/>
        </p:xfrm>
        <a:graphic>
          <a:graphicData uri="http://schemas.openxmlformats.org/presentationml/2006/ole">
            <mc:AlternateContent xmlns:mc="http://schemas.openxmlformats.org/markup-compatibility/2006">
              <mc:Choice xmlns:v="urn:schemas-microsoft-com:vml" Requires="v">
                <p:oleObj spid="_x0000_s20815" r:id="rId3" imgW="3952381" imgH="2534004" progId="">
                  <p:embed/>
                </p:oleObj>
              </mc:Choice>
              <mc:Fallback>
                <p:oleObj r:id="rId3" imgW="3952381" imgH="253400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755650"/>
                        <a:ext cx="4284662" cy="2744788"/>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0115" name="Object 5"/>
          <p:cNvGraphicFramePr>
            <a:graphicFrameLocks noChangeAspect="1"/>
          </p:cNvGraphicFramePr>
          <p:nvPr/>
        </p:nvGraphicFramePr>
        <p:xfrm>
          <a:off x="179388" y="3924300"/>
          <a:ext cx="4284662" cy="2744788"/>
        </p:xfrm>
        <a:graphic>
          <a:graphicData uri="http://schemas.openxmlformats.org/presentationml/2006/ole">
            <mc:AlternateContent xmlns:mc="http://schemas.openxmlformats.org/markup-compatibility/2006">
              <mc:Choice xmlns:v="urn:schemas-microsoft-com:vml" Requires="v">
                <p:oleObj spid="_x0000_s20816" r:id="rId5" imgW="3952381" imgH="2534004" progId="">
                  <p:embed/>
                </p:oleObj>
              </mc:Choice>
              <mc:Fallback>
                <p:oleObj r:id="rId5" imgW="3952381" imgH="253400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3924300"/>
                        <a:ext cx="4284662" cy="2744788"/>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0116" name="Text Box 7"/>
          <p:cNvSpPr txBox="1">
            <a:spLocks noChangeArrowheads="1"/>
          </p:cNvSpPr>
          <p:nvPr/>
        </p:nvSpPr>
        <p:spPr bwMode="auto">
          <a:xfrm>
            <a:off x="814388" y="188913"/>
            <a:ext cx="150714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a:latin typeface="Times New Roman" panose="02020603050405020304" pitchFamily="18" charset="0"/>
                <a:cs typeface="Times New Roman" panose="02020603050405020304" pitchFamily="18" charset="0"/>
              </a:rPr>
              <a:t>Example 5</a:t>
            </a:r>
          </a:p>
        </p:txBody>
      </p:sp>
      <p:sp>
        <p:nvSpPr>
          <p:cNvPr id="90117" name="Text Box 8"/>
          <p:cNvSpPr txBox="1">
            <a:spLocks noChangeArrowheads="1"/>
          </p:cNvSpPr>
          <p:nvPr/>
        </p:nvSpPr>
        <p:spPr bwMode="auto">
          <a:xfrm>
            <a:off x="812800" y="3463925"/>
            <a:ext cx="150714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a:latin typeface="Times New Roman" panose="02020603050405020304" pitchFamily="18" charset="0"/>
                <a:cs typeface="Times New Roman" panose="02020603050405020304" pitchFamily="18" charset="0"/>
              </a:rPr>
              <a:t>Example 6</a:t>
            </a:r>
          </a:p>
        </p:txBody>
      </p:sp>
      <p:graphicFrame>
        <p:nvGraphicFramePr>
          <p:cNvPr id="2" name="Object 1"/>
          <p:cNvGraphicFramePr>
            <a:graphicFrameLocks noChangeAspect="1"/>
          </p:cNvGraphicFramePr>
          <p:nvPr>
            <p:extLst>
              <p:ext uri="{D42A27DB-BD31-4B8C-83A1-F6EECF244321}">
                <p14:modId xmlns:p14="http://schemas.microsoft.com/office/powerpoint/2010/main" val="654325568"/>
              </p:ext>
            </p:extLst>
          </p:nvPr>
        </p:nvGraphicFramePr>
        <p:xfrm>
          <a:off x="4572000" y="548680"/>
          <a:ext cx="4284662" cy="2744788"/>
        </p:xfrm>
        <a:graphic>
          <a:graphicData uri="http://schemas.openxmlformats.org/presentationml/2006/ole">
            <mc:AlternateContent xmlns:mc="http://schemas.openxmlformats.org/markup-compatibility/2006">
              <mc:Choice xmlns:v="urn:schemas-microsoft-com:vml" Requires="v">
                <p:oleObj spid="_x0000_s20817" r:id="rId6" imgW="3952381" imgH="2534004" progId="">
                  <p:embed/>
                </p:oleObj>
              </mc:Choice>
              <mc:Fallback>
                <p:oleObj r:id="rId6" imgW="3952381" imgH="2534004"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548680"/>
                        <a:ext cx="4284662" cy="2744788"/>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4167582084"/>
              </p:ext>
            </p:extLst>
          </p:nvPr>
        </p:nvGraphicFramePr>
        <p:xfrm>
          <a:off x="4644008" y="3573016"/>
          <a:ext cx="4284662" cy="2744788"/>
        </p:xfrm>
        <a:graphic>
          <a:graphicData uri="http://schemas.openxmlformats.org/presentationml/2006/ole">
            <mc:AlternateContent xmlns:mc="http://schemas.openxmlformats.org/markup-compatibility/2006">
              <mc:Choice xmlns:v="urn:schemas-microsoft-com:vml" Requires="v">
                <p:oleObj spid="_x0000_s20818" r:id="rId7" imgW="3952381" imgH="2534004" progId="">
                  <p:embed/>
                </p:oleObj>
              </mc:Choice>
              <mc:Fallback>
                <p:oleObj r:id="rId7" imgW="3952381" imgH="2534004"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4008" y="3573016"/>
                        <a:ext cx="4284662" cy="2744788"/>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035439-CAE3-48F5-8784-A3D703450100}" type="slidenum">
              <a:rPr lang="en-GB" smtClean="0"/>
              <a:t>69</a:t>
            </a:fld>
            <a:endParaRPr lang="en-GB"/>
          </a:p>
        </p:txBody>
      </p:sp>
    </p:spTree>
    <p:extLst>
      <p:ext uri="{BB962C8B-B14F-4D97-AF65-F5344CB8AC3E}">
        <p14:creationId xmlns:p14="http://schemas.microsoft.com/office/powerpoint/2010/main" val="28784478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60350"/>
            <a:ext cx="5761037" cy="572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70</a:t>
            </a:fld>
            <a:endParaRPr lang="en-GB"/>
          </a:p>
        </p:txBody>
      </p:sp>
    </p:spTree>
    <p:extLst>
      <p:ext uri="{BB962C8B-B14F-4D97-AF65-F5344CB8AC3E}">
        <p14:creationId xmlns:p14="http://schemas.microsoft.com/office/powerpoint/2010/main" val="22215598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8548"/>
                                        </p:tgtEl>
                                        <p:attrNameLst>
                                          <p:attrName>style.visibility</p:attrName>
                                        </p:attrNameLst>
                                      </p:cBhvr>
                                      <p:to>
                                        <p:strVal val="visible"/>
                                      </p:to>
                                    </p:set>
                                    <p:anim calcmode="lin" valueType="num">
                                      <p:cBhvr additive="base">
                                        <p:cTn id="7" dur="500" fill="hold"/>
                                        <p:tgtEl>
                                          <p:spTgt spid="108548"/>
                                        </p:tgtEl>
                                        <p:attrNameLst>
                                          <p:attrName>ppt_x</p:attrName>
                                        </p:attrNameLst>
                                      </p:cBhvr>
                                      <p:tavLst>
                                        <p:tav tm="0">
                                          <p:val>
                                            <p:strVal val="#ppt_x"/>
                                          </p:val>
                                        </p:tav>
                                        <p:tav tm="100000">
                                          <p:val>
                                            <p:strVal val="#ppt_x"/>
                                          </p:val>
                                        </p:tav>
                                      </p:tavLst>
                                    </p:anim>
                                    <p:anim calcmode="lin" valueType="num">
                                      <p:cBhvr additive="base">
                                        <p:cTn id="8" dur="500" fill="hold"/>
                                        <p:tgtEl>
                                          <p:spTgt spid="1085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476250"/>
            <a:ext cx="4273550" cy="4249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71</a:t>
            </a:fld>
            <a:endParaRPr lang="en-GB"/>
          </a:p>
        </p:txBody>
      </p:sp>
    </p:spTree>
    <p:extLst>
      <p:ext uri="{BB962C8B-B14F-4D97-AF65-F5344CB8AC3E}">
        <p14:creationId xmlns:p14="http://schemas.microsoft.com/office/powerpoint/2010/main" val="22374683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9573"/>
                                        </p:tgtEl>
                                        <p:attrNameLst>
                                          <p:attrName>style.visibility</p:attrName>
                                        </p:attrNameLst>
                                      </p:cBhvr>
                                      <p:to>
                                        <p:strVal val="visible"/>
                                      </p:to>
                                    </p:set>
                                    <p:anim calcmode="lin" valueType="num">
                                      <p:cBhvr additive="base">
                                        <p:cTn id="7" dur="500" fill="hold"/>
                                        <p:tgtEl>
                                          <p:spTgt spid="109573"/>
                                        </p:tgtEl>
                                        <p:attrNameLst>
                                          <p:attrName>ppt_x</p:attrName>
                                        </p:attrNameLst>
                                      </p:cBhvr>
                                      <p:tavLst>
                                        <p:tav tm="0">
                                          <p:val>
                                            <p:strVal val="#ppt_x"/>
                                          </p:val>
                                        </p:tav>
                                        <p:tav tm="100000">
                                          <p:val>
                                            <p:strVal val="#ppt_x"/>
                                          </p:val>
                                        </p:tav>
                                      </p:tavLst>
                                    </p:anim>
                                    <p:anim calcmode="lin" valueType="num">
                                      <p:cBhvr additive="base">
                                        <p:cTn id="8" dur="500" fill="hold"/>
                                        <p:tgtEl>
                                          <p:spTgt spid="1095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333375"/>
            <a:ext cx="4865687" cy="472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72</a:t>
            </a:fld>
            <a:endParaRPr lang="en-GB"/>
          </a:p>
        </p:txBody>
      </p:sp>
    </p:spTree>
    <p:extLst>
      <p:ext uri="{BB962C8B-B14F-4D97-AF65-F5344CB8AC3E}">
        <p14:creationId xmlns:p14="http://schemas.microsoft.com/office/powerpoint/2010/main" val="16586463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836712"/>
            <a:ext cx="4111525" cy="4639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Box 3"/>
          <p:cNvSpPr txBox="1">
            <a:spLocks noChangeArrowheads="1"/>
          </p:cNvSpPr>
          <p:nvPr/>
        </p:nvSpPr>
        <p:spPr bwMode="auto">
          <a:xfrm>
            <a:off x="107950" y="73652"/>
            <a:ext cx="770413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u="sng" dirty="0" smtClean="0">
                <a:latin typeface="Times New Roman" pitchFamily="18" charset="0"/>
              </a:rPr>
              <a:t>Lesson Starter</a:t>
            </a:r>
            <a:endParaRPr lang="en-GB" altLang="en-US" u="sng" dirty="0">
              <a:latin typeface="Times New Roman" pitchFamily="18" charset="0"/>
            </a:endParaRPr>
          </a:p>
        </p:txBody>
      </p:sp>
      <p:sp>
        <p:nvSpPr>
          <p:cNvPr id="4" name="Rectangle 6"/>
          <p:cNvSpPr>
            <a:spLocks noChangeArrowheads="1"/>
          </p:cNvSpPr>
          <p:nvPr/>
        </p:nvSpPr>
        <p:spPr bwMode="auto">
          <a:xfrm>
            <a:off x="4139953" y="1285849"/>
            <a:ext cx="475252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smtClean="0">
                <a:latin typeface="Times New Roman" pitchFamily="18" charset="0"/>
              </a:rPr>
              <a:t>-Calculate the enthalpy change (∆H) of the forward reaction.</a:t>
            </a:r>
            <a:endParaRPr lang="en-GB" altLang="en-US" sz="2500" dirty="0"/>
          </a:p>
        </p:txBody>
      </p:sp>
      <p:sp>
        <p:nvSpPr>
          <p:cNvPr id="5" name="Rectangle 6"/>
          <p:cNvSpPr>
            <a:spLocks noChangeArrowheads="1"/>
          </p:cNvSpPr>
          <p:nvPr/>
        </p:nvSpPr>
        <p:spPr bwMode="auto">
          <a:xfrm>
            <a:off x="4139952" y="3030051"/>
            <a:ext cx="475252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smtClean="0">
                <a:latin typeface="Times New Roman" pitchFamily="18" charset="0"/>
              </a:rPr>
              <a:t>-Calculate the activation energy of the forward reaction</a:t>
            </a:r>
            <a:endParaRPr lang="en-GB" altLang="en-US" sz="2500" dirty="0"/>
          </a:p>
        </p:txBody>
      </p:sp>
      <p:sp>
        <p:nvSpPr>
          <p:cNvPr id="6" name="Rectangle 6"/>
          <p:cNvSpPr>
            <a:spLocks noChangeArrowheads="1"/>
          </p:cNvSpPr>
          <p:nvPr/>
        </p:nvSpPr>
        <p:spPr bwMode="auto">
          <a:xfrm>
            <a:off x="4139952" y="2165955"/>
            <a:ext cx="475252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smtClean="0">
                <a:latin typeface="Times New Roman" pitchFamily="18" charset="0"/>
              </a:rPr>
              <a:t>-Is the reaction exothermic or endothermic?</a:t>
            </a:r>
            <a:endParaRPr lang="en-GB" altLang="en-US" sz="2500" dirty="0"/>
          </a:p>
        </p:txBody>
      </p:sp>
      <p:sp>
        <p:nvSpPr>
          <p:cNvPr id="7" name="Rectangle 6"/>
          <p:cNvSpPr>
            <a:spLocks noChangeArrowheads="1"/>
          </p:cNvSpPr>
          <p:nvPr/>
        </p:nvSpPr>
        <p:spPr bwMode="auto">
          <a:xfrm>
            <a:off x="4139952" y="3966155"/>
            <a:ext cx="475252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smtClean="0">
                <a:latin typeface="Times New Roman" pitchFamily="18" charset="0"/>
              </a:rPr>
              <a:t>-What is the energy of the activated complex?</a:t>
            </a:r>
            <a:endParaRPr lang="en-GB" altLang="en-US" sz="2500" dirty="0"/>
          </a:p>
        </p:txBody>
      </p:sp>
      <p:sp>
        <p:nvSpPr>
          <p:cNvPr id="2" name="Footer Placeholder 1"/>
          <p:cNvSpPr>
            <a:spLocks noGrp="1"/>
          </p:cNvSpPr>
          <p:nvPr>
            <p:ph type="ftr" sz="quarter" idx="11"/>
          </p:nvPr>
        </p:nvSpPr>
        <p:spPr/>
        <p:txBody>
          <a:bodyPr/>
          <a:lstStyle/>
          <a:p>
            <a:endParaRPr lang="en-GB"/>
          </a:p>
        </p:txBody>
      </p:sp>
      <p:sp>
        <p:nvSpPr>
          <p:cNvPr id="8" name="Slide Number Placeholder 7"/>
          <p:cNvSpPr>
            <a:spLocks noGrp="1"/>
          </p:cNvSpPr>
          <p:nvPr>
            <p:ph type="sldNum" sz="quarter" idx="12"/>
          </p:nvPr>
        </p:nvSpPr>
        <p:spPr/>
        <p:txBody>
          <a:bodyPr/>
          <a:lstStyle/>
          <a:p>
            <a:fld id="{A8035439-CAE3-48F5-8784-A3D703450100}" type="slidenum">
              <a:rPr lang="en-GB" smtClean="0"/>
              <a:t>73</a:t>
            </a:fld>
            <a:endParaRPr lang="en-GB"/>
          </a:p>
        </p:txBody>
      </p:sp>
    </p:spTree>
    <p:extLst>
      <p:ext uri="{BB962C8B-B14F-4D97-AF65-F5344CB8AC3E}">
        <p14:creationId xmlns:p14="http://schemas.microsoft.com/office/powerpoint/2010/main" val="445116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354" y="404664"/>
            <a:ext cx="4883702" cy="3538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6"/>
          <p:cNvSpPr>
            <a:spLocks noChangeArrowheads="1"/>
          </p:cNvSpPr>
          <p:nvPr/>
        </p:nvSpPr>
        <p:spPr bwMode="auto">
          <a:xfrm>
            <a:off x="323528" y="4333746"/>
            <a:ext cx="842493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smtClean="0">
                <a:latin typeface="Times New Roman" pitchFamily="18" charset="0"/>
              </a:rPr>
              <a:t>-Calculate the enthalpy change (∆H) of the reverse reaction.</a:t>
            </a:r>
            <a:endParaRPr lang="en-GB" altLang="en-US" sz="2500" dirty="0"/>
          </a:p>
        </p:txBody>
      </p:sp>
      <p:sp>
        <p:nvSpPr>
          <p:cNvPr id="4" name="Rectangle 6"/>
          <p:cNvSpPr>
            <a:spLocks noChangeArrowheads="1"/>
          </p:cNvSpPr>
          <p:nvPr/>
        </p:nvSpPr>
        <p:spPr bwMode="auto">
          <a:xfrm>
            <a:off x="366508" y="5053826"/>
            <a:ext cx="766187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smtClean="0">
                <a:latin typeface="Times New Roman" pitchFamily="18" charset="0"/>
              </a:rPr>
              <a:t>-Calculate the activation energy of the forward reaction.</a:t>
            </a:r>
            <a:endParaRPr lang="en-GB" altLang="en-US" sz="2500" dirty="0"/>
          </a:p>
        </p:txBody>
      </p:sp>
      <p:sp>
        <p:nvSpPr>
          <p:cNvPr id="5" name="Rectangle 6"/>
          <p:cNvSpPr>
            <a:spLocks noChangeArrowheads="1"/>
          </p:cNvSpPr>
          <p:nvPr/>
        </p:nvSpPr>
        <p:spPr bwMode="auto">
          <a:xfrm>
            <a:off x="366508" y="5805264"/>
            <a:ext cx="766187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smtClean="0">
                <a:latin typeface="Times New Roman" pitchFamily="18" charset="0"/>
              </a:rPr>
              <a:t>-Calculate the activation energy of the reverse reaction.</a:t>
            </a:r>
            <a:endParaRPr lang="en-GB" altLang="en-US" sz="2500" dirty="0"/>
          </a:p>
        </p:txBody>
      </p:sp>
      <p:sp>
        <p:nvSpPr>
          <p:cNvPr id="2" name="Footer Placeholder 1"/>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35439-CAE3-48F5-8784-A3D703450100}" type="slidenum">
              <a:rPr lang="en-GB" smtClean="0"/>
              <a:t>74</a:t>
            </a:fld>
            <a:endParaRPr lang="en-GB"/>
          </a:p>
        </p:txBody>
      </p:sp>
    </p:spTree>
    <p:extLst>
      <p:ext uri="{BB962C8B-B14F-4D97-AF65-F5344CB8AC3E}">
        <p14:creationId xmlns:p14="http://schemas.microsoft.com/office/powerpoint/2010/main" val="258031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107504" y="52910"/>
            <a:ext cx="7510133"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u="sng" dirty="0">
                <a:latin typeface="Times New Roman" pitchFamily="18" charset="0"/>
              </a:rPr>
              <a:t>B</a:t>
            </a:r>
            <a:r>
              <a:rPr lang="en-US" altLang="en-US" u="sng" dirty="0" smtClean="0">
                <a:latin typeface="Times New Roman" pitchFamily="18" charset="0"/>
              </a:rPr>
              <a:t>. Periodicity-Trends In The Periodic Table</a:t>
            </a:r>
            <a:endParaRPr lang="en-US" altLang="en-US" dirty="0">
              <a:latin typeface="Times New Roman" pitchFamily="18" charset="0"/>
            </a:endParaRPr>
          </a:p>
        </p:txBody>
      </p:sp>
      <p:sp>
        <p:nvSpPr>
          <p:cNvPr id="8" name="Rectangle 7"/>
          <p:cNvSpPr/>
          <p:nvPr/>
        </p:nvSpPr>
        <p:spPr>
          <a:xfrm>
            <a:off x="149532" y="619110"/>
            <a:ext cx="8534832" cy="2862322"/>
          </a:xfrm>
          <a:prstGeom prst="rect">
            <a:avLst/>
          </a:prstGeom>
        </p:spPr>
        <p:txBody>
          <a:bodyPr wrap="square">
            <a:spAutoFit/>
          </a:bodyPr>
          <a:lstStyle/>
          <a:p>
            <a:r>
              <a:rPr lang="en-GB" dirty="0" smtClean="0">
                <a:latin typeface="Times New Roman" panose="02020603050405020304" pitchFamily="18" charset="0"/>
                <a:cs typeface="Times New Roman" panose="02020603050405020304" pitchFamily="18" charset="0"/>
              </a:rPr>
              <a:t>-Elements </a:t>
            </a:r>
            <a:r>
              <a:rPr lang="en-GB" dirty="0">
                <a:latin typeface="Times New Roman" panose="02020603050405020304" pitchFamily="18" charset="0"/>
                <a:cs typeface="Times New Roman" panose="02020603050405020304" pitchFamily="18" charset="0"/>
              </a:rPr>
              <a:t>are arranged in the Periodic Table in order of increasing </a:t>
            </a:r>
            <a:r>
              <a:rPr lang="en-GB" dirty="0" smtClean="0">
                <a:latin typeface="Times New Roman" panose="02020603050405020304" pitchFamily="18" charset="0"/>
                <a:cs typeface="Times New Roman" panose="02020603050405020304" pitchFamily="18" charset="0"/>
              </a:rPr>
              <a:t>________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number. The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Periodic </a:t>
            </a:r>
            <a:r>
              <a:rPr lang="en-GB" dirty="0">
                <a:latin typeface="Times New Roman" panose="02020603050405020304" pitchFamily="18" charset="0"/>
                <a:cs typeface="Times New Roman" panose="02020603050405020304" pitchFamily="18" charset="0"/>
              </a:rPr>
              <a:t>Table allows chemists to make accurate predictions of physical properties and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chemical </a:t>
            </a:r>
            <a:r>
              <a:rPr lang="en-GB" dirty="0">
                <a:latin typeface="Times New Roman" panose="02020603050405020304" pitchFamily="18" charset="0"/>
                <a:cs typeface="Times New Roman" panose="02020603050405020304" pitchFamily="18" charset="0"/>
              </a:rPr>
              <a:t>behaviour for any element based on its position. </a:t>
            </a:r>
          </a:p>
          <a:p>
            <a:r>
              <a:rPr lang="en-GB" dirty="0" smtClean="0">
                <a:latin typeface="Times New Roman" panose="02020603050405020304" pitchFamily="18" charset="0"/>
                <a:cs typeface="Times New Roman" panose="02020603050405020304" pitchFamily="18" charset="0"/>
              </a:rPr>
              <a:t>-The </a:t>
            </a:r>
            <a:r>
              <a:rPr lang="en-GB" dirty="0">
                <a:latin typeface="Times New Roman" panose="02020603050405020304" pitchFamily="18" charset="0"/>
                <a:cs typeface="Times New Roman" panose="02020603050405020304" pitchFamily="18" charset="0"/>
              </a:rPr>
              <a:t>first </a:t>
            </a:r>
            <a:r>
              <a:rPr lang="en-GB" dirty="0" smtClean="0">
                <a:latin typeface="Times New Roman" panose="02020603050405020304" pitchFamily="18" charset="0"/>
                <a:cs typeface="Times New Roman" panose="02020603050405020304" pitchFamily="18" charset="0"/>
              </a:rPr>
              <a:t>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elements in the Periodic Table can be categorised according to bonding and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structure</a:t>
            </a:r>
            <a:r>
              <a:rPr lang="en-GB" dirty="0">
                <a:latin typeface="Times New Roman" panose="02020603050405020304" pitchFamily="18" charset="0"/>
                <a:cs typeface="Times New Roman" panose="02020603050405020304" pitchFamily="18" charset="0"/>
              </a:rPr>
              <a:t>: </a:t>
            </a:r>
          </a:p>
          <a:p>
            <a:r>
              <a:rPr lang="it-IT" dirty="0">
                <a:latin typeface="Times New Roman" panose="02020603050405020304" pitchFamily="18" charset="0"/>
                <a:cs typeface="Times New Roman" panose="02020603050405020304" pitchFamily="18" charset="0"/>
              </a:rPr>
              <a:t>♦ </a:t>
            </a:r>
            <a:r>
              <a:rPr lang="it-IT" dirty="0" smtClean="0">
                <a:latin typeface="Times New Roman" panose="02020603050405020304" pitchFamily="18" charset="0"/>
                <a:cs typeface="Times New Roman" panose="02020603050405020304" pitchFamily="18" charset="0"/>
              </a:rPr>
              <a:t>_________(Li</a:t>
            </a:r>
            <a:r>
              <a:rPr lang="it-IT" dirty="0">
                <a:latin typeface="Times New Roman" panose="02020603050405020304" pitchFamily="18" charset="0"/>
                <a:cs typeface="Times New Roman" panose="02020603050405020304" pitchFamily="18" charset="0"/>
              </a:rPr>
              <a:t>, Be, Na, Mg, Al, K, Ca) </a:t>
            </a: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________ ____________</a:t>
            </a:r>
            <a:r>
              <a:rPr lang="en-GB" dirty="0" smtClean="0">
                <a:latin typeface="Times New Roman" panose="02020603050405020304" pitchFamily="18" charset="0"/>
                <a:cs typeface="Times New Roman" panose="02020603050405020304" pitchFamily="18" charset="0"/>
              </a:rPr>
              <a:t>(H</a:t>
            </a:r>
            <a:r>
              <a:rPr lang="en-GB" baseline="-25000" dirty="0" smtClean="0">
                <a:latin typeface="Times New Roman" panose="02020603050405020304" pitchFamily="18" charset="0"/>
                <a:cs typeface="Times New Roman" panose="02020603050405020304" pitchFamily="18" charset="0"/>
              </a:rPr>
              <a:t>2</a:t>
            </a:r>
            <a:r>
              <a:rPr lang="en-GB" dirty="0">
                <a:latin typeface="Times New Roman" panose="02020603050405020304" pitchFamily="18" charset="0"/>
                <a:cs typeface="Times New Roman" panose="02020603050405020304" pitchFamily="18" charset="0"/>
              </a:rPr>
              <a:t>, N</a:t>
            </a:r>
            <a:r>
              <a:rPr lang="en-GB" baseline="-25000" dirty="0">
                <a:latin typeface="Times New Roman" panose="02020603050405020304" pitchFamily="18" charset="0"/>
                <a:cs typeface="Times New Roman" panose="02020603050405020304" pitchFamily="18" charset="0"/>
              </a:rPr>
              <a:t>2</a:t>
            </a:r>
            <a:r>
              <a:rPr lang="en-GB" dirty="0">
                <a:latin typeface="Times New Roman" panose="02020603050405020304" pitchFamily="18" charset="0"/>
                <a:cs typeface="Times New Roman" panose="02020603050405020304" pitchFamily="18" charset="0"/>
              </a:rPr>
              <a:t>, O</a:t>
            </a:r>
            <a:r>
              <a:rPr lang="en-GB" baseline="-25000" dirty="0">
                <a:latin typeface="Times New Roman" panose="02020603050405020304" pitchFamily="18" charset="0"/>
                <a:cs typeface="Times New Roman" panose="02020603050405020304" pitchFamily="18" charset="0"/>
              </a:rPr>
              <a:t>2</a:t>
            </a:r>
            <a:r>
              <a:rPr lang="en-GB" dirty="0">
                <a:latin typeface="Times New Roman" panose="02020603050405020304" pitchFamily="18" charset="0"/>
                <a:cs typeface="Times New Roman" panose="02020603050405020304" pitchFamily="18" charset="0"/>
              </a:rPr>
              <a:t>, F</a:t>
            </a:r>
            <a:r>
              <a:rPr lang="en-GB" baseline="-25000" dirty="0">
                <a:latin typeface="Times New Roman" panose="02020603050405020304" pitchFamily="18" charset="0"/>
                <a:cs typeface="Times New Roman" panose="02020603050405020304" pitchFamily="18" charset="0"/>
              </a:rPr>
              <a:t>2</a:t>
            </a:r>
            <a:r>
              <a:rPr lang="en-GB" dirty="0">
                <a:latin typeface="Times New Roman" panose="02020603050405020304" pitchFamily="18" charset="0"/>
                <a:cs typeface="Times New Roman" panose="02020603050405020304" pitchFamily="18" charset="0"/>
              </a:rPr>
              <a:t>, Cl</a:t>
            </a:r>
            <a:r>
              <a:rPr lang="en-GB" baseline="-25000" dirty="0">
                <a:latin typeface="Times New Roman" panose="02020603050405020304" pitchFamily="18" charset="0"/>
                <a:cs typeface="Times New Roman" panose="02020603050405020304" pitchFamily="18" charset="0"/>
              </a:rPr>
              <a:t>2</a:t>
            </a:r>
            <a:r>
              <a:rPr lang="en-GB" dirty="0">
                <a:latin typeface="Times New Roman" panose="02020603050405020304" pitchFamily="18" charset="0"/>
                <a:cs typeface="Times New Roman" panose="02020603050405020304" pitchFamily="18" charset="0"/>
              </a:rPr>
              <a:t>, P</a:t>
            </a:r>
            <a:r>
              <a:rPr lang="en-GB" baseline="-25000" dirty="0">
                <a:latin typeface="Times New Roman" panose="02020603050405020304" pitchFamily="18" charset="0"/>
                <a:cs typeface="Times New Roman" panose="02020603050405020304" pitchFamily="18" charset="0"/>
              </a:rPr>
              <a:t>4</a:t>
            </a:r>
            <a:r>
              <a:rPr lang="en-GB" dirty="0">
                <a:latin typeface="Times New Roman" panose="02020603050405020304" pitchFamily="18" charset="0"/>
                <a:cs typeface="Times New Roman" panose="02020603050405020304" pitchFamily="18" charset="0"/>
              </a:rPr>
              <a:t>, S</a:t>
            </a:r>
            <a:r>
              <a:rPr lang="en-GB" baseline="-25000" dirty="0">
                <a:latin typeface="Times New Roman" panose="02020603050405020304" pitchFamily="18" charset="0"/>
                <a:cs typeface="Times New Roman" panose="02020603050405020304" pitchFamily="18" charset="0"/>
              </a:rPr>
              <a:t>8</a:t>
            </a:r>
            <a:r>
              <a:rPr lang="en-GB" dirty="0">
                <a:latin typeface="Times New Roman" panose="02020603050405020304" pitchFamily="18" charset="0"/>
                <a:cs typeface="Times New Roman" panose="02020603050405020304" pitchFamily="18" charset="0"/>
              </a:rPr>
              <a:t> and fullerenes (</a:t>
            </a:r>
            <a:r>
              <a:rPr lang="en-GB" dirty="0" err="1">
                <a:latin typeface="Times New Roman" panose="02020603050405020304" pitchFamily="18" charset="0"/>
                <a:cs typeface="Times New Roman" panose="02020603050405020304" pitchFamily="18" charset="0"/>
              </a:rPr>
              <a:t>eg</a:t>
            </a:r>
            <a:r>
              <a:rPr lang="en-GB" dirty="0">
                <a:latin typeface="Times New Roman" panose="02020603050405020304" pitchFamily="18" charset="0"/>
                <a:cs typeface="Times New Roman" panose="02020603050405020304" pitchFamily="18" charset="0"/>
              </a:rPr>
              <a:t> C</a:t>
            </a:r>
            <a:r>
              <a:rPr lang="en-GB" baseline="-25000" dirty="0">
                <a:latin typeface="Times New Roman" panose="02020603050405020304" pitchFamily="18" charset="0"/>
                <a:cs typeface="Times New Roman" panose="02020603050405020304" pitchFamily="18" charset="0"/>
              </a:rPr>
              <a:t>60</a:t>
            </a:r>
            <a:r>
              <a:rPr lang="en-GB" dirty="0">
                <a:latin typeface="Times New Roman" panose="02020603050405020304" pitchFamily="18" charset="0"/>
                <a:cs typeface="Times New Roman" panose="02020603050405020304" pitchFamily="18" charset="0"/>
              </a:rPr>
              <a:t>)) </a:t>
            </a: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____________ </a:t>
            </a:r>
            <a:r>
              <a:rPr lang="en-GB" dirty="0" smtClean="0">
                <a:latin typeface="Times New Roman" panose="02020603050405020304" pitchFamily="18" charset="0"/>
                <a:cs typeface="Times New Roman" panose="02020603050405020304" pitchFamily="18" charset="0"/>
              </a:rPr>
              <a:t> ___________ </a:t>
            </a:r>
            <a:r>
              <a:rPr lang="en-GB" dirty="0">
                <a:latin typeface="Times New Roman" panose="02020603050405020304" pitchFamily="18" charset="0"/>
                <a:cs typeface="Times New Roman" panose="02020603050405020304" pitchFamily="18" charset="0"/>
              </a:rPr>
              <a:t>(B, C (diamond, graphite), Si) </a:t>
            </a: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_______________</a:t>
            </a:r>
            <a:r>
              <a:rPr lang="en-GB"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_________ </a:t>
            </a:r>
            <a:r>
              <a:rPr lang="en-GB" dirty="0" smtClean="0">
                <a:latin typeface="Times New Roman" panose="02020603050405020304" pitchFamily="18" charset="0"/>
                <a:cs typeface="Times New Roman" panose="02020603050405020304" pitchFamily="18" charset="0"/>
              </a:rPr>
              <a:t>gases</a:t>
            </a:r>
            <a:r>
              <a:rPr lang="en-GB" dirty="0">
                <a:latin typeface="Times New Roman" panose="02020603050405020304" pitchFamily="18" charset="0"/>
                <a:cs typeface="Times New Roman" panose="02020603050405020304" pitchFamily="18" charset="0"/>
              </a:rPr>
              <a:t>) </a:t>
            </a:r>
          </a:p>
          <a:p>
            <a:r>
              <a:rPr lang="en-GB" dirty="0"/>
              <a:t>	</a:t>
            </a:r>
          </a:p>
        </p:txBody>
      </p:sp>
      <p:sp>
        <p:nvSpPr>
          <p:cNvPr id="9" name="Rectangle 8"/>
          <p:cNvSpPr/>
          <p:nvPr/>
        </p:nvSpPr>
        <p:spPr>
          <a:xfrm>
            <a:off x="92514" y="3169999"/>
            <a:ext cx="9006516" cy="3139321"/>
          </a:xfrm>
          <a:prstGeom prst="rect">
            <a:avLst/>
          </a:prstGeom>
        </p:spPr>
        <p:txBody>
          <a:bodyPr wrap="square">
            <a:spAutoFit/>
          </a:bodyPr>
          <a:lstStyle/>
          <a:p>
            <a:r>
              <a:rPr lang="en-GB" dirty="0" smtClean="0">
                <a:latin typeface="Times New Roman" panose="02020603050405020304" pitchFamily="18" charset="0"/>
                <a:cs typeface="Times New Roman" panose="02020603050405020304" pitchFamily="18" charset="0"/>
              </a:rPr>
              <a:t>-The </a:t>
            </a:r>
            <a:r>
              <a:rPr lang="en-GB" dirty="0">
                <a:latin typeface="Times New Roman" panose="02020603050405020304" pitchFamily="18" charset="0"/>
                <a:cs typeface="Times New Roman" panose="02020603050405020304" pitchFamily="18" charset="0"/>
              </a:rPr>
              <a:t>covalent radius is a measure of the </a:t>
            </a:r>
            <a:r>
              <a:rPr lang="en-GB" dirty="0" smtClean="0">
                <a:latin typeface="Times New Roman" panose="02020603050405020304" pitchFamily="18" charset="0"/>
                <a:cs typeface="Times New Roman" panose="02020603050405020304" pitchFamily="18" charset="0"/>
              </a:rPr>
              <a:t>_____ </a:t>
            </a:r>
            <a:r>
              <a:rPr lang="en-GB" dirty="0">
                <a:latin typeface="Times New Roman" panose="02020603050405020304" pitchFamily="18" charset="0"/>
                <a:cs typeface="Times New Roman" panose="02020603050405020304" pitchFamily="18" charset="0"/>
              </a:rPr>
              <a:t>of an atom. The trends in covalent radius across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periods </a:t>
            </a:r>
            <a:r>
              <a:rPr lang="en-GB" dirty="0">
                <a:latin typeface="Times New Roman" panose="02020603050405020304" pitchFamily="18" charset="0"/>
                <a:cs typeface="Times New Roman" panose="02020603050405020304" pitchFamily="18" charset="0"/>
              </a:rPr>
              <a:t>and down groups can be explained in terms of the number of </a:t>
            </a:r>
            <a:r>
              <a:rPr lang="en-GB" dirty="0" smtClean="0">
                <a:latin typeface="Times New Roman" panose="02020603050405020304" pitchFamily="18" charset="0"/>
                <a:cs typeface="Times New Roman" panose="02020603050405020304" pitchFamily="18" charset="0"/>
              </a:rPr>
              <a:t>__________</a:t>
            </a:r>
            <a:r>
              <a:rPr lang="en-GB" dirty="0" smtClean="0">
                <a:latin typeface="Times New Roman" panose="02020603050405020304" pitchFamily="18" charset="0"/>
                <a:cs typeface="Times New Roman" panose="02020603050405020304" pitchFamily="18" charset="0"/>
              </a:rPr>
              <a:t>shells</a:t>
            </a:r>
            <a:r>
              <a:rPr lang="en-GB" dirty="0">
                <a:latin typeface="Times New Roman" panose="02020603050405020304" pitchFamily="18" charset="0"/>
                <a:cs typeface="Times New Roman" panose="02020603050405020304" pitchFamily="18" charset="0"/>
              </a:rPr>
              <a:t>, and the </a:t>
            </a: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_______ ______</a:t>
            </a:r>
            <a:r>
              <a:rPr lang="en-GB" dirty="0" smtClean="0">
                <a:latin typeface="Times New Roman" panose="02020603050405020304" pitchFamily="18" charset="0"/>
                <a:cs typeface="Times New Roman" panose="02020603050405020304" pitchFamily="18" charset="0"/>
              </a:rPr>
              <a:t>. </a:t>
            </a:r>
            <a:endParaRPr lang="en-GB" dirty="0">
              <a:latin typeface="Times New Roman" panose="02020603050405020304" pitchFamily="18" charset="0"/>
              <a:cs typeface="Times New Roman" panose="02020603050405020304" pitchFamily="18" charset="0"/>
            </a:endParaRPr>
          </a:p>
          <a:p>
            <a:r>
              <a:rPr lang="en-GB" dirty="0" smtClean="0">
                <a:latin typeface="Times New Roman" panose="02020603050405020304" pitchFamily="18" charset="0"/>
                <a:cs typeface="Times New Roman" panose="02020603050405020304" pitchFamily="18" charset="0"/>
              </a:rPr>
              <a:t>-The </a:t>
            </a:r>
            <a:r>
              <a:rPr lang="en-GB" dirty="0">
                <a:latin typeface="Times New Roman" panose="02020603050405020304" pitchFamily="18" charset="0"/>
                <a:cs typeface="Times New Roman" panose="02020603050405020304" pitchFamily="18" charset="0"/>
              </a:rPr>
              <a:t>trends in ionisation energies across periods and down groups can be explained in terms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of </a:t>
            </a:r>
            <a:r>
              <a:rPr lang="en-GB" dirty="0">
                <a:latin typeface="Times New Roman" panose="02020603050405020304" pitchFamily="18" charset="0"/>
                <a:cs typeface="Times New Roman" panose="02020603050405020304" pitchFamily="18" charset="0"/>
              </a:rPr>
              <a:t>the </a:t>
            </a:r>
            <a:r>
              <a:rPr lang="en-GB" dirty="0" smtClean="0">
                <a:latin typeface="Times New Roman" panose="02020603050405020304" pitchFamily="18" charset="0"/>
                <a:cs typeface="Times New Roman" panose="02020603050405020304" pitchFamily="18" charset="0"/>
              </a:rPr>
              <a:t>_______ ______</a:t>
            </a:r>
            <a:r>
              <a:rPr lang="en-GB" dirty="0" smtClean="0">
                <a:latin typeface="Times New Roman" panose="02020603050405020304" pitchFamily="18" charset="0"/>
                <a:cs typeface="Times New Roman" panose="02020603050405020304" pitchFamily="18" charset="0"/>
              </a:rPr>
              <a:t>,  ________ charge </a:t>
            </a:r>
            <a:r>
              <a:rPr lang="en-GB" dirty="0">
                <a:latin typeface="Times New Roman" panose="02020603050405020304" pitchFamily="18" charset="0"/>
                <a:cs typeface="Times New Roman" panose="02020603050405020304" pitchFamily="18" charset="0"/>
              </a:rPr>
              <a:t>and the </a:t>
            </a: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_______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effect due to inner shell electrons. </a:t>
            </a:r>
          </a:p>
          <a:p>
            <a:r>
              <a:rPr lang="en-GB" dirty="0" smtClean="0">
                <a:latin typeface="Times New Roman" panose="02020603050405020304" pitchFamily="18" charset="0"/>
                <a:cs typeface="Times New Roman" panose="02020603050405020304" pitchFamily="18" charset="0"/>
              </a:rPr>
              <a:t>-Atoms </a:t>
            </a:r>
            <a:r>
              <a:rPr lang="en-GB" dirty="0">
                <a:latin typeface="Times New Roman" panose="02020603050405020304" pitchFamily="18" charset="0"/>
                <a:cs typeface="Times New Roman" panose="02020603050405020304" pitchFamily="18" charset="0"/>
              </a:rPr>
              <a:t>of different elements have different attractions for bonding </a:t>
            </a:r>
            <a:r>
              <a:rPr lang="en-GB" dirty="0" smtClean="0">
                <a:latin typeface="Times New Roman" panose="02020603050405020304" pitchFamily="18" charset="0"/>
                <a:cs typeface="Times New Roman" panose="02020603050405020304" pitchFamily="18" charset="0"/>
              </a:rPr>
              <a:t>electrons. Electronegativity </a:t>
            </a: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is </a:t>
            </a:r>
            <a:r>
              <a:rPr lang="en-GB" dirty="0">
                <a:latin typeface="Times New Roman" panose="02020603050405020304" pitchFamily="18" charset="0"/>
                <a:cs typeface="Times New Roman" panose="02020603050405020304" pitchFamily="18" charset="0"/>
              </a:rPr>
              <a:t>a measure of the attraction an atom involved in a bond has for the electrons of the bond.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E_____________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values </a:t>
            </a:r>
            <a:r>
              <a:rPr lang="en-GB" dirty="0" smtClean="0">
                <a:latin typeface="Times New Roman" panose="02020603050405020304" pitchFamily="18" charset="0"/>
                <a:cs typeface="Times New Roman" panose="02020603050405020304" pitchFamily="18" charset="0"/>
              </a:rPr>
              <a:t>_________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across a period and </a:t>
            </a:r>
            <a:r>
              <a:rPr lang="en-GB" dirty="0" smtClean="0">
                <a:latin typeface="Times New Roman" panose="02020603050405020304" pitchFamily="18" charset="0"/>
                <a:cs typeface="Times New Roman" panose="02020603050405020304" pitchFamily="18" charset="0"/>
              </a:rPr>
              <a:t>__________ </a:t>
            </a:r>
            <a:r>
              <a:rPr lang="en-GB" dirty="0" smtClean="0">
                <a:latin typeface="Times New Roman" panose="02020603050405020304" pitchFamily="18" charset="0"/>
                <a:cs typeface="Times New Roman" panose="02020603050405020304" pitchFamily="18" charset="0"/>
              </a:rPr>
              <a:t>down </a:t>
            </a:r>
            <a:r>
              <a:rPr lang="en-GB" dirty="0">
                <a:latin typeface="Times New Roman" panose="02020603050405020304" pitchFamily="18" charset="0"/>
                <a:cs typeface="Times New Roman" panose="02020603050405020304" pitchFamily="18" charset="0"/>
              </a:rPr>
              <a:t>a group. </a:t>
            </a: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Electronegativity </a:t>
            </a:r>
            <a:r>
              <a:rPr lang="en-GB" dirty="0">
                <a:latin typeface="Times New Roman" panose="02020603050405020304" pitchFamily="18" charset="0"/>
                <a:cs typeface="Times New Roman" panose="02020603050405020304" pitchFamily="18" charset="0"/>
              </a:rPr>
              <a:t>trends can be rationalised in terms of </a:t>
            </a: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_________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charge, covalent </a:t>
            </a:r>
            <a:r>
              <a:rPr lang="en-GB" dirty="0" smtClean="0">
                <a:latin typeface="Times New Roman" panose="02020603050405020304" pitchFamily="18" charset="0"/>
                <a:cs typeface="Times New Roman" panose="02020603050405020304" pitchFamily="18" charset="0"/>
              </a:rPr>
              <a:t>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and the </a:t>
            </a:r>
            <a:r>
              <a:rPr lang="en-GB"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presence </a:t>
            </a:r>
            <a:r>
              <a:rPr lang="en-GB" dirty="0">
                <a:latin typeface="Times New Roman" panose="02020603050405020304" pitchFamily="18" charset="0"/>
                <a:cs typeface="Times New Roman" panose="02020603050405020304" pitchFamily="18" charset="0"/>
              </a:rPr>
              <a:t>of </a:t>
            </a:r>
            <a:r>
              <a:rPr lang="en-GB" dirty="0" smtClean="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____________’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inner electrons. </a:t>
            </a:r>
            <a:r>
              <a:rPr lang="en-GB" dirty="0"/>
              <a:t>	</a:t>
            </a:r>
          </a:p>
          <a:p>
            <a:r>
              <a:rPr lang="en-GB" dirty="0" smtClean="0">
                <a:latin typeface="Times New Roman" panose="02020603050405020304" pitchFamily="18" charset="0"/>
                <a:cs typeface="Times New Roman" panose="02020603050405020304" pitchFamily="18" charset="0"/>
              </a:rPr>
              <a:t> </a:t>
            </a:r>
            <a:r>
              <a:rPr lang="en-GB" dirty="0"/>
              <a:t>	</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75</a:t>
            </a:fld>
            <a:endParaRPr lang="en-GB"/>
          </a:p>
        </p:txBody>
      </p:sp>
    </p:spTree>
    <p:extLst>
      <p:ext uri="{BB962C8B-B14F-4D97-AF65-F5344CB8AC3E}">
        <p14:creationId xmlns:p14="http://schemas.microsoft.com/office/powerpoint/2010/main" val="135942599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3"/>
          <p:cNvSpPr txBox="1">
            <a:spLocks noChangeArrowheads="1"/>
          </p:cNvSpPr>
          <p:nvPr/>
        </p:nvSpPr>
        <p:spPr bwMode="auto">
          <a:xfrm>
            <a:off x="107950" y="185738"/>
            <a:ext cx="770413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u="sng" dirty="0">
                <a:latin typeface="Times New Roman" pitchFamily="18" charset="0"/>
              </a:rPr>
              <a:t>T</a:t>
            </a:r>
            <a:r>
              <a:rPr lang="en-GB" altLang="en-US" u="sng" dirty="0" smtClean="0">
                <a:latin typeface="Times New Roman" pitchFamily="18" charset="0"/>
              </a:rPr>
              <a:t>he </a:t>
            </a:r>
            <a:r>
              <a:rPr lang="en-GB" altLang="en-US" u="sng" dirty="0">
                <a:latin typeface="Times New Roman" pitchFamily="18" charset="0"/>
              </a:rPr>
              <a:t>Periodic Table</a:t>
            </a:r>
          </a:p>
        </p:txBody>
      </p:sp>
      <p:pic>
        <p:nvPicPr>
          <p:cNvPr id="131075" name="Picture 6" descr="mendeleev_187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 y="966788"/>
            <a:ext cx="5562600" cy="447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6" name="Picture 8" descr="Mendelee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981075"/>
            <a:ext cx="2295525" cy="235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7" name="Text Box 9"/>
          <p:cNvSpPr txBox="1">
            <a:spLocks noChangeArrowheads="1"/>
          </p:cNvSpPr>
          <p:nvPr/>
        </p:nvSpPr>
        <p:spPr bwMode="auto">
          <a:xfrm>
            <a:off x="5724525" y="3714750"/>
            <a:ext cx="34036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latin typeface="Times New Roman" pitchFamily="18" charset="0"/>
              </a:rPr>
              <a:t>During the 19</a:t>
            </a:r>
            <a:r>
              <a:rPr lang="en-GB" altLang="en-US" sz="2000" baseline="30000">
                <a:latin typeface="Times New Roman" pitchFamily="18" charset="0"/>
              </a:rPr>
              <a:t>th</a:t>
            </a:r>
            <a:r>
              <a:rPr lang="en-GB" altLang="en-US" sz="2000">
                <a:latin typeface="Times New Roman" pitchFamily="18" charset="0"/>
              </a:rPr>
              <a:t> Century many</a:t>
            </a:r>
          </a:p>
          <a:p>
            <a:pPr eaLnBrk="1" hangingPunct="1">
              <a:spcBef>
                <a:spcPct val="0"/>
              </a:spcBef>
              <a:buFontTx/>
              <a:buNone/>
            </a:pPr>
            <a:r>
              <a:rPr lang="en-GB" altLang="en-US" sz="2000">
                <a:latin typeface="Times New Roman" pitchFamily="18" charset="0"/>
              </a:rPr>
              <a:t>scientists tried to group the </a:t>
            </a:r>
          </a:p>
          <a:p>
            <a:pPr eaLnBrk="1" hangingPunct="1">
              <a:spcBef>
                <a:spcPct val="0"/>
              </a:spcBef>
              <a:buFontTx/>
              <a:buNone/>
            </a:pPr>
            <a:r>
              <a:rPr lang="en-GB" altLang="en-US" sz="2000">
                <a:latin typeface="Times New Roman" pitchFamily="18" charset="0"/>
              </a:rPr>
              <a:t>elements that were then known.</a:t>
            </a:r>
          </a:p>
        </p:txBody>
      </p:sp>
      <p:sp>
        <p:nvSpPr>
          <p:cNvPr id="131078" name="Text Box 10"/>
          <p:cNvSpPr txBox="1">
            <a:spLocks noChangeArrowheads="1"/>
          </p:cNvSpPr>
          <p:nvPr/>
        </p:nvSpPr>
        <p:spPr bwMode="auto">
          <a:xfrm>
            <a:off x="179388" y="5607050"/>
            <a:ext cx="84423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latin typeface="Times New Roman" pitchFamily="18" charset="0"/>
              </a:rPr>
              <a:t>However, it wasn’t until 1869 that Dimitri Mendeleev (a Russian scientist) made </a:t>
            </a:r>
          </a:p>
          <a:p>
            <a:pPr eaLnBrk="1" hangingPunct="1">
              <a:spcBef>
                <a:spcPct val="0"/>
              </a:spcBef>
              <a:buFontTx/>
              <a:buNone/>
            </a:pPr>
            <a:r>
              <a:rPr lang="en-GB" altLang="en-US" sz="2000">
                <a:latin typeface="Times New Roman" pitchFamily="18" charset="0"/>
              </a:rPr>
              <a:t>real progress towards constructing a Periodic Table.</a:t>
            </a:r>
          </a:p>
        </p:txBody>
      </p:sp>
    </p:spTree>
    <p:extLst>
      <p:ext uri="{BB962C8B-B14F-4D97-AF65-F5344CB8AC3E}">
        <p14:creationId xmlns:p14="http://schemas.microsoft.com/office/powerpoint/2010/main" val="24054744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4"/>
          <p:cNvSpPr>
            <a:spLocks noGrp="1" noChangeArrowheads="1"/>
          </p:cNvSpPr>
          <p:nvPr>
            <p:ph type="title"/>
          </p:nvPr>
        </p:nvSpPr>
        <p:spPr>
          <a:xfrm>
            <a:off x="107950" y="116632"/>
            <a:ext cx="8229600" cy="725487"/>
          </a:xfrm>
        </p:spPr>
        <p:txBody>
          <a:bodyPr>
            <a:normAutofit/>
          </a:bodyPr>
          <a:lstStyle/>
          <a:p>
            <a:pPr algn="l" eaLnBrk="1" hangingPunct="1"/>
            <a:r>
              <a:rPr lang="en-GB" altLang="en-US" sz="3200" u="sng" dirty="0" smtClean="0">
                <a:latin typeface="Times New Roman" pitchFamily="18" charset="0"/>
              </a:rPr>
              <a:t>Mendeleev’s Main Findings</a:t>
            </a:r>
          </a:p>
        </p:txBody>
      </p:sp>
      <p:pic>
        <p:nvPicPr>
          <p:cNvPr id="132099" name="Picture 6" descr="mendelee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0025" y="1052513"/>
            <a:ext cx="3863975" cy="481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0" name="Text Box 7"/>
          <p:cNvSpPr txBox="1">
            <a:spLocks noChangeArrowheads="1"/>
          </p:cNvSpPr>
          <p:nvPr/>
        </p:nvSpPr>
        <p:spPr bwMode="auto">
          <a:xfrm>
            <a:off x="258763" y="1125538"/>
            <a:ext cx="42243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latin typeface="Times New Roman" pitchFamily="18" charset="0"/>
              </a:rPr>
              <a:t>-The elements have a trend of similar </a:t>
            </a:r>
          </a:p>
          <a:p>
            <a:pPr eaLnBrk="1" hangingPunct="1">
              <a:spcBef>
                <a:spcPct val="0"/>
              </a:spcBef>
              <a:buFontTx/>
              <a:buNone/>
            </a:pPr>
            <a:r>
              <a:rPr lang="en-GB" altLang="en-US" sz="2000">
                <a:latin typeface="Times New Roman" pitchFamily="18" charset="0"/>
              </a:rPr>
              <a:t> properties if they are arranged in order </a:t>
            </a:r>
          </a:p>
          <a:p>
            <a:pPr eaLnBrk="1" hangingPunct="1">
              <a:spcBef>
                <a:spcPct val="0"/>
              </a:spcBef>
              <a:buFontTx/>
              <a:buNone/>
            </a:pPr>
            <a:r>
              <a:rPr lang="en-GB" altLang="en-US" sz="2000">
                <a:latin typeface="Times New Roman" pitchFamily="18" charset="0"/>
              </a:rPr>
              <a:t> of increasing atomic number.</a:t>
            </a:r>
          </a:p>
        </p:txBody>
      </p:sp>
      <p:sp>
        <p:nvSpPr>
          <p:cNvPr id="132101" name="Text Box 8"/>
          <p:cNvSpPr txBox="1">
            <a:spLocks noChangeArrowheads="1"/>
          </p:cNvSpPr>
          <p:nvPr/>
        </p:nvSpPr>
        <p:spPr bwMode="auto">
          <a:xfrm>
            <a:off x="250825" y="2352675"/>
            <a:ext cx="4839786"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dirty="0">
                <a:latin typeface="Times New Roman" pitchFamily="18" charset="0"/>
              </a:rPr>
              <a:t>-The elements were arranged vertically</a:t>
            </a:r>
          </a:p>
          <a:p>
            <a:pPr eaLnBrk="1" hangingPunct="1">
              <a:spcBef>
                <a:spcPct val="0"/>
              </a:spcBef>
              <a:buFontTx/>
              <a:buNone/>
            </a:pPr>
            <a:r>
              <a:rPr lang="en-GB" altLang="en-US" sz="2000" dirty="0">
                <a:latin typeface="Times New Roman" pitchFamily="18" charset="0"/>
              </a:rPr>
              <a:t> and horizontally. In this arrangement they </a:t>
            </a:r>
          </a:p>
          <a:p>
            <a:pPr eaLnBrk="1" hangingPunct="1">
              <a:spcBef>
                <a:spcPct val="0"/>
              </a:spcBef>
              <a:buFontTx/>
              <a:buNone/>
            </a:pPr>
            <a:r>
              <a:rPr lang="en-GB" altLang="en-US" sz="2000" dirty="0">
                <a:latin typeface="Times New Roman" pitchFamily="18" charset="0"/>
              </a:rPr>
              <a:t> were referred to as </a:t>
            </a:r>
            <a:r>
              <a:rPr lang="en-GB" altLang="en-US" sz="2000" dirty="0" smtClean="0">
                <a:latin typeface="Times New Roman" pitchFamily="18" charset="0"/>
              </a:rPr>
              <a:t>_______</a:t>
            </a:r>
            <a:r>
              <a:rPr lang="en-GB" altLang="en-US" sz="2000" dirty="0" smtClean="0">
                <a:latin typeface="Times New Roman" pitchFamily="18" charset="0"/>
              </a:rPr>
              <a:t> </a:t>
            </a:r>
            <a:r>
              <a:rPr lang="en-GB" altLang="en-US" sz="2000" dirty="0">
                <a:latin typeface="Times New Roman" pitchFamily="18" charset="0"/>
              </a:rPr>
              <a:t>and </a:t>
            </a:r>
            <a:r>
              <a:rPr lang="en-GB" altLang="en-US" sz="2000" dirty="0" smtClean="0">
                <a:latin typeface="Times New Roman" pitchFamily="18" charset="0"/>
              </a:rPr>
              <a:t>_________</a:t>
            </a:r>
            <a:r>
              <a:rPr lang="en-GB" altLang="en-US" sz="2000" dirty="0" smtClean="0">
                <a:latin typeface="Times New Roman" pitchFamily="18" charset="0"/>
              </a:rPr>
              <a:t>.</a:t>
            </a:r>
            <a:endParaRPr lang="en-GB" altLang="en-US" sz="2000" dirty="0">
              <a:latin typeface="Times New Roman" pitchFamily="18" charset="0"/>
            </a:endParaRPr>
          </a:p>
        </p:txBody>
      </p:sp>
      <p:sp>
        <p:nvSpPr>
          <p:cNvPr id="132102" name="Text Box 9"/>
          <p:cNvSpPr txBox="1">
            <a:spLocks noChangeArrowheads="1"/>
          </p:cNvSpPr>
          <p:nvPr/>
        </p:nvSpPr>
        <p:spPr bwMode="auto">
          <a:xfrm>
            <a:off x="279400" y="3648075"/>
            <a:ext cx="465223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dirty="0">
                <a:latin typeface="Times New Roman" pitchFamily="18" charset="0"/>
              </a:rPr>
              <a:t>-The groups of elements all had </a:t>
            </a:r>
            <a:r>
              <a:rPr lang="en-GB" altLang="en-US" sz="2000" dirty="0" smtClean="0">
                <a:latin typeface="Times New Roman" pitchFamily="18" charset="0"/>
              </a:rPr>
              <a:t>_________</a:t>
            </a:r>
            <a:endParaRPr lang="en-GB" altLang="en-US" sz="2000" dirty="0">
              <a:latin typeface="Times New Roman" pitchFamily="18" charset="0"/>
            </a:endParaRPr>
          </a:p>
          <a:p>
            <a:pPr eaLnBrk="1" hangingPunct="1">
              <a:spcBef>
                <a:spcPct val="0"/>
              </a:spcBef>
              <a:buFontTx/>
              <a:buNone/>
            </a:pPr>
            <a:r>
              <a:rPr lang="en-GB" altLang="en-US" sz="2000" dirty="0">
                <a:latin typeface="Times New Roman" pitchFamily="18" charset="0"/>
              </a:rPr>
              <a:t> chemical properties.</a:t>
            </a:r>
          </a:p>
        </p:txBody>
      </p:sp>
      <p:sp>
        <p:nvSpPr>
          <p:cNvPr id="132103" name="Text Box 10"/>
          <p:cNvSpPr txBox="1">
            <a:spLocks noChangeArrowheads="1"/>
          </p:cNvSpPr>
          <p:nvPr/>
        </p:nvSpPr>
        <p:spPr bwMode="auto">
          <a:xfrm>
            <a:off x="250825" y="4656138"/>
            <a:ext cx="5681663"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latin typeface="Times New Roman" pitchFamily="18" charset="0"/>
              </a:rPr>
              <a:t>-Blanks were left for elements that weren’t</a:t>
            </a:r>
          </a:p>
          <a:p>
            <a:pPr eaLnBrk="1" hangingPunct="1">
              <a:spcBef>
                <a:spcPct val="0"/>
              </a:spcBef>
              <a:buFontTx/>
              <a:buNone/>
            </a:pPr>
            <a:r>
              <a:rPr lang="en-GB" altLang="en-US" sz="2000">
                <a:latin typeface="Times New Roman" pitchFamily="18" charset="0"/>
              </a:rPr>
              <a:t> yet found. Mendeleev was able to predict</a:t>
            </a:r>
          </a:p>
          <a:p>
            <a:pPr eaLnBrk="1" hangingPunct="1">
              <a:spcBef>
                <a:spcPct val="0"/>
              </a:spcBef>
              <a:buFontTx/>
              <a:buNone/>
            </a:pPr>
            <a:r>
              <a:rPr lang="en-GB" altLang="en-US" sz="2000">
                <a:latin typeface="Times New Roman" pitchFamily="18" charset="0"/>
              </a:rPr>
              <a:t> the properties of some of these elements that weren’t</a:t>
            </a:r>
          </a:p>
          <a:p>
            <a:pPr eaLnBrk="1" hangingPunct="1">
              <a:spcBef>
                <a:spcPct val="0"/>
              </a:spcBef>
              <a:buFontTx/>
              <a:buNone/>
            </a:pPr>
            <a:r>
              <a:rPr lang="en-GB" altLang="en-US" sz="2000">
                <a:latin typeface="Times New Roman" pitchFamily="18" charset="0"/>
              </a:rPr>
              <a:t> yet found. It was later discovered that his predictions </a:t>
            </a:r>
          </a:p>
          <a:p>
            <a:pPr eaLnBrk="1" hangingPunct="1">
              <a:spcBef>
                <a:spcPct val="0"/>
              </a:spcBef>
              <a:buFontTx/>
              <a:buNone/>
            </a:pPr>
            <a:r>
              <a:rPr lang="en-GB" altLang="en-US" sz="2000">
                <a:latin typeface="Times New Roman" pitchFamily="18" charset="0"/>
              </a:rPr>
              <a:t> were accurate.</a:t>
            </a:r>
          </a:p>
          <a:p>
            <a:pPr eaLnBrk="1" hangingPunct="1">
              <a:spcBef>
                <a:spcPct val="0"/>
              </a:spcBef>
              <a:buFontTx/>
              <a:buNone/>
            </a:pPr>
            <a:endParaRPr lang="en-GB" altLang="en-US" sz="2000">
              <a:latin typeface="Times New Roman"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77</a:t>
            </a:fld>
            <a:endParaRPr lang="en-GB"/>
          </a:p>
        </p:txBody>
      </p:sp>
    </p:spTree>
    <p:extLst>
      <p:ext uri="{BB962C8B-B14F-4D97-AF65-F5344CB8AC3E}">
        <p14:creationId xmlns:p14="http://schemas.microsoft.com/office/powerpoint/2010/main" val="2502858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8" name="Rectangle 4"/>
          <p:cNvSpPr>
            <a:spLocks noGrp="1" noChangeArrowheads="1"/>
          </p:cNvSpPr>
          <p:nvPr>
            <p:ph type="title"/>
          </p:nvPr>
        </p:nvSpPr>
        <p:spPr>
          <a:xfrm>
            <a:off x="158750" y="836712"/>
            <a:ext cx="2685058" cy="1322685"/>
          </a:xfrm>
        </p:spPr>
        <p:txBody>
          <a:bodyPr>
            <a:normAutofit/>
          </a:bodyPr>
          <a:lstStyle/>
          <a:p>
            <a:pPr algn="l" eaLnBrk="1" hangingPunct="1"/>
            <a:r>
              <a:rPr lang="en-GB" altLang="en-US" sz="2400" dirty="0" smtClean="0">
                <a:latin typeface="Times New Roman" pitchFamily="18" charset="0"/>
              </a:rPr>
              <a:t>The following three </a:t>
            </a:r>
            <a:br>
              <a:rPr lang="en-GB" altLang="en-US" sz="2400" dirty="0" smtClean="0">
                <a:latin typeface="Times New Roman" pitchFamily="18" charset="0"/>
              </a:rPr>
            </a:br>
            <a:r>
              <a:rPr lang="en-GB" altLang="en-US" sz="2400" dirty="0" smtClean="0">
                <a:latin typeface="Times New Roman" pitchFamily="18" charset="0"/>
              </a:rPr>
              <a:t>properties will be </a:t>
            </a:r>
            <a:br>
              <a:rPr lang="en-GB" altLang="en-US" sz="2400" dirty="0" smtClean="0">
                <a:latin typeface="Times New Roman" pitchFamily="18" charset="0"/>
              </a:rPr>
            </a:br>
            <a:r>
              <a:rPr lang="en-GB" altLang="en-US" sz="2400" dirty="0" smtClean="0">
                <a:latin typeface="Times New Roman" pitchFamily="18" charset="0"/>
              </a:rPr>
              <a:t>considered:</a:t>
            </a:r>
          </a:p>
        </p:txBody>
      </p:sp>
      <p:sp>
        <p:nvSpPr>
          <p:cNvPr id="185349" name="Text Box 5"/>
          <p:cNvSpPr txBox="1">
            <a:spLocks noChangeArrowheads="1"/>
          </p:cNvSpPr>
          <p:nvPr/>
        </p:nvSpPr>
        <p:spPr bwMode="auto">
          <a:xfrm>
            <a:off x="275333" y="2148929"/>
            <a:ext cx="272061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457200" indent="-457200" eaLnBrk="1" hangingPunct="1">
              <a:spcBef>
                <a:spcPct val="0"/>
              </a:spcBef>
              <a:buFontTx/>
              <a:buAutoNum type="arabicPeriod"/>
            </a:pPr>
            <a:r>
              <a:rPr lang="en-GB" altLang="en-US" sz="2400" dirty="0" smtClean="0">
                <a:latin typeface="Times New Roman" pitchFamily="18" charset="0"/>
              </a:rPr>
              <a:t>Atomic size</a:t>
            </a:r>
          </a:p>
          <a:p>
            <a:pPr eaLnBrk="1" hangingPunct="1">
              <a:spcBef>
                <a:spcPct val="0"/>
              </a:spcBef>
              <a:buNone/>
            </a:pPr>
            <a:r>
              <a:rPr lang="en-GB" altLang="en-US" sz="2400" dirty="0">
                <a:latin typeface="Times New Roman" pitchFamily="18" charset="0"/>
              </a:rPr>
              <a:t> </a:t>
            </a:r>
            <a:r>
              <a:rPr lang="en-GB" altLang="en-US" sz="2400" dirty="0" smtClean="0">
                <a:latin typeface="Times New Roman" pitchFamily="18" charset="0"/>
              </a:rPr>
              <a:t>     (covalent radius)</a:t>
            </a:r>
            <a:endParaRPr lang="en-GB" altLang="en-US" sz="2400" dirty="0">
              <a:latin typeface="Times New Roman" pitchFamily="18" charset="0"/>
            </a:endParaRPr>
          </a:p>
        </p:txBody>
      </p:sp>
      <p:sp>
        <p:nvSpPr>
          <p:cNvPr id="185350" name="Text Box 6"/>
          <p:cNvSpPr txBox="1">
            <a:spLocks noChangeArrowheads="1"/>
          </p:cNvSpPr>
          <p:nvPr/>
        </p:nvSpPr>
        <p:spPr bwMode="auto">
          <a:xfrm>
            <a:off x="265808" y="3183979"/>
            <a:ext cx="27839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2</a:t>
            </a:r>
            <a:r>
              <a:rPr lang="en-GB" altLang="en-US" sz="2400" dirty="0" smtClean="0">
                <a:latin typeface="Times New Roman" pitchFamily="18" charset="0"/>
              </a:rPr>
              <a:t>.   </a:t>
            </a:r>
            <a:r>
              <a:rPr lang="en-GB" altLang="en-US" sz="2400" dirty="0">
                <a:latin typeface="Times New Roman" pitchFamily="18" charset="0"/>
              </a:rPr>
              <a:t>Ionisation energy</a:t>
            </a:r>
          </a:p>
        </p:txBody>
      </p:sp>
      <p:sp>
        <p:nvSpPr>
          <p:cNvPr id="185351" name="Text Box 7"/>
          <p:cNvSpPr txBox="1">
            <a:spLocks noChangeArrowheads="1"/>
          </p:cNvSpPr>
          <p:nvPr/>
        </p:nvSpPr>
        <p:spPr bwMode="auto">
          <a:xfrm>
            <a:off x="251520" y="4263479"/>
            <a:ext cx="29482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3. </a:t>
            </a:r>
            <a:r>
              <a:rPr lang="en-GB" altLang="en-US" sz="2400" dirty="0" smtClean="0">
                <a:latin typeface="Times New Roman" pitchFamily="18" charset="0"/>
              </a:rPr>
              <a:t>  </a:t>
            </a:r>
            <a:r>
              <a:rPr lang="en-GB" altLang="en-US" sz="2400" dirty="0" err="1" smtClean="0">
                <a:latin typeface="Times New Roman" pitchFamily="18" charset="0"/>
              </a:rPr>
              <a:t>Electronegativities</a:t>
            </a:r>
            <a:endParaRPr lang="en-GB" altLang="en-US" sz="2400" dirty="0">
              <a:latin typeface="Times New Roman" pitchFamily="18" charset="0"/>
            </a:endParaRPr>
          </a:p>
        </p:txBody>
      </p:sp>
      <p:sp>
        <p:nvSpPr>
          <p:cNvPr id="185352" name="Rectangle 8"/>
          <p:cNvSpPr>
            <a:spLocks noChangeArrowheads="1"/>
          </p:cNvSpPr>
          <p:nvPr/>
        </p:nvSpPr>
        <p:spPr bwMode="auto">
          <a:xfrm>
            <a:off x="158750" y="51943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smtClean="0">
                <a:latin typeface="Times New Roman" pitchFamily="18" charset="0"/>
              </a:rPr>
              <a:t>When looking at these three properties, it is appropriate to consider their trends going across a period of elements and down a group of elements.</a:t>
            </a:r>
            <a:endParaRPr lang="en-GB" altLang="en-US" sz="2400" dirty="0">
              <a:latin typeface="Times New Roman" pitchFamily="18" charset="0"/>
            </a:endParaRPr>
          </a:p>
        </p:txBody>
      </p:sp>
      <p:pic>
        <p:nvPicPr>
          <p:cNvPr id="185353" name="Picture 9" descr="periodictable meta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2240384"/>
            <a:ext cx="387032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54" name="Line 10"/>
          <p:cNvSpPr>
            <a:spLocks noChangeShapeType="1"/>
          </p:cNvSpPr>
          <p:nvPr/>
        </p:nvSpPr>
        <p:spPr bwMode="auto">
          <a:xfrm>
            <a:off x="4645025" y="2095922"/>
            <a:ext cx="367188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5355" name="Text Box 11"/>
          <p:cNvSpPr txBox="1">
            <a:spLocks noChangeArrowheads="1"/>
          </p:cNvSpPr>
          <p:nvPr/>
        </p:nvSpPr>
        <p:spPr bwMode="auto">
          <a:xfrm>
            <a:off x="5911850" y="1713334"/>
            <a:ext cx="173797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dirty="0" smtClean="0">
                <a:latin typeface="Times New Roman" pitchFamily="18" charset="0"/>
              </a:rPr>
              <a:t>P___________</a:t>
            </a:r>
            <a:endParaRPr lang="en-GB" altLang="en-US" sz="2000" dirty="0">
              <a:latin typeface="Times New Roman" pitchFamily="18" charset="0"/>
            </a:endParaRPr>
          </a:p>
        </p:txBody>
      </p:sp>
      <p:sp>
        <p:nvSpPr>
          <p:cNvPr id="185356" name="Line 12"/>
          <p:cNvSpPr>
            <a:spLocks noChangeShapeType="1"/>
          </p:cNvSpPr>
          <p:nvPr/>
        </p:nvSpPr>
        <p:spPr bwMode="auto">
          <a:xfrm>
            <a:off x="4211638" y="2168947"/>
            <a:ext cx="0" cy="2303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5357" name="Text Box 13"/>
          <p:cNvSpPr txBox="1">
            <a:spLocks noChangeArrowheads="1"/>
          </p:cNvSpPr>
          <p:nvPr/>
        </p:nvSpPr>
        <p:spPr bwMode="auto">
          <a:xfrm>
            <a:off x="3851275" y="2456284"/>
            <a:ext cx="36420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800" dirty="0"/>
              <a:t>G</a:t>
            </a:r>
          </a:p>
          <a:p>
            <a:pPr eaLnBrk="1" hangingPunct="1">
              <a:spcBef>
                <a:spcPct val="0"/>
              </a:spcBef>
              <a:buFontTx/>
              <a:buNone/>
            </a:pPr>
            <a:endParaRPr lang="en-GB" altLang="en-US" sz="1800" dirty="0"/>
          </a:p>
          <a:p>
            <a:pPr eaLnBrk="1" hangingPunct="1">
              <a:spcBef>
                <a:spcPct val="0"/>
              </a:spcBef>
              <a:buFontTx/>
              <a:buNone/>
            </a:pPr>
            <a:endParaRPr lang="en-GB" altLang="en-US" sz="1800" dirty="0"/>
          </a:p>
        </p:txBody>
      </p:sp>
      <p:sp>
        <p:nvSpPr>
          <p:cNvPr id="12" name="Rectangle 2"/>
          <p:cNvSpPr>
            <a:spLocks noChangeArrowheads="1"/>
          </p:cNvSpPr>
          <p:nvPr/>
        </p:nvSpPr>
        <p:spPr bwMode="auto">
          <a:xfrm>
            <a:off x="107504" y="52910"/>
            <a:ext cx="7351436"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u="sng" dirty="0">
                <a:latin typeface="Times New Roman" pitchFamily="18" charset="0"/>
              </a:rPr>
              <a:t>B</a:t>
            </a:r>
            <a:r>
              <a:rPr lang="en-US" altLang="en-US" u="sng" dirty="0" smtClean="0">
                <a:latin typeface="Times New Roman" pitchFamily="18" charset="0"/>
              </a:rPr>
              <a:t>. Periodicity-Trends In The Periodic Table</a:t>
            </a:r>
            <a:endParaRPr lang="en-US" altLang="en-US" dirty="0">
              <a:latin typeface="Times New Roman"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78</a:t>
            </a:fld>
            <a:endParaRPr lang="en-GB"/>
          </a:p>
        </p:txBody>
      </p:sp>
    </p:spTree>
    <p:extLst>
      <p:ext uri="{BB962C8B-B14F-4D97-AF65-F5344CB8AC3E}">
        <p14:creationId xmlns:p14="http://schemas.microsoft.com/office/powerpoint/2010/main" val="11090158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5348"/>
                                        </p:tgtEl>
                                        <p:attrNameLst>
                                          <p:attrName>style.visibility</p:attrName>
                                        </p:attrNameLst>
                                      </p:cBhvr>
                                      <p:to>
                                        <p:strVal val="visible"/>
                                      </p:to>
                                    </p:set>
                                    <p:anim calcmode="lin" valueType="num">
                                      <p:cBhvr additive="base">
                                        <p:cTn id="7" dur="500" fill="hold"/>
                                        <p:tgtEl>
                                          <p:spTgt spid="185348"/>
                                        </p:tgtEl>
                                        <p:attrNameLst>
                                          <p:attrName>ppt_x</p:attrName>
                                        </p:attrNameLst>
                                      </p:cBhvr>
                                      <p:tavLst>
                                        <p:tav tm="0">
                                          <p:val>
                                            <p:strVal val="#ppt_x"/>
                                          </p:val>
                                        </p:tav>
                                        <p:tav tm="100000">
                                          <p:val>
                                            <p:strVal val="#ppt_x"/>
                                          </p:val>
                                        </p:tav>
                                      </p:tavLst>
                                    </p:anim>
                                    <p:anim calcmode="lin" valueType="num">
                                      <p:cBhvr additive="base">
                                        <p:cTn id="8" dur="500" fill="hold"/>
                                        <p:tgtEl>
                                          <p:spTgt spid="18534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5349"/>
                                        </p:tgtEl>
                                        <p:attrNameLst>
                                          <p:attrName>style.visibility</p:attrName>
                                        </p:attrNameLst>
                                      </p:cBhvr>
                                      <p:to>
                                        <p:strVal val="visible"/>
                                      </p:to>
                                    </p:set>
                                    <p:anim calcmode="lin" valueType="num">
                                      <p:cBhvr additive="base">
                                        <p:cTn id="13" dur="500" fill="hold"/>
                                        <p:tgtEl>
                                          <p:spTgt spid="185349"/>
                                        </p:tgtEl>
                                        <p:attrNameLst>
                                          <p:attrName>ppt_x</p:attrName>
                                        </p:attrNameLst>
                                      </p:cBhvr>
                                      <p:tavLst>
                                        <p:tav tm="0">
                                          <p:val>
                                            <p:strVal val="#ppt_x"/>
                                          </p:val>
                                        </p:tav>
                                        <p:tav tm="100000">
                                          <p:val>
                                            <p:strVal val="#ppt_x"/>
                                          </p:val>
                                        </p:tav>
                                      </p:tavLst>
                                    </p:anim>
                                    <p:anim calcmode="lin" valueType="num">
                                      <p:cBhvr additive="base">
                                        <p:cTn id="14" dur="500" fill="hold"/>
                                        <p:tgtEl>
                                          <p:spTgt spid="18534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85350"/>
                                        </p:tgtEl>
                                        <p:attrNameLst>
                                          <p:attrName>style.visibility</p:attrName>
                                        </p:attrNameLst>
                                      </p:cBhvr>
                                      <p:to>
                                        <p:strVal val="visible"/>
                                      </p:to>
                                    </p:set>
                                    <p:anim calcmode="lin" valueType="num">
                                      <p:cBhvr additive="base">
                                        <p:cTn id="17" dur="500" fill="hold"/>
                                        <p:tgtEl>
                                          <p:spTgt spid="185350"/>
                                        </p:tgtEl>
                                        <p:attrNameLst>
                                          <p:attrName>ppt_x</p:attrName>
                                        </p:attrNameLst>
                                      </p:cBhvr>
                                      <p:tavLst>
                                        <p:tav tm="0">
                                          <p:val>
                                            <p:strVal val="#ppt_x"/>
                                          </p:val>
                                        </p:tav>
                                        <p:tav tm="100000">
                                          <p:val>
                                            <p:strVal val="#ppt_x"/>
                                          </p:val>
                                        </p:tav>
                                      </p:tavLst>
                                    </p:anim>
                                    <p:anim calcmode="lin" valueType="num">
                                      <p:cBhvr additive="base">
                                        <p:cTn id="18" dur="500" fill="hold"/>
                                        <p:tgtEl>
                                          <p:spTgt spid="18535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5351"/>
                                        </p:tgtEl>
                                        <p:attrNameLst>
                                          <p:attrName>style.visibility</p:attrName>
                                        </p:attrNameLst>
                                      </p:cBhvr>
                                      <p:to>
                                        <p:strVal val="visible"/>
                                      </p:to>
                                    </p:set>
                                    <p:anim calcmode="lin" valueType="num">
                                      <p:cBhvr additive="base">
                                        <p:cTn id="21" dur="500" fill="hold"/>
                                        <p:tgtEl>
                                          <p:spTgt spid="185351"/>
                                        </p:tgtEl>
                                        <p:attrNameLst>
                                          <p:attrName>ppt_x</p:attrName>
                                        </p:attrNameLst>
                                      </p:cBhvr>
                                      <p:tavLst>
                                        <p:tav tm="0">
                                          <p:val>
                                            <p:strVal val="#ppt_x"/>
                                          </p:val>
                                        </p:tav>
                                        <p:tav tm="100000">
                                          <p:val>
                                            <p:strVal val="#ppt_x"/>
                                          </p:val>
                                        </p:tav>
                                      </p:tavLst>
                                    </p:anim>
                                    <p:anim calcmode="lin" valueType="num">
                                      <p:cBhvr additive="base">
                                        <p:cTn id="22" dur="500" fill="hold"/>
                                        <p:tgtEl>
                                          <p:spTgt spid="185351"/>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185353"/>
                                        </p:tgtEl>
                                        <p:attrNameLst>
                                          <p:attrName>style.visibility</p:attrName>
                                        </p:attrNameLst>
                                      </p:cBhvr>
                                      <p:to>
                                        <p:strVal val="visible"/>
                                      </p:to>
                                    </p:set>
                                    <p:anim calcmode="lin" valueType="num">
                                      <p:cBhvr additive="base">
                                        <p:cTn id="27" dur="500" fill="hold"/>
                                        <p:tgtEl>
                                          <p:spTgt spid="185353"/>
                                        </p:tgtEl>
                                        <p:attrNameLst>
                                          <p:attrName>ppt_x</p:attrName>
                                        </p:attrNameLst>
                                      </p:cBhvr>
                                      <p:tavLst>
                                        <p:tav tm="0">
                                          <p:val>
                                            <p:strVal val="#ppt_x"/>
                                          </p:val>
                                        </p:tav>
                                        <p:tav tm="100000">
                                          <p:val>
                                            <p:strVal val="#ppt_x"/>
                                          </p:val>
                                        </p:tav>
                                      </p:tavLst>
                                    </p:anim>
                                    <p:anim calcmode="lin" valueType="num">
                                      <p:cBhvr additive="base">
                                        <p:cTn id="28" dur="500" fill="hold"/>
                                        <p:tgtEl>
                                          <p:spTgt spid="185353"/>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85355"/>
                                        </p:tgtEl>
                                        <p:attrNameLst>
                                          <p:attrName>style.visibility</p:attrName>
                                        </p:attrNameLst>
                                      </p:cBhvr>
                                      <p:to>
                                        <p:strVal val="visible"/>
                                      </p:to>
                                    </p:set>
                                    <p:anim calcmode="lin" valueType="num">
                                      <p:cBhvr additive="base">
                                        <p:cTn id="33" dur="500" fill="hold"/>
                                        <p:tgtEl>
                                          <p:spTgt spid="185355"/>
                                        </p:tgtEl>
                                        <p:attrNameLst>
                                          <p:attrName>ppt_x</p:attrName>
                                        </p:attrNameLst>
                                      </p:cBhvr>
                                      <p:tavLst>
                                        <p:tav tm="0">
                                          <p:val>
                                            <p:strVal val="#ppt_x"/>
                                          </p:val>
                                        </p:tav>
                                        <p:tav tm="100000">
                                          <p:val>
                                            <p:strVal val="#ppt_x"/>
                                          </p:val>
                                        </p:tav>
                                      </p:tavLst>
                                    </p:anim>
                                    <p:anim calcmode="lin" valueType="num">
                                      <p:cBhvr additive="base">
                                        <p:cTn id="34" dur="500" fill="hold"/>
                                        <p:tgtEl>
                                          <p:spTgt spid="18535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85354"/>
                                        </p:tgtEl>
                                        <p:attrNameLst>
                                          <p:attrName>style.visibility</p:attrName>
                                        </p:attrNameLst>
                                      </p:cBhvr>
                                      <p:to>
                                        <p:strVal val="visible"/>
                                      </p:to>
                                    </p:set>
                                    <p:anim calcmode="lin" valueType="num">
                                      <p:cBhvr additive="base">
                                        <p:cTn id="37" dur="500" fill="hold"/>
                                        <p:tgtEl>
                                          <p:spTgt spid="185354"/>
                                        </p:tgtEl>
                                        <p:attrNameLst>
                                          <p:attrName>ppt_x</p:attrName>
                                        </p:attrNameLst>
                                      </p:cBhvr>
                                      <p:tavLst>
                                        <p:tav tm="0">
                                          <p:val>
                                            <p:strVal val="#ppt_x"/>
                                          </p:val>
                                        </p:tav>
                                        <p:tav tm="100000">
                                          <p:val>
                                            <p:strVal val="#ppt_x"/>
                                          </p:val>
                                        </p:tav>
                                      </p:tavLst>
                                    </p:anim>
                                    <p:anim calcmode="lin" valueType="num">
                                      <p:cBhvr additive="base">
                                        <p:cTn id="38" dur="500" fill="hold"/>
                                        <p:tgtEl>
                                          <p:spTgt spid="185354"/>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85357"/>
                                        </p:tgtEl>
                                        <p:attrNameLst>
                                          <p:attrName>style.visibility</p:attrName>
                                        </p:attrNameLst>
                                      </p:cBhvr>
                                      <p:to>
                                        <p:strVal val="visible"/>
                                      </p:to>
                                    </p:set>
                                    <p:anim calcmode="lin" valueType="num">
                                      <p:cBhvr additive="base">
                                        <p:cTn id="43" dur="500" fill="hold"/>
                                        <p:tgtEl>
                                          <p:spTgt spid="185357"/>
                                        </p:tgtEl>
                                        <p:attrNameLst>
                                          <p:attrName>ppt_x</p:attrName>
                                        </p:attrNameLst>
                                      </p:cBhvr>
                                      <p:tavLst>
                                        <p:tav tm="0">
                                          <p:val>
                                            <p:strVal val="#ppt_x"/>
                                          </p:val>
                                        </p:tav>
                                        <p:tav tm="100000">
                                          <p:val>
                                            <p:strVal val="#ppt_x"/>
                                          </p:val>
                                        </p:tav>
                                      </p:tavLst>
                                    </p:anim>
                                    <p:anim calcmode="lin" valueType="num">
                                      <p:cBhvr additive="base">
                                        <p:cTn id="44" dur="500" fill="hold"/>
                                        <p:tgtEl>
                                          <p:spTgt spid="18535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85356"/>
                                        </p:tgtEl>
                                        <p:attrNameLst>
                                          <p:attrName>style.visibility</p:attrName>
                                        </p:attrNameLst>
                                      </p:cBhvr>
                                      <p:to>
                                        <p:strVal val="visible"/>
                                      </p:to>
                                    </p:set>
                                    <p:anim calcmode="lin" valueType="num">
                                      <p:cBhvr additive="base">
                                        <p:cTn id="47" dur="500" fill="hold"/>
                                        <p:tgtEl>
                                          <p:spTgt spid="185356"/>
                                        </p:tgtEl>
                                        <p:attrNameLst>
                                          <p:attrName>ppt_x</p:attrName>
                                        </p:attrNameLst>
                                      </p:cBhvr>
                                      <p:tavLst>
                                        <p:tav tm="0">
                                          <p:val>
                                            <p:strVal val="#ppt_x"/>
                                          </p:val>
                                        </p:tav>
                                        <p:tav tm="100000">
                                          <p:val>
                                            <p:strVal val="#ppt_x"/>
                                          </p:val>
                                        </p:tav>
                                      </p:tavLst>
                                    </p:anim>
                                    <p:anim calcmode="lin" valueType="num">
                                      <p:cBhvr additive="base">
                                        <p:cTn id="48" dur="500" fill="hold"/>
                                        <p:tgtEl>
                                          <p:spTgt spid="185356"/>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85352"/>
                                        </p:tgtEl>
                                        <p:attrNameLst>
                                          <p:attrName>style.visibility</p:attrName>
                                        </p:attrNameLst>
                                      </p:cBhvr>
                                      <p:to>
                                        <p:strVal val="visible"/>
                                      </p:to>
                                    </p:set>
                                    <p:anim calcmode="lin" valueType="num">
                                      <p:cBhvr additive="base">
                                        <p:cTn id="53" dur="500" fill="hold"/>
                                        <p:tgtEl>
                                          <p:spTgt spid="185352"/>
                                        </p:tgtEl>
                                        <p:attrNameLst>
                                          <p:attrName>ppt_x</p:attrName>
                                        </p:attrNameLst>
                                      </p:cBhvr>
                                      <p:tavLst>
                                        <p:tav tm="0">
                                          <p:val>
                                            <p:strVal val="#ppt_x"/>
                                          </p:val>
                                        </p:tav>
                                        <p:tav tm="100000">
                                          <p:val>
                                            <p:strVal val="#ppt_x"/>
                                          </p:val>
                                        </p:tav>
                                      </p:tavLst>
                                    </p:anim>
                                    <p:anim calcmode="lin" valueType="num">
                                      <p:cBhvr additive="base">
                                        <p:cTn id="54" dur="500" fill="hold"/>
                                        <p:tgtEl>
                                          <p:spTgt spid="1853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8" grpId="0"/>
      <p:bldP spid="185349" grpId="0"/>
      <p:bldP spid="185350" grpId="0"/>
      <p:bldP spid="185351" grpId="0"/>
      <p:bldP spid="185352" grpId="0"/>
      <p:bldP spid="185354" grpId="0" animBg="1"/>
      <p:bldP spid="185355" grpId="0"/>
      <p:bldP spid="185356" grpId="0" animBg="1"/>
      <p:bldP spid="185357"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107950" y="44624"/>
            <a:ext cx="8229600" cy="652462"/>
          </a:xfrm>
        </p:spPr>
        <p:txBody>
          <a:bodyPr>
            <a:normAutofit/>
          </a:bodyPr>
          <a:lstStyle/>
          <a:p>
            <a:pPr algn="l" eaLnBrk="1" hangingPunct="1"/>
            <a:r>
              <a:rPr lang="en-GB" altLang="en-US" sz="2800" u="sng" dirty="0" smtClean="0">
                <a:latin typeface="Times New Roman" pitchFamily="18" charset="0"/>
              </a:rPr>
              <a:t>(</a:t>
            </a:r>
            <a:r>
              <a:rPr lang="en-GB" altLang="en-US" sz="2800" u="sng" dirty="0" err="1" smtClean="0">
                <a:latin typeface="Times New Roman" pitchFamily="18" charset="0"/>
              </a:rPr>
              <a:t>i</a:t>
            </a:r>
            <a:r>
              <a:rPr lang="en-GB" altLang="en-US" sz="2800" u="sng" dirty="0" smtClean="0">
                <a:latin typeface="Times New Roman" pitchFamily="18" charset="0"/>
              </a:rPr>
              <a:t>) </a:t>
            </a:r>
            <a:r>
              <a:rPr lang="en-GB" altLang="en-US" sz="2800" u="sng" dirty="0" smtClean="0">
                <a:latin typeface="Times New Roman" pitchFamily="18" charset="0"/>
              </a:rPr>
              <a:t>A             </a:t>
            </a:r>
            <a:r>
              <a:rPr lang="en-GB" altLang="en-US" sz="2800" u="sng" dirty="0" smtClean="0">
                <a:latin typeface="Times New Roman" pitchFamily="18" charset="0"/>
              </a:rPr>
              <a:t>Size (Covalent </a:t>
            </a:r>
            <a:r>
              <a:rPr lang="en-GB" altLang="en-US" sz="2800" u="sng" dirty="0" smtClean="0">
                <a:latin typeface="Times New Roman" pitchFamily="18" charset="0"/>
              </a:rPr>
              <a:t>R            )</a:t>
            </a:r>
            <a:endParaRPr lang="en-GB" altLang="en-US" sz="2800" u="sng" dirty="0" smtClean="0">
              <a:latin typeface="Times New Roman" pitchFamily="18" charset="0"/>
            </a:endParaRPr>
          </a:p>
        </p:txBody>
      </p:sp>
      <p:sp>
        <p:nvSpPr>
          <p:cNvPr id="184323" name="Text Box 3"/>
          <p:cNvSpPr txBox="1">
            <a:spLocks noChangeArrowheads="1"/>
          </p:cNvSpPr>
          <p:nvPr/>
        </p:nvSpPr>
        <p:spPr bwMode="auto">
          <a:xfrm>
            <a:off x="34925" y="836613"/>
            <a:ext cx="92630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The atomic size of an atom is a measure of the covalent radius, which </a:t>
            </a:r>
          </a:p>
          <a:p>
            <a:pPr eaLnBrk="1" hangingPunct="1">
              <a:spcBef>
                <a:spcPct val="0"/>
              </a:spcBef>
              <a:buFontTx/>
              <a:buNone/>
            </a:pPr>
            <a:r>
              <a:rPr lang="en-GB" altLang="en-US" sz="2400" dirty="0">
                <a:latin typeface="Times New Roman" pitchFamily="18" charset="0"/>
              </a:rPr>
              <a:t>is half the distance between the nuclei of two bonded atoms of an element.</a:t>
            </a:r>
          </a:p>
        </p:txBody>
      </p:sp>
      <p:pic>
        <p:nvPicPr>
          <p:cNvPr id="1843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4438" y="1844675"/>
            <a:ext cx="3168650" cy="143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325" name="Line 5"/>
          <p:cNvSpPr>
            <a:spLocks noChangeShapeType="1"/>
          </p:cNvSpPr>
          <p:nvPr/>
        </p:nvSpPr>
        <p:spPr bwMode="auto">
          <a:xfrm flipV="1">
            <a:off x="4500563" y="2708275"/>
            <a:ext cx="0" cy="11525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326" name="Text Box 6"/>
          <p:cNvSpPr txBox="1">
            <a:spLocks noChangeArrowheads="1"/>
          </p:cNvSpPr>
          <p:nvPr/>
        </p:nvSpPr>
        <p:spPr bwMode="auto">
          <a:xfrm>
            <a:off x="3808413" y="3932238"/>
            <a:ext cx="1720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800" dirty="0"/>
              <a:t>covalent radius</a:t>
            </a:r>
          </a:p>
        </p:txBody>
      </p:sp>
      <p:sp>
        <p:nvSpPr>
          <p:cNvPr id="184327" name="Text Box 7"/>
          <p:cNvSpPr txBox="1">
            <a:spLocks noChangeArrowheads="1"/>
          </p:cNvSpPr>
          <p:nvPr/>
        </p:nvSpPr>
        <p:spPr bwMode="auto">
          <a:xfrm>
            <a:off x="34925" y="4478338"/>
            <a:ext cx="905408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Information on the covalent radius of selected elements can be found on</a:t>
            </a:r>
          </a:p>
          <a:p>
            <a:pPr eaLnBrk="1" hangingPunct="1">
              <a:spcBef>
                <a:spcPct val="0"/>
              </a:spcBef>
              <a:buFontTx/>
              <a:buNone/>
            </a:pPr>
            <a:r>
              <a:rPr lang="en-GB" altLang="en-US" sz="2400" dirty="0">
                <a:latin typeface="Times New Roman" pitchFamily="18" charset="0"/>
              </a:rPr>
              <a:t>p</a:t>
            </a:r>
            <a:r>
              <a:rPr lang="en-GB" altLang="en-US" sz="2400" dirty="0" smtClean="0">
                <a:latin typeface="Times New Roman" pitchFamily="18" charset="0"/>
              </a:rPr>
              <a:t>age </a:t>
            </a:r>
            <a:r>
              <a:rPr lang="en-GB" altLang="en-US" sz="2400" dirty="0">
                <a:latin typeface="Times New Roman" pitchFamily="18" charset="0"/>
              </a:rPr>
              <a:t>7</a:t>
            </a:r>
            <a:r>
              <a:rPr lang="en-GB" altLang="en-US" sz="2400" dirty="0" smtClean="0">
                <a:latin typeface="Times New Roman" pitchFamily="18" charset="0"/>
              </a:rPr>
              <a:t> </a:t>
            </a:r>
            <a:r>
              <a:rPr lang="en-GB" altLang="en-US" sz="2400" dirty="0">
                <a:latin typeface="Times New Roman" pitchFamily="18" charset="0"/>
              </a:rPr>
              <a:t>of the data booklet.</a:t>
            </a:r>
          </a:p>
        </p:txBody>
      </p:sp>
      <p:sp>
        <p:nvSpPr>
          <p:cNvPr id="184328" name="Text Box 8"/>
          <p:cNvSpPr txBox="1">
            <a:spLocks noChangeArrowheads="1"/>
          </p:cNvSpPr>
          <p:nvPr/>
        </p:nvSpPr>
        <p:spPr bwMode="auto">
          <a:xfrm>
            <a:off x="119063" y="5414963"/>
            <a:ext cx="56054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rPr>
              <a:t>e.g. the covalent radius of hydrogen is 37pm</a:t>
            </a:r>
          </a:p>
        </p:txBody>
      </p:sp>
      <p:sp>
        <p:nvSpPr>
          <p:cNvPr id="184329" name="Text Box 9"/>
          <p:cNvSpPr txBox="1">
            <a:spLocks noChangeArrowheads="1"/>
          </p:cNvSpPr>
          <p:nvPr/>
        </p:nvSpPr>
        <p:spPr bwMode="auto">
          <a:xfrm>
            <a:off x="107950" y="5995988"/>
            <a:ext cx="7013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rPr>
              <a:t>pm = picometre (1 x 10</a:t>
            </a:r>
            <a:r>
              <a:rPr lang="en-GB" altLang="en-US" sz="2400" baseline="50000">
                <a:latin typeface="Times New Roman" pitchFamily="18" charset="0"/>
              </a:rPr>
              <a:t>-12</a:t>
            </a:r>
            <a:r>
              <a:rPr lang="en-GB" altLang="en-US" sz="2400">
                <a:latin typeface="Times New Roman" pitchFamily="18" charset="0"/>
              </a:rPr>
              <a:t>m or 0.000000000001 metres)</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79</a:t>
            </a:fld>
            <a:endParaRPr lang="en-GB"/>
          </a:p>
        </p:txBody>
      </p:sp>
    </p:spTree>
    <p:extLst>
      <p:ext uri="{BB962C8B-B14F-4D97-AF65-F5344CB8AC3E}">
        <p14:creationId xmlns:p14="http://schemas.microsoft.com/office/powerpoint/2010/main" val="12456814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322"/>
                                        </p:tgtEl>
                                        <p:attrNameLst>
                                          <p:attrName>style.visibility</p:attrName>
                                        </p:attrNameLst>
                                      </p:cBhvr>
                                      <p:to>
                                        <p:strVal val="visible"/>
                                      </p:to>
                                    </p:set>
                                    <p:anim calcmode="lin" valueType="num">
                                      <p:cBhvr additive="base">
                                        <p:cTn id="7" dur="500" fill="hold"/>
                                        <p:tgtEl>
                                          <p:spTgt spid="184322"/>
                                        </p:tgtEl>
                                        <p:attrNameLst>
                                          <p:attrName>ppt_x</p:attrName>
                                        </p:attrNameLst>
                                      </p:cBhvr>
                                      <p:tavLst>
                                        <p:tav tm="0">
                                          <p:val>
                                            <p:strVal val="#ppt_x"/>
                                          </p:val>
                                        </p:tav>
                                        <p:tav tm="100000">
                                          <p:val>
                                            <p:strVal val="#ppt_x"/>
                                          </p:val>
                                        </p:tav>
                                      </p:tavLst>
                                    </p:anim>
                                    <p:anim calcmode="lin" valueType="num">
                                      <p:cBhvr additive="base">
                                        <p:cTn id="8" dur="500" fill="hold"/>
                                        <p:tgtEl>
                                          <p:spTgt spid="18432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4323"/>
                                        </p:tgtEl>
                                        <p:attrNameLst>
                                          <p:attrName>style.visibility</p:attrName>
                                        </p:attrNameLst>
                                      </p:cBhvr>
                                      <p:to>
                                        <p:strVal val="visible"/>
                                      </p:to>
                                    </p:set>
                                    <p:anim calcmode="lin" valueType="num">
                                      <p:cBhvr additive="base">
                                        <p:cTn id="13" dur="500" fill="hold"/>
                                        <p:tgtEl>
                                          <p:spTgt spid="184323"/>
                                        </p:tgtEl>
                                        <p:attrNameLst>
                                          <p:attrName>ppt_x</p:attrName>
                                        </p:attrNameLst>
                                      </p:cBhvr>
                                      <p:tavLst>
                                        <p:tav tm="0">
                                          <p:val>
                                            <p:strVal val="#ppt_x"/>
                                          </p:val>
                                        </p:tav>
                                        <p:tav tm="100000">
                                          <p:val>
                                            <p:strVal val="#ppt_x"/>
                                          </p:val>
                                        </p:tav>
                                      </p:tavLst>
                                    </p:anim>
                                    <p:anim calcmode="lin" valueType="num">
                                      <p:cBhvr additive="base">
                                        <p:cTn id="14" dur="500" fill="hold"/>
                                        <p:tgtEl>
                                          <p:spTgt spid="18432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84324"/>
                                        </p:tgtEl>
                                        <p:attrNameLst>
                                          <p:attrName>style.visibility</p:attrName>
                                        </p:attrNameLst>
                                      </p:cBhvr>
                                      <p:to>
                                        <p:strVal val="visible"/>
                                      </p:to>
                                    </p:set>
                                    <p:anim calcmode="lin" valueType="num">
                                      <p:cBhvr additive="base">
                                        <p:cTn id="19" dur="500" fill="hold"/>
                                        <p:tgtEl>
                                          <p:spTgt spid="184324"/>
                                        </p:tgtEl>
                                        <p:attrNameLst>
                                          <p:attrName>ppt_x</p:attrName>
                                        </p:attrNameLst>
                                      </p:cBhvr>
                                      <p:tavLst>
                                        <p:tav tm="0">
                                          <p:val>
                                            <p:strVal val="#ppt_x"/>
                                          </p:val>
                                        </p:tav>
                                        <p:tav tm="100000">
                                          <p:val>
                                            <p:strVal val="#ppt_x"/>
                                          </p:val>
                                        </p:tav>
                                      </p:tavLst>
                                    </p:anim>
                                    <p:anim calcmode="lin" valueType="num">
                                      <p:cBhvr additive="base">
                                        <p:cTn id="20" dur="500" fill="hold"/>
                                        <p:tgtEl>
                                          <p:spTgt spid="184324"/>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4325"/>
                                        </p:tgtEl>
                                        <p:attrNameLst>
                                          <p:attrName>style.visibility</p:attrName>
                                        </p:attrNameLst>
                                      </p:cBhvr>
                                      <p:to>
                                        <p:strVal val="visible"/>
                                      </p:to>
                                    </p:set>
                                    <p:anim calcmode="lin" valueType="num">
                                      <p:cBhvr additive="base">
                                        <p:cTn id="25" dur="500" fill="hold"/>
                                        <p:tgtEl>
                                          <p:spTgt spid="184325"/>
                                        </p:tgtEl>
                                        <p:attrNameLst>
                                          <p:attrName>ppt_x</p:attrName>
                                        </p:attrNameLst>
                                      </p:cBhvr>
                                      <p:tavLst>
                                        <p:tav tm="0">
                                          <p:val>
                                            <p:strVal val="#ppt_x"/>
                                          </p:val>
                                        </p:tav>
                                        <p:tav tm="100000">
                                          <p:val>
                                            <p:strVal val="#ppt_x"/>
                                          </p:val>
                                        </p:tav>
                                      </p:tavLst>
                                    </p:anim>
                                    <p:anim calcmode="lin" valueType="num">
                                      <p:cBhvr additive="base">
                                        <p:cTn id="26" dur="500" fill="hold"/>
                                        <p:tgtEl>
                                          <p:spTgt spid="18432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84326"/>
                                        </p:tgtEl>
                                        <p:attrNameLst>
                                          <p:attrName>style.visibility</p:attrName>
                                        </p:attrNameLst>
                                      </p:cBhvr>
                                      <p:to>
                                        <p:strVal val="visible"/>
                                      </p:to>
                                    </p:set>
                                    <p:anim calcmode="lin" valueType="num">
                                      <p:cBhvr additive="base">
                                        <p:cTn id="29" dur="500" fill="hold"/>
                                        <p:tgtEl>
                                          <p:spTgt spid="184326"/>
                                        </p:tgtEl>
                                        <p:attrNameLst>
                                          <p:attrName>ppt_x</p:attrName>
                                        </p:attrNameLst>
                                      </p:cBhvr>
                                      <p:tavLst>
                                        <p:tav tm="0">
                                          <p:val>
                                            <p:strVal val="#ppt_x"/>
                                          </p:val>
                                        </p:tav>
                                        <p:tav tm="100000">
                                          <p:val>
                                            <p:strVal val="#ppt_x"/>
                                          </p:val>
                                        </p:tav>
                                      </p:tavLst>
                                    </p:anim>
                                    <p:anim calcmode="lin" valueType="num">
                                      <p:cBhvr additive="base">
                                        <p:cTn id="30" dur="500" fill="hold"/>
                                        <p:tgtEl>
                                          <p:spTgt spid="184326"/>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84327"/>
                                        </p:tgtEl>
                                        <p:attrNameLst>
                                          <p:attrName>style.visibility</p:attrName>
                                        </p:attrNameLst>
                                      </p:cBhvr>
                                      <p:to>
                                        <p:strVal val="visible"/>
                                      </p:to>
                                    </p:set>
                                    <p:anim calcmode="lin" valueType="num">
                                      <p:cBhvr additive="base">
                                        <p:cTn id="35" dur="500" fill="hold"/>
                                        <p:tgtEl>
                                          <p:spTgt spid="184327"/>
                                        </p:tgtEl>
                                        <p:attrNameLst>
                                          <p:attrName>ppt_x</p:attrName>
                                        </p:attrNameLst>
                                      </p:cBhvr>
                                      <p:tavLst>
                                        <p:tav tm="0">
                                          <p:val>
                                            <p:strVal val="#ppt_x"/>
                                          </p:val>
                                        </p:tav>
                                        <p:tav tm="100000">
                                          <p:val>
                                            <p:strVal val="#ppt_x"/>
                                          </p:val>
                                        </p:tav>
                                      </p:tavLst>
                                    </p:anim>
                                    <p:anim calcmode="lin" valueType="num">
                                      <p:cBhvr additive="base">
                                        <p:cTn id="36" dur="500" fill="hold"/>
                                        <p:tgtEl>
                                          <p:spTgt spid="184327"/>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84328"/>
                                        </p:tgtEl>
                                        <p:attrNameLst>
                                          <p:attrName>style.visibility</p:attrName>
                                        </p:attrNameLst>
                                      </p:cBhvr>
                                      <p:to>
                                        <p:strVal val="visible"/>
                                      </p:to>
                                    </p:set>
                                    <p:anim calcmode="lin" valueType="num">
                                      <p:cBhvr additive="base">
                                        <p:cTn id="41" dur="500" fill="hold"/>
                                        <p:tgtEl>
                                          <p:spTgt spid="184328"/>
                                        </p:tgtEl>
                                        <p:attrNameLst>
                                          <p:attrName>ppt_x</p:attrName>
                                        </p:attrNameLst>
                                      </p:cBhvr>
                                      <p:tavLst>
                                        <p:tav tm="0">
                                          <p:val>
                                            <p:strVal val="#ppt_x"/>
                                          </p:val>
                                        </p:tav>
                                        <p:tav tm="100000">
                                          <p:val>
                                            <p:strVal val="#ppt_x"/>
                                          </p:val>
                                        </p:tav>
                                      </p:tavLst>
                                    </p:anim>
                                    <p:anim calcmode="lin" valueType="num">
                                      <p:cBhvr additive="base">
                                        <p:cTn id="42" dur="500" fill="hold"/>
                                        <p:tgtEl>
                                          <p:spTgt spid="184328"/>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184329">
                                            <p:txEl>
                                              <p:pRg st="0" end="0"/>
                                            </p:txEl>
                                          </p:spTgt>
                                        </p:tgtEl>
                                        <p:attrNameLst>
                                          <p:attrName>style.visibility</p:attrName>
                                        </p:attrNameLst>
                                      </p:cBhvr>
                                      <p:to>
                                        <p:strVal val="visible"/>
                                      </p:to>
                                    </p:set>
                                    <p:anim calcmode="lin" valueType="num">
                                      <p:cBhvr additive="base">
                                        <p:cTn id="47" dur="500" fill="hold"/>
                                        <p:tgtEl>
                                          <p:spTgt spid="184329">
                                            <p:txEl>
                                              <p:pRg st="0" end="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8432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22" grpId="0"/>
      <p:bldP spid="184323" grpId="0"/>
      <p:bldP spid="184325" grpId="0" animBg="1"/>
      <p:bldP spid="184326" grpId="0"/>
      <p:bldP spid="184327" grpId="0"/>
      <p:bldP spid="184328"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6" name="Rectangle 4"/>
          <p:cNvSpPr>
            <a:spLocks noGrp="1" noChangeArrowheads="1"/>
          </p:cNvSpPr>
          <p:nvPr>
            <p:ph type="title"/>
          </p:nvPr>
        </p:nvSpPr>
        <p:spPr>
          <a:xfrm>
            <a:off x="107950" y="115888"/>
            <a:ext cx="8856538" cy="1143000"/>
          </a:xfrm>
        </p:spPr>
        <p:txBody>
          <a:bodyPr>
            <a:normAutofit/>
          </a:bodyPr>
          <a:lstStyle/>
          <a:p>
            <a:pPr algn="l" eaLnBrk="1" hangingPunct="1"/>
            <a:r>
              <a:rPr lang="en-GB" altLang="en-US" sz="2400" dirty="0" smtClean="0">
                <a:latin typeface="Times New Roman" pitchFamily="18" charset="0"/>
              </a:rPr>
              <a:t>Using the information on page 7 of the data booklet find the covalent radius for:</a:t>
            </a:r>
          </a:p>
        </p:txBody>
      </p:sp>
      <p:sp>
        <p:nvSpPr>
          <p:cNvPr id="187397" name="Rectangle 5"/>
          <p:cNvSpPr>
            <a:spLocks noChangeArrowheads="1"/>
          </p:cNvSpPr>
          <p:nvPr/>
        </p:nvSpPr>
        <p:spPr bwMode="auto">
          <a:xfrm>
            <a:off x="107950" y="1557338"/>
            <a:ext cx="82296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Group 1 elements Lithium </a:t>
            </a:r>
            <a:r>
              <a:rPr lang="en-GB" altLang="en-US" sz="2400" dirty="0">
                <a:latin typeface="Times New Roman" pitchFamily="18" charset="0"/>
                <a:sym typeface="Wingdings" pitchFamily="2" charset="2"/>
              </a:rPr>
              <a:t> </a:t>
            </a:r>
            <a:r>
              <a:rPr lang="en-GB" altLang="en-US" sz="2400" dirty="0" err="1">
                <a:latin typeface="Times New Roman" pitchFamily="18" charset="0"/>
                <a:sym typeface="Wingdings" pitchFamily="2" charset="2"/>
              </a:rPr>
              <a:t>Rubidum</a:t>
            </a:r>
            <a:endParaRPr lang="en-GB" altLang="en-US" sz="2400" dirty="0">
              <a:latin typeface="Times New Roman" pitchFamily="18" charset="0"/>
            </a:endParaRPr>
          </a:p>
        </p:txBody>
      </p:sp>
      <p:sp>
        <p:nvSpPr>
          <p:cNvPr id="187398" name="Rectangle 6"/>
          <p:cNvSpPr>
            <a:spLocks noChangeArrowheads="1"/>
          </p:cNvSpPr>
          <p:nvPr/>
        </p:nvSpPr>
        <p:spPr bwMode="auto">
          <a:xfrm>
            <a:off x="107950" y="2205038"/>
            <a:ext cx="82296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Group 2 elements Beryllium </a:t>
            </a:r>
            <a:r>
              <a:rPr lang="en-GB" altLang="en-US" sz="2400" dirty="0">
                <a:latin typeface="Times New Roman" pitchFamily="18" charset="0"/>
                <a:sym typeface="Wingdings" pitchFamily="2" charset="2"/>
              </a:rPr>
              <a:t> Strontium</a:t>
            </a:r>
            <a:endParaRPr lang="en-GB" altLang="en-US" sz="2400" dirty="0">
              <a:latin typeface="Times New Roman" pitchFamily="18" charset="0"/>
            </a:endParaRPr>
          </a:p>
        </p:txBody>
      </p:sp>
      <p:sp>
        <p:nvSpPr>
          <p:cNvPr id="187399" name="Rectangle 7"/>
          <p:cNvSpPr>
            <a:spLocks noChangeArrowheads="1"/>
          </p:cNvSpPr>
          <p:nvPr/>
        </p:nvSpPr>
        <p:spPr bwMode="auto">
          <a:xfrm>
            <a:off x="107950" y="2954338"/>
            <a:ext cx="82296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Period 2 elements Lithium </a:t>
            </a:r>
            <a:r>
              <a:rPr lang="en-GB" altLang="en-US" sz="2400" dirty="0">
                <a:latin typeface="Times New Roman" pitchFamily="18" charset="0"/>
                <a:sym typeface="Wingdings" pitchFamily="2" charset="2"/>
              </a:rPr>
              <a:t> Fluorine</a:t>
            </a:r>
            <a:endParaRPr lang="en-GB" altLang="en-US" sz="2400" dirty="0">
              <a:latin typeface="Times New Roman" pitchFamily="18" charset="0"/>
            </a:endParaRPr>
          </a:p>
        </p:txBody>
      </p:sp>
      <p:sp>
        <p:nvSpPr>
          <p:cNvPr id="187400" name="Rectangle 8"/>
          <p:cNvSpPr>
            <a:spLocks noChangeArrowheads="1"/>
          </p:cNvSpPr>
          <p:nvPr/>
        </p:nvSpPr>
        <p:spPr bwMode="auto">
          <a:xfrm>
            <a:off x="107950" y="3644900"/>
            <a:ext cx="82296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Period 3 elements Sodium </a:t>
            </a:r>
            <a:r>
              <a:rPr lang="en-GB" altLang="en-US" sz="2400" dirty="0">
                <a:latin typeface="Times New Roman" pitchFamily="18" charset="0"/>
                <a:sym typeface="Wingdings" pitchFamily="2" charset="2"/>
              </a:rPr>
              <a:t> Chlorine</a:t>
            </a:r>
            <a:endParaRPr lang="en-GB" altLang="en-US" sz="2400" dirty="0">
              <a:latin typeface="Times New Roman" pitchFamily="18" charset="0"/>
            </a:endParaRPr>
          </a:p>
        </p:txBody>
      </p:sp>
      <p:sp>
        <p:nvSpPr>
          <p:cNvPr id="187401" name="Rectangle 9"/>
          <p:cNvSpPr>
            <a:spLocks noChangeArrowheads="1"/>
          </p:cNvSpPr>
          <p:nvPr/>
        </p:nvSpPr>
        <p:spPr bwMode="auto">
          <a:xfrm>
            <a:off x="107950" y="4581525"/>
            <a:ext cx="885653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Having gathered the data above, what conclusions have you been able to arrive at?</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80</a:t>
            </a:fld>
            <a:endParaRPr lang="en-GB"/>
          </a:p>
        </p:txBody>
      </p:sp>
    </p:spTree>
    <p:extLst>
      <p:ext uri="{BB962C8B-B14F-4D97-AF65-F5344CB8AC3E}">
        <p14:creationId xmlns:p14="http://schemas.microsoft.com/office/powerpoint/2010/main" val="42704494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7396"/>
                                        </p:tgtEl>
                                        <p:attrNameLst>
                                          <p:attrName>style.visibility</p:attrName>
                                        </p:attrNameLst>
                                      </p:cBhvr>
                                      <p:to>
                                        <p:strVal val="visible"/>
                                      </p:to>
                                    </p:set>
                                    <p:anim calcmode="lin" valueType="num">
                                      <p:cBhvr additive="base">
                                        <p:cTn id="7" dur="500" fill="hold"/>
                                        <p:tgtEl>
                                          <p:spTgt spid="187396"/>
                                        </p:tgtEl>
                                        <p:attrNameLst>
                                          <p:attrName>ppt_x</p:attrName>
                                        </p:attrNameLst>
                                      </p:cBhvr>
                                      <p:tavLst>
                                        <p:tav tm="0">
                                          <p:val>
                                            <p:strVal val="#ppt_x"/>
                                          </p:val>
                                        </p:tav>
                                        <p:tav tm="100000">
                                          <p:val>
                                            <p:strVal val="#ppt_x"/>
                                          </p:val>
                                        </p:tav>
                                      </p:tavLst>
                                    </p:anim>
                                    <p:anim calcmode="lin" valueType="num">
                                      <p:cBhvr additive="base">
                                        <p:cTn id="8" dur="500" fill="hold"/>
                                        <p:tgtEl>
                                          <p:spTgt spid="18739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7397"/>
                                        </p:tgtEl>
                                        <p:attrNameLst>
                                          <p:attrName>style.visibility</p:attrName>
                                        </p:attrNameLst>
                                      </p:cBhvr>
                                      <p:to>
                                        <p:strVal val="visible"/>
                                      </p:to>
                                    </p:set>
                                    <p:anim calcmode="lin" valueType="num">
                                      <p:cBhvr additive="base">
                                        <p:cTn id="13" dur="500" fill="hold"/>
                                        <p:tgtEl>
                                          <p:spTgt spid="187397"/>
                                        </p:tgtEl>
                                        <p:attrNameLst>
                                          <p:attrName>ppt_x</p:attrName>
                                        </p:attrNameLst>
                                      </p:cBhvr>
                                      <p:tavLst>
                                        <p:tav tm="0">
                                          <p:val>
                                            <p:strVal val="#ppt_x"/>
                                          </p:val>
                                        </p:tav>
                                        <p:tav tm="100000">
                                          <p:val>
                                            <p:strVal val="#ppt_x"/>
                                          </p:val>
                                        </p:tav>
                                      </p:tavLst>
                                    </p:anim>
                                    <p:anim calcmode="lin" valueType="num">
                                      <p:cBhvr additive="base">
                                        <p:cTn id="14" dur="500" fill="hold"/>
                                        <p:tgtEl>
                                          <p:spTgt spid="18739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7398"/>
                                        </p:tgtEl>
                                        <p:attrNameLst>
                                          <p:attrName>style.visibility</p:attrName>
                                        </p:attrNameLst>
                                      </p:cBhvr>
                                      <p:to>
                                        <p:strVal val="visible"/>
                                      </p:to>
                                    </p:set>
                                    <p:anim calcmode="lin" valueType="num">
                                      <p:cBhvr additive="base">
                                        <p:cTn id="19" dur="500" fill="hold"/>
                                        <p:tgtEl>
                                          <p:spTgt spid="187398"/>
                                        </p:tgtEl>
                                        <p:attrNameLst>
                                          <p:attrName>ppt_x</p:attrName>
                                        </p:attrNameLst>
                                      </p:cBhvr>
                                      <p:tavLst>
                                        <p:tav tm="0">
                                          <p:val>
                                            <p:strVal val="#ppt_x"/>
                                          </p:val>
                                        </p:tav>
                                        <p:tav tm="100000">
                                          <p:val>
                                            <p:strVal val="#ppt_x"/>
                                          </p:val>
                                        </p:tav>
                                      </p:tavLst>
                                    </p:anim>
                                    <p:anim calcmode="lin" valueType="num">
                                      <p:cBhvr additive="base">
                                        <p:cTn id="20" dur="500" fill="hold"/>
                                        <p:tgtEl>
                                          <p:spTgt spid="187398"/>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87399">
                                            <p:txEl>
                                              <p:pRg st="0" end="0"/>
                                            </p:txEl>
                                          </p:spTgt>
                                        </p:tgtEl>
                                        <p:attrNameLst>
                                          <p:attrName>style.visibility</p:attrName>
                                        </p:attrNameLst>
                                      </p:cBhvr>
                                      <p:to>
                                        <p:strVal val="visible"/>
                                      </p:to>
                                    </p:set>
                                    <p:anim calcmode="lin" valueType="num">
                                      <p:cBhvr additive="base">
                                        <p:cTn id="25" dur="500" fill="hold"/>
                                        <p:tgtEl>
                                          <p:spTgt spid="187399">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873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7400"/>
                                        </p:tgtEl>
                                        <p:attrNameLst>
                                          <p:attrName>style.visibility</p:attrName>
                                        </p:attrNameLst>
                                      </p:cBhvr>
                                      <p:to>
                                        <p:strVal val="visible"/>
                                      </p:to>
                                    </p:set>
                                    <p:anim calcmode="lin" valueType="num">
                                      <p:cBhvr additive="base">
                                        <p:cTn id="31" dur="500" fill="hold"/>
                                        <p:tgtEl>
                                          <p:spTgt spid="187400"/>
                                        </p:tgtEl>
                                        <p:attrNameLst>
                                          <p:attrName>ppt_x</p:attrName>
                                        </p:attrNameLst>
                                      </p:cBhvr>
                                      <p:tavLst>
                                        <p:tav tm="0">
                                          <p:val>
                                            <p:strVal val="#ppt_x"/>
                                          </p:val>
                                        </p:tav>
                                        <p:tav tm="100000">
                                          <p:val>
                                            <p:strVal val="#ppt_x"/>
                                          </p:val>
                                        </p:tav>
                                      </p:tavLst>
                                    </p:anim>
                                    <p:anim calcmode="lin" valueType="num">
                                      <p:cBhvr additive="base">
                                        <p:cTn id="32" dur="500" fill="hold"/>
                                        <p:tgtEl>
                                          <p:spTgt spid="187400"/>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7401"/>
                                        </p:tgtEl>
                                        <p:attrNameLst>
                                          <p:attrName>style.visibility</p:attrName>
                                        </p:attrNameLst>
                                      </p:cBhvr>
                                      <p:to>
                                        <p:strVal val="visible"/>
                                      </p:to>
                                    </p:set>
                                    <p:anim calcmode="lin" valueType="num">
                                      <p:cBhvr additive="base">
                                        <p:cTn id="37" dur="500" fill="hold"/>
                                        <p:tgtEl>
                                          <p:spTgt spid="187401"/>
                                        </p:tgtEl>
                                        <p:attrNameLst>
                                          <p:attrName>ppt_x</p:attrName>
                                        </p:attrNameLst>
                                      </p:cBhvr>
                                      <p:tavLst>
                                        <p:tav tm="0">
                                          <p:val>
                                            <p:strVal val="#ppt_x"/>
                                          </p:val>
                                        </p:tav>
                                        <p:tav tm="100000">
                                          <p:val>
                                            <p:strVal val="#ppt_x"/>
                                          </p:val>
                                        </p:tav>
                                      </p:tavLst>
                                    </p:anim>
                                    <p:anim calcmode="lin" valueType="num">
                                      <p:cBhvr additive="base">
                                        <p:cTn id="38" dur="500" fill="hold"/>
                                        <p:tgtEl>
                                          <p:spTgt spid="1874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6" grpId="0"/>
      <p:bldP spid="187397" grpId="0"/>
      <p:bldP spid="187398" grpId="0"/>
      <p:bldP spid="187400" grpId="0"/>
      <p:bldP spid="187401"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5" name="Rectangle 5"/>
          <p:cNvSpPr>
            <a:spLocks noChangeArrowheads="1"/>
          </p:cNvSpPr>
          <p:nvPr/>
        </p:nvSpPr>
        <p:spPr bwMode="auto">
          <a:xfrm>
            <a:off x="92075" y="116632"/>
            <a:ext cx="8113713"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838200" indent="-838200" eaLnBrk="0" hangingPunct="0">
              <a:spcBef>
                <a:spcPct val="20000"/>
              </a:spcBef>
              <a:buChar char="•"/>
              <a:defRPr sz="3200">
                <a:solidFill>
                  <a:schemeClr val="tx1"/>
                </a:solidFill>
                <a:latin typeface="Arial" pitchFamily="34" charset="0"/>
              </a:defRPr>
            </a:lvl1pPr>
            <a:lvl2pPr marL="838200" indent="-838200" eaLnBrk="0" hangingPunct="0">
              <a:spcBef>
                <a:spcPct val="20000"/>
              </a:spcBef>
              <a:buChar char="–"/>
              <a:defRPr sz="2800">
                <a:solidFill>
                  <a:schemeClr val="tx1"/>
                </a:solidFill>
                <a:latin typeface="Arial" pitchFamily="34" charset="0"/>
              </a:defRPr>
            </a:lvl2pPr>
            <a:lvl3pPr marL="838200" indent="-838200" eaLnBrk="0" hangingPunct="0">
              <a:spcBef>
                <a:spcPct val="20000"/>
              </a:spcBef>
              <a:buChar char="•"/>
              <a:defRPr sz="2400">
                <a:solidFill>
                  <a:schemeClr val="tx1"/>
                </a:solidFill>
                <a:latin typeface="Arial" pitchFamily="34" charset="0"/>
              </a:defRPr>
            </a:lvl3pPr>
            <a:lvl4pPr marL="838200" indent="-838200" eaLnBrk="0" hangingPunct="0">
              <a:spcBef>
                <a:spcPct val="20000"/>
              </a:spcBef>
              <a:buChar char="–"/>
              <a:defRPr sz="2000">
                <a:solidFill>
                  <a:schemeClr val="tx1"/>
                </a:solidFill>
                <a:latin typeface="Arial" pitchFamily="34" charset="0"/>
              </a:defRPr>
            </a:lvl4pPr>
            <a:lvl5pPr marL="838200" indent="-838200" eaLnBrk="0" hangingPunct="0">
              <a:spcBef>
                <a:spcPct val="20000"/>
              </a:spcBef>
              <a:buChar char="»"/>
              <a:defRPr sz="2000">
                <a:solidFill>
                  <a:schemeClr val="tx1"/>
                </a:solidFill>
                <a:latin typeface="Arial" pitchFamily="34" charset="0"/>
              </a:defRPr>
            </a:lvl5pPr>
            <a:lvl6pPr marL="1295400" indent="-838200" eaLnBrk="0" fontAlgn="base" hangingPunct="0">
              <a:spcBef>
                <a:spcPct val="20000"/>
              </a:spcBef>
              <a:spcAft>
                <a:spcPct val="0"/>
              </a:spcAft>
              <a:buChar char="»"/>
              <a:defRPr sz="2000">
                <a:solidFill>
                  <a:schemeClr val="tx1"/>
                </a:solidFill>
                <a:latin typeface="Arial" pitchFamily="34" charset="0"/>
              </a:defRPr>
            </a:lvl6pPr>
            <a:lvl7pPr marL="1752600" indent="-838200" eaLnBrk="0" fontAlgn="base" hangingPunct="0">
              <a:spcBef>
                <a:spcPct val="20000"/>
              </a:spcBef>
              <a:spcAft>
                <a:spcPct val="0"/>
              </a:spcAft>
              <a:buChar char="»"/>
              <a:defRPr sz="2000">
                <a:solidFill>
                  <a:schemeClr val="tx1"/>
                </a:solidFill>
                <a:latin typeface="Arial" pitchFamily="34" charset="0"/>
              </a:defRPr>
            </a:lvl7pPr>
            <a:lvl8pPr marL="2209800" indent="-838200" eaLnBrk="0" fontAlgn="base" hangingPunct="0">
              <a:spcBef>
                <a:spcPct val="20000"/>
              </a:spcBef>
              <a:spcAft>
                <a:spcPct val="0"/>
              </a:spcAft>
              <a:buChar char="»"/>
              <a:defRPr sz="2000">
                <a:solidFill>
                  <a:schemeClr val="tx1"/>
                </a:solidFill>
                <a:latin typeface="Arial" pitchFamily="34" charset="0"/>
              </a:defRPr>
            </a:lvl8pPr>
            <a:lvl9pPr marL="2667000" indent="-8382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a:latin typeface="Times New Roman" pitchFamily="18" charset="0"/>
              </a:rPr>
              <a:t>Across a </a:t>
            </a:r>
            <a:r>
              <a:rPr lang="en-GB" altLang="en-US" sz="2400" u="sng" dirty="0" smtClean="0">
                <a:latin typeface="Times New Roman" pitchFamily="18" charset="0"/>
              </a:rPr>
              <a:t>Period</a:t>
            </a:r>
            <a:endParaRPr lang="en-GB" altLang="en-US" sz="2400" dirty="0">
              <a:latin typeface="Times New Roman" pitchFamily="18" charset="0"/>
            </a:endParaRPr>
          </a:p>
        </p:txBody>
      </p:sp>
      <p:pic>
        <p:nvPicPr>
          <p:cNvPr id="189447" name="Picture 7" descr="Atomic size decreases across a period and increases going down a group in the periodic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564904"/>
            <a:ext cx="7306196" cy="4109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8" name="Rectangle 8"/>
          <p:cNvSpPr>
            <a:spLocks noChangeArrowheads="1"/>
          </p:cNvSpPr>
          <p:nvPr/>
        </p:nvSpPr>
        <p:spPr bwMode="auto">
          <a:xfrm>
            <a:off x="57150" y="743694"/>
            <a:ext cx="909095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The covalent radius of atoms </a:t>
            </a:r>
            <a:r>
              <a:rPr lang="en-GB" altLang="en-US" sz="2400" u="sng" dirty="0" smtClean="0">
                <a:latin typeface="Times New Roman" pitchFamily="18" charset="0"/>
              </a:rPr>
              <a:t>_______</a:t>
            </a:r>
            <a:r>
              <a:rPr lang="en-GB" altLang="en-US" sz="2400" dirty="0" smtClean="0">
                <a:latin typeface="Times New Roman" pitchFamily="18" charset="0"/>
              </a:rPr>
              <a:t> </a:t>
            </a:r>
            <a:r>
              <a:rPr lang="en-GB" altLang="en-US" sz="2400" dirty="0">
                <a:latin typeface="Times New Roman" pitchFamily="18" charset="0"/>
              </a:rPr>
              <a:t>as we go across a period because </a:t>
            </a:r>
          </a:p>
          <a:p>
            <a:pPr eaLnBrk="1" hangingPunct="1">
              <a:spcBef>
                <a:spcPct val="0"/>
              </a:spcBef>
              <a:buFontTx/>
              <a:buNone/>
            </a:pPr>
            <a:r>
              <a:rPr lang="en-GB" altLang="en-US" sz="2400" dirty="0">
                <a:latin typeface="Times New Roman" pitchFamily="18" charset="0"/>
              </a:rPr>
              <a:t>of the </a:t>
            </a:r>
            <a:r>
              <a:rPr lang="en-GB" altLang="en-US" sz="2400" u="sng" dirty="0" smtClean="0">
                <a:latin typeface="Times New Roman" pitchFamily="18" charset="0"/>
              </a:rPr>
              <a:t>________</a:t>
            </a:r>
            <a:r>
              <a:rPr lang="en-GB" altLang="en-US" sz="2400" u="sng" dirty="0" smtClean="0">
                <a:latin typeface="Times New Roman" pitchFamily="18" charset="0"/>
              </a:rPr>
              <a:t> </a:t>
            </a:r>
            <a:r>
              <a:rPr lang="en-GB" altLang="en-US" sz="2400" u="sng" dirty="0">
                <a:latin typeface="Times New Roman" pitchFamily="18" charset="0"/>
              </a:rPr>
              <a:t>positive nuclear</a:t>
            </a:r>
            <a:r>
              <a:rPr lang="en-GB" altLang="en-US" sz="2400" dirty="0">
                <a:latin typeface="Times New Roman" pitchFamily="18" charset="0"/>
              </a:rPr>
              <a:t> charge. There is a greater </a:t>
            </a:r>
            <a:r>
              <a:rPr lang="en-GB" altLang="en-US" sz="2400" dirty="0" smtClean="0">
                <a:latin typeface="Times New Roman" pitchFamily="18" charset="0"/>
              </a:rPr>
              <a:t>__________</a:t>
            </a:r>
            <a:endParaRPr lang="en-GB" altLang="en-US" sz="2400" dirty="0">
              <a:latin typeface="Times New Roman" pitchFamily="18" charset="0"/>
            </a:endParaRPr>
          </a:p>
          <a:p>
            <a:pPr eaLnBrk="1" hangingPunct="1">
              <a:spcBef>
                <a:spcPct val="0"/>
              </a:spcBef>
              <a:buFontTx/>
              <a:buNone/>
            </a:pPr>
            <a:r>
              <a:rPr lang="en-GB" altLang="en-US" sz="2400" dirty="0">
                <a:latin typeface="Times New Roman" pitchFamily="18" charset="0"/>
              </a:rPr>
              <a:t>between the increasing number of protons and electrons. </a:t>
            </a:r>
          </a:p>
          <a:p>
            <a:pPr eaLnBrk="1" hangingPunct="1">
              <a:spcBef>
                <a:spcPct val="0"/>
              </a:spcBef>
              <a:buFontTx/>
              <a:buNone/>
            </a:pPr>
            <a:r>
              <a:rPr lang="en-GB" altLang="en-US" sz="2400" dirty="0">
                <a:latin typeface="Times New Roman" pitchFamily="18" charset="0"/>
              </a:rPr>
              <a:t>The nucleus pulls the energy levels/shells </a:t>
            </a:r>
            <a:r>
              <a:rPr lang="en-GB" altLang="en-US" sz="2400" dirty="0" smtClean="0">
                <a:latin typeface="Times New Roman" pitchFamily="18" charset="0"/>
              </a:rPr>
              <a:t>_______</a:t>
            </a:r>
            <a:r>
              <a:rPr lang="en-GB" altLang="en-US" sz="2400" dirty="0" smtClean="0">
                <a:latin typeface="Times New Roman" pitchFamily="18" charset="0"/>
              </a:rPr>
              <a:t> </a:t>
            </a:r>
            <a:r>
              <a:rPr lang="en-GB" altLang="en-US" sz="2400" dirty="0">
                <a:latin typeface="Times New Roman" pitchFamily="18" charset="0"/>
              </a:rPr>
              <a:t>towards the nucleus.</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81</a:t>
            </a:fld>
            <a:endParaRPr lang="en-GB"/>
          </a:p>
        </p:txBody>
      </p:sp>
    </p:spTree>
    <p:extLst>
      <p:ext uri="{BB962C8B-B14F-4D97-AF65-F5344CB8AC3E}">
        <p14:creationId xmlns:p14="http://schemas.microsoft.com/office/powerpoint/2010/main" val="24935022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89447"/>
                                        </p:tgtEl>
                                        <p:attrNameLst>
                                          <p:attrName>style.visibility</p:attrName>
                                        </p:attrNameLst>
                                      </p:cBhvr>
                                      <p:to>
                                        <p:strVal val="visible"/>
                                      </p:to>
                                    </p:set>
                                    <p:anim calcmode="lin" valueType="num">
                                      <p:cBhvr additive="base">
                                        <p:cTn id="7" dur="500" fill="hold"/>
                                        <p:tgtEl>
                                          <p:spTgt spid="189447"/>
                                        </p:tgtEl>
                                        <p:attrNameLst>
                                          <p:attrName>ppt_x</p:attrName>
                                        </p:attrNameLst>
                                      </p:cBhvr>
                                      <p:tavLst>
                                        <p:tav tm="0">
                                          <p:val>
                                            <p:strVal val="#ppt_x"/>
                                          </p:val>
                                        </p:tav>
                                        <p:tav tm="100000">
                                          <p:val>
                                            <p:strVal val="#ppt_x"/>
                                          </p:val>
                                        </p:tav>
                                      </p:tavLst>
                                    </p:anim>
                                    <p:anim calcmode="lin" valueType="num">
                                      <p:cBhvr additive="base">
                                        <p:cTn id="8" dur="500" fill="hold"/>
                                        <p:tgtEl>
                                          <p:spTgt spid="18944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9445"/>
                                        </p:tgtEl>
                                        <p:attrNameLst>
                                          <p:attrName>style.visibility</p:attrName>
                                        </p:attrNameLst>
                                      </p:cBhvr>
                                      <p:to>
                                        <p:strVal val="visible"/>
                                      </p:to>
                                    </p:set>
                                    <p:anim calcmode="lin" valueType="num">
                                      <p:cBhvr additive="base">
                                        <p:cTn id="13" dur="500" fill="hold"/>
                                        <p:tgtEl>
                                          <p:spTgt spid="189445"/>
                                        </p:tgtEl>
                                        <p:attrNameLst>
                                          <p:attrName>ppt_x</p:attrName>
                                        </p:attrNameLst>
                                      </p:cBhvr>
                                      <p:tavLst>
                                        <p:tav tm="0">
                                          <p:val>
                                            <p:strVal val="#ppt_x"/>
                                          </p:val>
                                        </p:tav>
                                        <p:tav tm="100000">
                                          <p:val>
                                            <p:strVal val="#ppt_x"/>
                                          </p:val>
                                        </p:tav>
                                      </p:tavLst>
                                    </p:anim>
                                    <p:anim calcmode="lin" valueType="num">
                                      <p:cBhvr additive="base">
                                        <p:cTn id="14" dur="500" fill="hold"/>
                                        <p:tgtEl>
                                          <p:spTgt spid="18944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9448"/>
                                        </p:tgtEl>
                                        <p:attrNameLst>
                                          <p:attrName>style.visibility</p:attrName>
                                        </p:attrNameLst>
                                      </p:cBhvr>
                                      <p:to>
                                        <p:strVal val="visible"/>
                                      </p:to>
                                    </p:set>
                                    <p:anim calcmode="lin" valueType="num">
                                      <p:cBhvr additive="base">
                                        <p:cTn id="19" dur="500" fill="hold"/>
                                        <p:tgtEl>
                                          <p:spTgt spid="189448"/>
                                        </p:tgtEl>
                                        <p:attrNameLst>
                                          <p:attrName>ppt_x</p:attrName>
                                        </p:attrNameLst>
                                      </p:cBhvr>
                                      <p:tavLst>
                                        <p:tav tm="0">
                                          <p:val>
                                            <p:strVal val="#ppt_x"/>
                                          </p:val>
                                        </p:tav>
                                        <p:tav tm="100000">
                                          <p:val>
                                            <p:strVal val="#ppt_x"/>
                                          </p:val>
                                        </p:tav>
                                      </p:tavLst>
                                    </p:anim>
                                    <p:anim calcmode="lin" valueType="num">
                                      <p:cBhvr additive="base">
                                        <p:cTn id="20" dur="500" fill="hold"/>
                                        <p:tgtEl>
                                          <p:spTgt spid="1894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5" grpId="0"/>
      <p:bldP spid="189448"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4" descr="Atomic size decreases across a period and increases going down a group in the periodic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88913"/>
            <a:ext cx="3565525" cy="200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19" name="Picture 8" descr="Atomic size decreases across a period and increases going down a group in the periodic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6925" y="260350"/>
            <a:ext cx="3565525" cy="200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0" name="Picture 9" descr="Atomic size decreases across a period and increases going down a group in the periodic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216150"/>
            <a:ext cx="3565525" cy="200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1" name="Picture 10" descr="Atomic size decreases across a period and increases going down a group in the periodic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6925" y="2287588"/>
            <a:ext cx="3565525" cy="200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2" name="Picture 11" descr="Atomic size decreases across a period and increases going down a group in the periodic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988" y="4376738"/>
            <a:ext cx="3565525" cy="200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3" name="Picture 12" descr="Atomic size decreases across a period and increases going down a group in the periodic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1525" y="4448175"/>
            <a:ext cx="3565525" cy="200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82</a:t>
            </a:fld>
            <a:endParaRPr lang="en-GB"/>
          </a:p>
        </p:txBody>
      </p:sp>
    </p:spTree>
    <p:extLst>
      <p:ext uri="{BB962C8B-B14F-4D97-AF65-F5344CB8AC3E}">
        <p14:creationId xmlns:p14="http://schemas.microsoft.com/office/powerpoint/2010/main" val="1475933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1517" name="Group 29"/>
          <p:cNvGrpSpPr>
            <a:grpSpLocks/>
          </p:cNvGrpSpPr>
          <p:nvPr/>
        </p:nvGrpSpPr>
        <p:grpSpPr bwMode="auto">
          <a:xfrm>
            <a:off x="395288" y="855663"/>
            <a:ext cx="8569325" cy="2173287"/>
            <a:chOff x="249" y="539"/>
            <a:chExt cx="5398" cy="1369"/>
          </a:xfrm>
        </p:grpSpPr>
        <p:grpSp>
          <p:nvGrpSpPr>
            <p:cNvPr id="138245" name="Group 27"/>
            <p:cNvGrpSpPr>
              <a:grpSpLocks/>
            </p:cNvGrpSpPr>
            <p:nvPr/>
          </p:nvGrpSpPr>
          <p:grpSpPr bwMode="auto">
            <a:xfrm>
              <a:off x="1791" y="955"/>
              <a:ext cx="953" cy="862"/>
              <a:chOff x="1927" y="2069"/>
              <a:chExt cx="953" cy="862"/>
            </a:xfrm>
          </p:grpSpPr>
          <p:sp>
            <p:nvSpPr>
              <p:cNvPr id="138259" name="Text Box 19"/>
              <p:cNvSpPr txBox="1">
                <a:spLocks noChangeArrowheads="1"/>
              </p:cNvSpPr>
              <p:nvPr/>
            </p:nvSpPr>
            <p:spPr bwMode="auto">
              <a:xfrm>
                <a:off x="2276" y="2410"/>
                <a:ext cx="477" cy="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400">
                    <a:solidFill>
                      <a:srgbClr val="33CC33"/>
                    </a:solidFill>
                    <a:latin typeface="Comic Sans MS" pitchFamily="66" charset="0"/>
                    <a:cs typeface="Times New Roman" pitchFamily="18" charset="0"/>
                  </a:rPr>
                  <a:t>4+</a:t>
                </a:r>
                <a:endParaRPr lang="en-GB" altLang="en-US" sz="1800"/>
              </a:p>
            </p:txBody>
          </p:sp>
          <p:sp>
            <p:nvSpPr>
              <p:cNvPr id="138260" name="Oval 18"/>
              <p:cNvSpPr>
                <a:spLocks noChangeArrowheads="1"/>
              </p:cNvSpPr>
              <p:nvPr/>
            </p:nvSpPr>
            <p:spPr bwMode="auto">
              <a:xfrm>
                <a:off x="2046" y="2177"/>
                <a:ext cx="715" cy="646"/>
              </a:xfrm>
              <a:prstGeom prst="ellipse">
                <a:avLst/>
              </a:prstGeom>
              <a:noFill/>
              <a:ln w="1270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38261" name="Oval 17"/>
              <p:cNvSpPr>
                <a:spLocks noChangeArrowheads="1"/>
              </p:cNvSpPr>
              <p:nvPr/>
            </p:nvSpPr>
            <p:spPr bwMode="auto">
              <a:xfrm>
                <a:off x="1927" y="2069"/>
                <a:ext cx="953" cy="862"/>
              </a:xfrm>
              <a:prstGeom prst="ellipse">
                <a:avLst/>
              </a:prstGeom>
              <a:noFill/>
              <a:ln w="1270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grpSp>
        <p:grpSp>
          <p:nvGrpSpPr>
            <p:cNvPr id="138246" name="Group 26"/>
            <p:cNvGrpSpPr>
              <a:grpSpLocks/>
            </p:cNvGrpSpPr>
            <p:nvPr/>
          </p:nvGrpSpPr>
          <p:grpSpPr bwMode="auto">
            <a:xfrm>
              <a:off x="249" y="774"/>
              <a:ext cx="1225" cy="1134"/>
              <a:chOff x="385" y="1752"/>
              <a:chExt cx="1225" cy="1134"/>
            </a:xfrm>
          </p:grpSpPr>
          <p:sp>
            <p:nvSpPr>
              <p:cNvPr id="138256" name="Text Box 7"/>
              <p:cNvSpPr txBox="1">
                <a:spLocks noChangeArrowheads="1"/>
              </p:cNvSpPr>
              <p:nvPr/>
            </p:nvSpPr>
            <p:spPr bwMode="auto">
              <a:xfrm>
                <a:off x="846" y="2188"/>
                <a:ext cx="537" cy="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400">
                    <a:solidFill>
                      <a:srgbClr val="33CC33"/>
                    </a:solidFill>
                    <a:latin typeface="Comic Sans MS" pitchFamily="66" charset="0"/>
                    <a:cs typeface="Times New Roman" pitchFamily="18" charset="0"/>
                  </a:rPr>
                  <a:t>3+</a:t>
                </a:r>
                <a:endParaRPr lang="en-GB" altLang="en-US" sz="1800"/>
              </a:p>
            </p:txBody>
          </p:sp>
          <p:sp>
            <p:nvSpPr>
              <p:cNvPr id="138257" name="Oval 6"/>
              <p:cNvSpPr>
                <a:spLocks noChangeArrowheads="1"/>
              </p:cNvSpPr>
              <p:nvPr/>
            </p:nvSpPr>
            <p:spPr bwMode="auto">
              <a:xfrm>
                <a:off x="521" y="1887"/>
                <a:ext cx="953" cy="817"/>
              </a:xfrm>
              <a:prstGeom prst="ellipse">
                <a:avLst/>
              </a:prstGeom>
              <a:noFill/>
              <a:ln w="1270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38258" name="Oval 5"/>
              <p:cNvSpPr>
                <a:spLocks noChangeArrowheads="1"/>
              </p:cNvSpPr>
              <p:nvPr/>
            </p:nvSpPr>
            <p:spPr bwMode="auto">
              <a:xfrm>
                <a:off x="385" y="1752"/>
                <a:ext cx="1225" cy="1134"/>
              </a:xfrm>
              <a:prstGeom prst="ellipse">
                <a:avLst/>
              </a:prstGeom>
              <a:noFill/>
              <a:ln w="1270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grpSp>
        <p:grpSp>
          <p:nvGrpSpPr>
            <p:cNvPr id="138247" name="Group 28"/>
            <p:cNvGrpSpPr>
              <a:grpSpLocks/>
            </p:cNvGrpSpPr>
            <p:nvPr/>
          </p:nvGrpSpPr>
          <p:grpSpPr bwMode="auto">
            <a:xfrm>
              <a:off x="3116" y="1029"/>
              <a:ext cx="726" cy="744"/>
              <a:chOff x="3424" y="1842"/>
              <a:chExt cx="803" cy="803"/>
            </a:xfrm>
          </p:grpSpPr>
          <p:sp>
            <p:nvSpPr>
              <p:cNvPr id="138253" name="Text Box 15"/>
              <p:cNvSpPr txBox="1">
                <a:spLocks noChangeArrowheads="1"/>
              </p:cNvSpPr>
              <p:nvPr/>
            </p:nvSpPr>
            <p:spPr bwMode="auto">
              <a:xfrm>
                <a:off x="3722" y="2161"/>
                <a:ext cx="401" cy="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400">
                    <a:solidFill>
                      <a:srgbClr val="33CC33"/>
                    </a:solidFill>
                    <a:latin typeface="Comic Sans MS" pitchFamily="66" charset="0"/>
                    <a:cs typeface="Times New Roman" pitchFamily="18" charset="0"/>
                  </a:rPr>
                  <a:t>5+</a:t>
                </a:r>
                <a:endParaRPr lang="en-GB" altLang="en-US" sz="1800"/>
              </a:p>
            </p:txBody>
          </p:sp>
          <p:sp>
            <p:nvSpPr>
              <p:cNvPr id="138254" name="Oval 14"/>
              <p:cNvSpPr>
                <a:spLocks noChangeArrowheads="1"/>
              </p:cNvSpPr>
              <p:nvPr/>
            </p:nvSpPr>
            <p:spPr bwMode="auto">
              <a:xfrm>
                <a:off x="3524" y="1942"/>
                <a:ext cx="603" cy="603"/>
              </a:xfrm>
              <a:prstGeom prst="ellipse">
                <a:avLst/>
              </a:prstGeom>
              <a:noFill/>
              <a:ln w="1270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38255" name="Oval 13"/>
              <p:cNvSpPr>
                <a:spLocks noChangeArrowheads="1"/>
              </p:cNvSpPr>
              <p:nvPr/>
            </p:nvSpPr>
            <p:spPr bwMode="auto">
              <a:xfrm>
                <a:off x="3424" y="1842"/>
                <a:ext cx="803" cy="803"/>
              </a:xfrm>
              <a:prstGeom prst="ellipse">
                <a:avLst/>
              </a:prstGeom>
              <a:noFill/>
              <a:ln w="1270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grpSp>
        <p:grpSp>
          <p:nvGrpSpPr>
            <p:cNvPr id="138248" name="Group 8"/>
            <p:cNvGrpSpPr>
              <a:grpSpLocks/>
            </p:cNvGrpSpPr>
            <p:nvPr/>
          </p:nvGrpSpPr>
          <p:grpSpPr bwMode="auto">
            <a:xfrm>
              <a:off x="4345" y="1137"/>
              <a:ext cx="576" cy="576"/>
              <a:chOff x="1107" y="3731"/>
              <a:chExt cx="1440" cy="1440"/>
            </a:xfrm>
          </p:grpSpPr>
          <p:sp>
            <p:nvSpPr>
              <p:cNvPr id="138250" name="Text Box 11"/>
              <p:cNvSpPr txBox="1">
                <a:spLocks noChangeArrowheads="1"/>
              </p:cNvSpPr>
              <p:nvPr/>
            </p:nvSpPr>
            <p:spPr bwMode="auto">
              <a:xfrm>
                <a:off x="1467" y="4271"/>
                <a:ext cx="72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400">
                    <a:solidFill>
                      <a:srgbClr val="33CC33"/>
                    </a:solidFill>
                    <a:latin typeface="Comic Sans MS" pitchFamily="66" charset="0"/>
                    <a:cs typeface="Times New Roman" pitchFamily="18" charset="0"/>
                  </a:rPr>
                  <a:t>9+</a:t>
                </a:r>
                <a:endParaRPr lang="en-GB" altLang="en-US" sz="1800"/>
              </a:p>
            </p:txBody>
          </p:sp>
          <p:sp>
            <p:nvSpPr>
              <p:cNvPr id="138251" name="Oval 10"/>
              <p:cNvSpPr>
                <a:spLocks noChangeArrowheads="1"/>
              </p:cNvSpPr>
              <p:nvPr/>
            </p:nvSpPr>
            <p:spPr bwMode="auto">
              <a:xfrm>
                <a:off x="1287" y="3911"/>
                <a:ext cx="1080" cy="1080"/>
              </a:xfrm>
              <a:prstGeom prst="ellipse">
                <a:avLst/>
              </a:prstGeom>
              <a:noFill/>
              <a:ln w="1270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38252" name="Oval 9"/>
              <p:cNvSpPr>
                <a:spLocks noChangeArrowheads="1"/>
              </p:cNvSpPr>
              <p:nvPr/>
            </p:nvSpPr>
            <p:spPr bwMode="auto">
              <a:xfrm>
                <a:off x="1107" y="3731"/>
                <a:ext cx="1440" cy="1440"/>
              </a:xfrm>
              <a:prstGeom prst="ellipse">
                <a:avLst/>
              </a:prstGeom>
              <a:noFill/>
              <a:ln w="1270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grpSp>
        <p:sp>
          <p:nvSpPr>
            <p:cNvPr id="138249" name="Rectangle 20"/>
            <p:cNvSpPr>
              <a:spLocks noChangeArrowheads="1"/>
            </p:cNvSpPr>
            <p:nvPr/>
          </p:nvSpPr>
          <p:spPr bwMode="auto">
            <a:xfrm>
              <a:off x="295" y="539"/>
              <a:ext cx="5352" cy="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600">
                  <a:latin typeface="Comic Sans MS" pitchFamily="66" charset="0"/>
                  <a:cs typeface="Times New Roman" pitchFamily="18" charset="0"/>
                </a:rPr>
                <a:t>Li		                Be		     B		     F	</a:t>
              </a:r>
              <a:endParaRPr lang="en-GB" altLang="en-US" sz="800"/>
            </a:p>
            <a:p>
              <a:pPr>
                <a:spcBef>
                  <a:spcPct val="0"/>
                </a:spcBef>
                <a:buFontTx/>
                <a:buNone/>
              </a:pPr>
              <a:endParaRPr lang="en-GB" altLang="en-US" sz="1800"/>
            </a:p>
          </p:txBody>
        </p:sp>
      </p:grpSp>
      <p:sp>
        <p:nvSpPr>
          <p:cNvPr id="191518" name="Text Box 30"/>
          <p:cNvSpPr txBox="1">
            <a:spLocks noChangeArrowheads="1"/>
          </p:cNvSpPr>
          <p:nvPr/>
        </p:nvSpPr>
        <p:spPr bwMode="auto">
          <a:xfrm>
            <a:off x="179388" y="188913"/>
            <a:ext cx="458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rPr>
              <a:t>Consider the atomic size for Li </a:t>
            </a:r>
            <a:r>
              <a:rPr lang="en-GB" altLang="en-US" sz="2400">
                <a:latin typeface="Times New Roman" pitchFamily="18" charset="0"/>
                <a:sym typeface="Wingdings" pitchFamily="2" charset="2"/>
              </a:rPr>
              <a:t> F</a:t>
            </a:r>
            <a:endParaRPr lang="en-GB" altLang="en-US" sz="2400">
              <a:latin typeface="Times New Roman" pitchFamily="18" charset="0"/>
            </a:endParaRPr>
          </a:p>
        </p:txBody>
      </p:sp>
      <p:sp>
        <p:nvSpPr>
          <p:cNvPr id="191519" name="Text Box 31"/>
          <p:cNvSpPr txBox="1">
            <a:spLocks noChangeArrowheads="1"/>
          </p:cNvSpPr>
          <p:nvPr/>
        </p:nvSpPr>
        <p:spPr bwMode="auto">
          <a:xfrm>
            <a:off x="193675" y="3500438"/>
            <a:ext cx="895713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The atomic size </a:t>
            </a:r>
            <a:r>
              <a:rPr lang="en-GB" altLang="en-US" sz="2400" dirty="0" smtClean="0">
                <a:latin typeface="Times New Roman" pitchFamily="18" charset="0"/>
              </a:rPr>
              <a:t>_________</a:t>
            </a:r>
            <a:r>
              <a:rPr lang="en-GB" altLang="en-US" sz="2400" dirty="0" smtClean="0">
                <a:latin typeface="Times New Roman" pitchFamily="18" charset="0"/>
              </a:rPr>
              <a:t> </a:t>
            </a:r>
            <a:r>
              <a:rPr lang="en-GB" altLang="en-US" sz="2400" dirty="0">
                <a:latin typeface="Times New Roman" pitchFamily="18" charset="0"/>
              </a:rPr>
              <a:t>as the nuclear charge </a:t>
            </a:r>
            <a:r>
              <a:rPr lang="en-GB" altLang="en-US" sz="2400" dirty="0" smtClean="0">
                <a:latin typeface="Times New Roman" pitchFamily="18" charset="0"/>
              </a:rPr>
              <a:t>________</a:t>
            </a:r>
            <a:r>
              <a:rPr lang="en-GB" altLang="en-US" sz="2400" dirty="0" smtClean="0">
                <a:latin typeface="Times New Roman" pitchFamily="18" charset="0"/>
              </a:rPr>
              <a:t>. </a:t>
            </a:r>
            <a:r>
              <a:rPr lang="en-GB" altLang="en-US" sz="2400" dirty="0">
                <a:latin typeface="Times New Roman" pitchFamily="18" charset="0"/>
              </a:rPr>
              <a:t>Note also </a:t>
            </a:r>
          </a:p>
          <a:p>
            <a:pPr eaLnBrk="1" hangingPunct="1">
              <a:spcBef>
                <a:spcPct val="0"/>
              </a:spcBef>
              <a:buFontTx/>
              <a:buNone/>
            </a:pPr>
            <a:r>
              <a:rPr lang="en-GB" altLang="en-US" sz="2400" dirty="0">
                <a:latin typeface="Times New Roman" pitchFamily="18" charset="0"/>
              </a:rPr>
              <a:t>that the number of electron shells remains the same.</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83</a:t>
            </a:fld>
            <a:endParaRPr lang="en-GB"/>
          </a:p>
        </p:txBody>
      </p:sp>
    </p:spTree>
    <p:extLst>
      <p:ext uri="{BB962C8B-B14F-4D97-AF65-F5344CB8AC3E}">
        <p14:creationId xmlns:p14="http://schemas.microsoft.com/office/powerpoint/2010/main" val="13204202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1518"/>
                                        </p:tgtEl>
                                        <p:attrNameLst>
                                          <p:attrName>style.visibility</p:attrName>
                                        </p:attrNameLst>
                                      </p:cBhvr>
                                      <p:to>
                                        <p:strVal val="visible"/>
                                      </p:to>
                                    </p:set>
                                    <p:anim calcmode="lin" valueType="num">
                                      <p:cBhvr additive="base">
                                        <p:cTn id="7" dur="500" fill="hold"/>
                                        <p:tgtEl>
                                          <p:spTgt spid="191518"/>
                                        </p:tgtEl>
                                        <p:attrNameLst>
                                          <p:attrName>ppt_x</p:attrName>
                                        </p:attrNameLst>
                                      </p:cBhvr>
                                      <p:tavLst>
                                        <p:tav tm="0">
                                          <p:val>
                                            <p:strVal val="#ppt_x"/>
                                          </p:val>
                                        </p:tav>
                                        <p:tav tm="100000">
                                          <p:val>
                                            <p:strVal val="#ppt_x"/>
                                          </p:val>
                                        </p:tav>
                                      </p:tavLst>
                                    </p:anim>
                                    <p:anim calcmode="lin" valueType="num">
                                      <p:cBhvr additive="base">
                                        <p:cTn id="8" dur="500" fill="hold"/>
                                        <p:tgtEl>
                                          <p:spTgt spid="19151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91517"/>
                                        </p:tgtEl>
                                        <p:attrNameLst>
                                          <p:attrName>style.visibility</p:attrName>
                                        </p:attrNameLst>
                                      </p:cBhvr>
                                      <p:to>
                                        <p:strVal val="visible"/>
                                      </p:to>
                                    </p:set>
                                    <p:anim calcmode="lin" valueType="num">
                                      <p:cBhvr additive="base">
                                        <p:cTn id="13" dur="500" fill="hold"/>
                                        <p:tgtEl>
                                          <p:spTgt spid="191517"/>
                                        </p:tgtEl>
                                        <p:attrNameLst>
                                          <p:attrName>ppt_x</p:attrName>
                                        </p:attrNameLst>
                                      </p:cBhvr>
                                      <p:tavLst>
                                        <p:tav tm="0">
                                          <p:val>
                                            <p:strVal val="#ppt_x"/>
                                          </p:val>
                                        </p:tav>
                                        <p:tav tm="100000">
                                          <p:val>
                                            <p:strVal val="#ppt_x"/>
                                          </p:val>
                                        </p:tav>
                                      </p:tavLst>
                                    </p:anim>
                                    <p:anim calcmode="lin" valueType="num">
                                      <p:cBhvr additive="base">
                                        <p:cTn id="14" dur="500" fill="hold"/>
                                        <p:tgtEl>
                                          <p:spTgt spid="19151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1519"/>
                                        </p:tgtEl>
                                        <p:attrNameLst>
                                          <p:attrName>style.visibility</p:attrName>
                                        </p:attrNameLst>
                                      </p:cBhvr>
                                      <p:to>
                                        <p:strVal val="visible"/>
                                      </p:to>
                                    </p:set>
                                    <p:anim calcmode="lin" valueType="num">
                                      <p:cBhvr additive="base">
                                        <p:cTn id="19" dur="500" fill="hold"/>
                                        <p:tgtEl>
                                          <p:spTgt spid="191519"/>
                                        </p:tgtEl>
                                        <p:attrNameLst>
                                          <p:attrName>ppt_x</p:attrName>
                                        </p:attrNameLst>
                                      </p:cBhvr>
                                      <p:tavLst>
                                        <p:tav tm="0">
                                          <p:val>
                                            <p:strVal val="#ppt_x"/>
                                          </p:val>
                                        </p:tav>
                                        <p:tav tm="100000">
                                          <p:val>
                                            <p:strVal val="#ppt_x"/>
                                          </p:val>
                                        </p:tav>
                                      </p:tavLst>
                                    </p:anim>
                                    <p:anim calcmode="lin" valueType="num">
                                      <p:cBhvr additive="base">
                                        <p:cTn id="20" dur="500" fill="hold"/>
                                        <p:tgtEl>
                                          <p:spTgt spid="1915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518" grpId="0"/>
      <p:bldP spid="191519"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6" name="Rectangle 4"/>
          <p:cNvSpPr>
            <a:spLocks noChangeArrowheads="1"/>
          </p:cNvSpPr>
          <p:nvPr/>
        </p:nvSpPr>
        <p:spPr bwMode="auto">
          <a:xfrm>
            <a:off x="179388" y="115888"/>
            <a:ext cx="8113712"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838200" indent="-838200" eaLnBrk="0" hangingPunct="0">
              <a:spcBef>
                <a:spcPct val="20000"/>
              </a:spcBef>
              <a:buChar char="•"/>
              <a:defRPr sz="3200">
                <a:solidFill>
                  <a:schemeClr val="tx1"/>
                </a:solidFill>
                <a:latin typeface="Arial" pitchFamily="34" charset="0"/>
              </a:defRPr>
            </a:lvl1pPr>
            <a:lvl2pPr marL="838200" indent="-838200" eaLnBrk="0" hangingPunct="0">
              <a:spcBef>
                <a:spcPct val="20000"/>
              </a:spcBef>
              <a:buChar char="–"/>
              <a:defRPr sz="2800">
                <a:solidFill>
                  <a:schemeClr val="tx1"/>
                </a:solidFill>
                <a:latin typeface="Arial" pitchFamily="34" charset="0"/>
              </a:defRPr>
            </a:lvl2pPr>
            <a:lvl3pPr marL="838200" indent="-838200" eaLnBrk="0" hangingPunct="0">
              <a:spcBef>
                <a:spcPct val="20000"/>
              </a:spcBef>
              <a:buChar char="•"/>
              <a:defRPr sz="2400">
                <a:solidFill>
                  <a:schemeClr val="tx1"/>
                </a:solidFill>
                <a:latin typeface="Arial" pitchFamily="34" charset="0"/>
              </a:defRPr>
            </a:lvl3pPr>
            <a:lvl4pPr marL="838200" indent="-838200" eaLnBrk="0" hangingPunct="0">
              <a:spcBef>
                <a:spcPct val="20000"/>
              </a:spcBef>
              <a:buChar char="–"/>
              <a:defRPr sz="2000">
                <a:solidFill>
                  <a:schemeClr val="tx1"/>
                </a:solidFill>
                <a:latin typeface="Arial" pitchFamily="34" charset="0"/>
              </a:defRPr>
            </a:lvl4pPr>
            <a:lvl5pPr marL="838200" indent="-838200" eaLnBrk="0" hangingPunct="0">
              <a:spcBef>
                <a:spcPct val="20000"/>
              </a:spcBef>
              <a:buChar char="»"/>
              <a:defRPr sz="2000">
                <a:solidFill>
                  <a:schemeClr val="tx1"/>
                </a:solidFill>
                <a:latin typeface="Arial" pitchFamily="34" charset="0"/>
              </a:defRPr>
            </a:lvl5pPr>
            <a:lvl6pPr marL="1295400" indent="-838200" eaLnBrk="0" fontAlgn="base" hangingPunct="0">
              <a:spcBef>
                <a:spcPct val="20000"/>
              </a:spcBef>
              <a:spcAft>
                <a:spcPct val="0"/>
              </a:spcAft>
              <a:buChar char="»"/>
              <a:defRPr sz="2000">
                <a:solidFill>
                  <a:schemeClr val="tx1"/>
                </a:solidFill>
                <a:latin typeface="Arial" pitchFamily="34" charset="0"/>
              </a:defRPr>
            </a:lvl6pPr>
            <a:lvl7pPr marL="1752600" indent="-838200" eaLnBrk="0" fontAlgn="base" hangingPunct="0">
              <a:spcBef>
                <a:spcPct val="20000"/>
              </a:spcBef>
              <a:spcAft>
                <a:spcPct val="0"/>
              </a:spcAft>
              <a:buChar char="»"/>
              <a:defRPr sz="2000">
                <a:solidFill>
                  <a:schemeClr val="tx1"/>
                </a:solidFill>
                <a:latin typeface="Arial" pitchFamily="34" charset="0"/>
              </a:defRPr>
            </a:lvl7pPr>
            <a:lvl8pPr marL="2209800" indent="-838200" eaLnBrk="0" fontAlgn="base" hangingPunct="0">
              <a:spcBef>
                <a:spcPct val="20000"/>
              </a:spcBef>
              <a:spcAft>
                <a:spcPct val="0"/>
              </a:spcAft>
              <a:buChar char="»"/>
              <a:defRPr sz="2000">
                <a:solidFill>
                  <a:schemeClr val="tx1"/>
                </a:solidFill>
                <a:latin typeface="Arial" pitchFamily="34" charset="0"/>
              </a:defRPr>
            </a:lvl8pPr>
            <a:lvl9pPr marL="2667000" indent="-8382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smtClean="0">
                <a:latin typeface="Times New Roman" pitchFamily="18" charset="0"/>
              </a:rPr>
              <a:t>Down </a:t>
            </a:r>
            <a:r>
              <a:rPr lang="en-GB" altLang="en-US" sz="2400" u="sng" dirty="0">
                <a:latin typeface="Times New Roman" pitchFamily="18" charset="0"/>
              </a:rPr>
              <a:t>a </a:t>
            </a:r>
            <a:r>
              <a:rPr lang="en-GB" altLang="en-US" sz="2400" u="sng" dirty="0" smtClean="0">
                <a:latin typeface="Times New Roman" pitchFamily="18" charset="0"/>
              </a:rPr>
              <a:t>group</a:t>
            </a:r>
            <a:endParaRPr lang="en-GB" altLang="en-US" sz="2400" dirty="0">
              <a:latin typeface="Times New Roman" pitchFamily="18" charset="0"/>
            </a:endParaRPr>
          </a:p>
        </p:txBody>
      </p:sp>
      <p:grpSp>
        <p:nvGrpSpPr>
          <p:cNvPr id="192542" name="Group 30"/>
          <p:cNvGrpSpPr>
            <a:grpSpLocks/>
          </p:cNvGrpSpPr>
          <p:nvPr/>
        </p:nvGrpSpPr>
        <p:grpSpPr bwMode="auto">
          <a:xfrm>
            <a:off x="250825" y="2058988"/>
            <a:ext cx="2165350" cy="4538662"/>
            <a:chOff x="158" y="1297"/>
            <a:chExt cx="1364" cy="2859"/>
          </a:xfrm>
        </p:grpSpPr>
        <p:grpSp>
          <p:nvGrpSpPr>
            <p:cNvPr id="139271" name="Group 26"/>
            <p:cNvGrpSpPr>
              <a:grpSpLocks/>
            </p:cNvGrpSpPr>
            <p:nvPr/>
          </p:nvGrpSpPr>
          <p:grpSpPr bwMode="auto">
            <a:xfrm>
              <a:off x="476" y="1297"/>
              <a:ext cx="1046" cy="2859"/>
              <a:chOff x="476" y="1207"/>
              <a:chExt cx="1046" cy="2859"/>
            </a:xfrm>
          </p:grpSpPr>
          <p:sp>
            <p:nvSpPr>
              <p:cNvPr id="139275" name="AutoShape 6"/>
              <p:cNvSpPr>
                <a:spLocks noChangeAspect="1" noChangeArrowheads="1" noTextEdit="1"/>
              </p:cNvSpPr>
              <p:nvPr/>
            </p:nvSpPr>
            <p:spPr bwMode="auto">
              <a:xfrm>
                <a:off x="476" y="1207"/>
                <a:ext cx="1046" cy="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139276" name="Rectangle 9"/>
              <p:cNvSpPr>
                <a:spLocks noChangeArrowheads="1"/>
              </p:cNvSpPr>
              <p:nvPr/>
            </p:nvSpPr>
            <p:spPr bwMode="auto">
              <a:xfrm>
                <a:off x="929" y="1407"/>
                <a:ext cx="113"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300">
                    <a:solidFill>
                      <a:srgbClr val="33CC33"/>
                    </a:solidFill>
                    <a:latin typeface="Comic Sans MS" pitchFamily="66" charset="0"/>
                  </a:rPr>
                  <a:t>3+</a:t>
                </a:r>
                <a:endParaRPr lang="en-GB" altLang="en-US" sz="1800"/>
              </a:p>
            </p:txBody>
          </p:sp>
          <p:sp>
            <p:nvSpPr>
              <p:cNvPr id="139277" name="Rectangle 10"/>
              <p:cNvSpPr>
                <a:spLocks noChangeArrowheads="1"/>
              </p:cNvSpPr>
              <p:nvPr/>
            </p:nvSpPr>
            <p:spPr bwMode="auto">
              <a:xfrm>
                <a:off x="1032" y="1431"/>
                <a:ext cx="31"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300">
                    <a:solidFill>
                      <a:srgbClr val="33CC33"/>
                    </a:solidFill>
                    <a:latin typeface="Comic Sans MS" pitchFamily="66" charset="0"/>
                  </a:rPr>
                  <a:t> </a:t>
                </a:r>
                <a:endParaRPr lang="en-GB" altLang="en-US" sz="1800"/>
              </a:p>
            </p:txBody>
          </p:sp>
          <p:sp>
            <p:nvSpPr>
              <p:cNvPr id="139278" name="Freeform 11"/>
              <p:cNvSpPr>
                <a:spLocks/>
              </p:cNvSpPr>
              <p:nvPr/>
            </p:nvSpPr>
            <p:spPr bwMode="auto">
              <a:xfrm>
                <a:off x="803" y="1273"/>
                <a:ext cx="387" cy="393"/>
              </a:xfrm>
              <a:custGeom>
                <a:avLst/>
                <a:gdLst>
                  <a:gd name="T0" fmla="*/ 173 w 387"/>
                  <a:gd name="T1" fmla="*/ 5 h 393"/>
                  <a:gd name="T2" fmla="*/ 137 w 387"/>
                  <a:gd name="T3" fmla="*/ 10 h 393"/>
                  <a:gd name="T4" fmla="*/ 102 w 387"/>
                  <a:gd name="T5" fmla="*/ 26 h 393"/>
                  <a:gd name="T6" fmla="*/ 71 w 387"/>
                  <a:gd name="T7" fmla="*/ 46 h 393"/>
                  <a:gd name="T8" fmla="*/ 45 w 387"/>
                  <a:gd name="T9" fmla="*/ 72 h 393"/>
                  <a:gd name="T10" fmla="*/ 25 w 387"/>
                  <a:gd name="T11" fmla="*/ 102 h 393"/>
                  <a:gd name="T12" fmla="*/ 10 w 387"/>
                  <a:gd name="T13" fmla="*/ 138 h 393"/>
                  <a:gd name="T14" fmla="*/ 0 w 387"/>
                  <a:gd name="T15" fmla="*/ 179 h 393"/>
                  <a:gd name="T16" fmla="*/ 0 w 387"/>
                  <a:gd name="T17" fmla="*/ 214 h 393"/>
                  <a:gd name="T18" fmla="*/ 10 w 387"/>
                  <a:gd name="T19" fmla="*/ 255 h 393"/>
                  <a:gd name="T20" fmla="*/ 25 w 387"/>
                  <a:gd name="T21" fmla="*/ 291 h 393"/>
                  <a:gd name="T22" fmla="*/ 45 w 387"/>
                  <a:gd name="T23" fmla="*/ 321 h 393"/>
                  <a:gd name="T24" fmla="*/ 71 w 387"/>
                  <a:gd name="T25" fmla="*/ 347 h 393"/>
                  <a:gd name="T26" fmla="*/ 102 w 387"/>
                  <a:gd name="T27" fmla="*/ 367 h 393"/>
                  <a:gd name="T28" fmla="*/ 137 w 387"/>
                  <a:gd name="T29" fmla="*/ 382 h 393"/>
                  <a:gd name="T30" fmla="*/ 173 w 387"/>
                  <a:gd name="T31" fmla="*/ 388 h 393"/>
                  <a:gd name="T32" fmla="*/ 214 w 387"/>
                  <a:gd name="T33" fmla="*/ 388 h 393"/>
                  <a:gd name="T34" fmla="*/ 255 w 387"/>
                  <a:gd name="T35" fmla="*/ 382 h 393"/>
                  <a:gd name="T36" fmla="*/ 285 w 387"/>
                  <a:gd name="T37" fmla="*/ 367 h 393"/>
                  <a:gd name="T38" fmla="*/ 316 w 387"/>
                  <a:gd name="T39" fmla="*/ 347 h 393"/>
                  <a:gd name="T40" fmla="*/ 347 w 387"/>
                  <a:gd name="T41" fmla="*/ 321 h 393"/>
                  <a:gd name="T42" fmla="*/ 367 w 387"/>
                  <a:gd name="T43" fmla="*/ 291 h 393"/>
                  <a:gd name="T44" fmla="*/ 382 w 387"/>
                  <a:gd name="T45" fmla="*/ 255 h 393"/>
                  <a:gd name="T46" fmla="*/ 387 w 387"/>
                  <a:gd name="T47" fmla="*/ 214 h 393"/>
                  <a:gd name="T48" fmla="*/ 387 w 387"/>
                  <a:gd name="T49" fmla="*/ 179 h 393"/>
                  <a:gd name="T50" fmla="*/ 382 w 387"/>
                  <a:gd name="T51" fmla="*/ 138 h 393"/>
                  <a:gd name="T52" fmla="*/ 367 w 387"/>
                  <a:gd name="T53" fmla="*/ 102 h 393"/>
                  <a:gd name="T54" fmla="*/ 347 w 387"/>
                  <a:gd name="T55" fmla="*/ 72 h 393"/>
                  <a:gd name="T56" fmla="*/ 316 w 387"/>
                  <a:gd name="T57" fmla="*/ 46 h 393"/>
                  <a:gd name="T58" fmla="*/ 285 w 387"/>
                  <a:gd name="T59" fmla="*/ 26 h 393"/>
                  <a:gd name="T60" fmla="*/ 255 w 387"/>
                  <a:gd name="T61" fmla="*/ 10 h 393"/>
                  <a:gd name="T62" fmla="*/ 214 w 387"/>
                  <a:gd name="T63" fmla="*/ 5 h 3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87" h="393">
                    <a:moveTo>
                      <a:pt x="193" y="0"/>
                    </a:moveTo>
                    <a:lnTo>
                      <a:pt x="173" y="5"/>
                    </a:lnTo>
                    <a:lnTo>
                      <a:pt x="158" y="5"/>
                    </a:lnTo>
                    <a:lnTo>
                      <a:pt x="137" y="10"/>
                    </a:lnTo>
                    <a:lnTo>
                      <a:pt x="117" y="16"/>
                    </a:lnTo>
                    <a:lnTo>
                      <a:pt x="102" y="26"/>
                    </a:lnTo>
                    <a:lnTo>
                      <a:pt x="86" y="36"/>
                    </a:lnTo>
                    <a:lnTo>
                      <a:pt x="71" y="46"/>
                    </a:lnTo>
                    <a:lnTo>
                      <a:pt x="56" y="61"/>
                    </a:lnTo>
                    <a:lnTo>
                      <a:pt x="45" y="72"/>
                    </a:lnTo>
                    <a:lnTo>
                      <a:pt x="35" y="87"/>
                    </a:lnTo>
                    <a:lnTo>
                      <a:pt x="25" y="102"/>
                    </a:lnTo>
                    <a:lnTo>
                      <a:pt x="15" y="123"/>
                    </a:lnTo>
                    <a:lnTo>
                      <a:pt x="10" y="138"/>
                    </a:lnTo>
                    <a:lnTo>
                      <a:pt x="5" y="158"/>
                    </a:lnTo>
                    <a:lnTo>
                      <a:pt x="0" y="179"/>
                    </a:lnTo>
                    <a:lnTo>
                      <a:pt x="0" y="194"/>
                    </a:lnTo>
                    <a:lnTo>
                      <a:pt x="0" y="214"/>
                    </a:lnTo>
                    <a:lnTo>
                      <a:pt x="5" y="235"/>
                    </a:lnTo>
                    <a:lnTo>
                      <a:pt x="10" y="255"/>
                    </a:lnTo>
                    <a:lnTo>
                      <a:pt x="15" y="270"/>
                    </a:lnTo>
                    <a:lnTo>
                      <a:pt x="25" y="291"/>
                    </a:lnTo>
                    <a:lnTo>
                      <a:pt x="35" y="306"/>
                    </a:lnTo>
                    <a:lnTo>
                      <a:pt x="45" y="321"/>
                    </a:lnTo>
                    <a:lnTo>
                      <a:pt x="56" y="332"/>
                    </a:lnTo>
                    <a:lnTo>
                      <a:pt x="71" y="347"/>
                    </a:lnTo>
                    <a:lnTo>
                      <a:pt x="86" y="357"/>
                    </a:lnTo>
                    <a:lnTo>
                      <a:pt x="102" y="367"/>
                    </a:lnTo>
                    <a:lnTo>
                      <a:pt x="117" y="377"/>
                    </a:lnTo>
                    <a:lnTo>
                      <a:pt x="137" y="382"/>
                    </a:lnTo>
                    <a:lnTo>
                      <a:pt x="158" y="388"/>
                    </a:lnTo>
                    <a:lnTo>
                      <a:pt x="173" y="388"/>
                    </a:lnTo>
                    <a:lnTo>
                      <a:pt x="193" y="393"/>
                    </a:lnTo>
                    <a:lnTo>
                      <a:pt x="214" y="388"/>
                    </a:lnTo>
                    <a:lnTo>
                      <a:pt x="234" y="388"/>
                    </a:lnTo>
                    <a:lnTo>
                      <a:pt x="255" y="382"/>
                    </a:lnTo>
                    <a:lnTo>
                      <a:pt x="270" y="377"/>
                    </a:lnTo>
                    <a:lnTo>
                      <a:pt x="285" y="367"/>
                    </a:lnTo>
                    <a:lnTo>
                      <a:pt x="306" y="357"/>
                    </a:lnTo>
                    <a:lnTo>
                      <a:pt x="316" y="347"/>
                    </a:lnTo>
                    <a:lnTo>
                      <a:pt x="331" y="332"/>
                    </a:lnTo>
                    <a:lnTo>
                      <a:pt x="347" y="321"/>
                    </a:lnTo>
                    <a:lnTo>
                      <a:pt x="357" y="306"/>
                    </a:lnTo>
                    <a:lnTo>
                      <a:pt x="367" y="291"/>
                    </a:lnTo>
                    <a:lnTo>
                      <a:pt x="372" y="270"/>
                    </a:lnTo>
                    <a:lnTo>
                      <a:pt x="382" y="255"/>
                    </a:lnTo>
                    <a:lnTo>
                      <a:pt x="387" y="235"/>
                    </a:lnTo>
                    <a:lnTo>
                      <a:pt x="387" y="214"/>
                    </a:lnTo>
                    <a:lnTo>
                      <a:pt x="387" y="194"/>
                    </a:lnTo>
                    <a:lnTo>
                      <a:pt x="387" y="179"/>
                    </a:lnTo>
                    <a:lnTo>
                      <a:pt x="387" y="158"/>
                    </a:lnTo>
                    <a:lnTo>
                      <a:pt x="382" y="138"/>
                    </a:lnTo>
                    <a:lnTo>
                      <a:pt x="372" y="123"/>
                    </a:lnTo>
                    <a:lnTo>
                      <a:pt x="367" y="102"/>
                    </a:lnTo>
                    <a:lnTo>
                      <a:pt x="357" y="87"/>
                    </a:lnTo>
                    <a:lnTo>
                      <a:pt x="347" y="72"/>
                    </a:lnTo>
                    <a:lnTo>
                      <a:pt x="331" y="61"/>
                    </a:lnTo>
                    <a:lnTo>
                      <a:pt x="316" y="46"/>
                    </a:lnTo>
                    <a:lnTo>
                      <a:pt x="306" y="36"/>
                    </a:lnTo>
                    <a:lnTo>
                      <a:pt x="285" y="26"/>
                    </a:lnTo>
                    <a:lnTo>
                      <a:pt x="270" y="16"/>
                    </a:lnTo>
                    <a:lnTo>
                      <a:pt x="255" y="10"/>
                    </a:lnTo>
                    <a:lnTo>
                      <a:pt x="234" y="5"/>
                    </a:lnTo>
                    <a:lnTo>
                      <a:pt x="214" y="5"/>
                    </a:lnTo>
                    <a:lnTo>
                      <a:pt x="193" y="0"/>
                    </a:lnTo>
                  </a:path>
                </a:pathLst>
              </a:custGeom>
              <a:noFill/>
              <a:ln w="79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9279" name="Freeform 12"/>
              <p:cNvSpPr>
                <a:spLocks/>
              </p:cNvSpPr>
              <p:nvPr/>
            </p:nvSpPr>
            <p:spPr bwMode="auto">
              <a:xfrm>
                <a:off x="741" y="1212"/>
                <a:ext cx="516" cy="515"/>
              </a:xfrm>
              <a:custGeom>
                <a:avLst/>
                <a:gdLst>
                  <a:gd name="T0" fmla="*/ 230 w 516"/>
                  <a:gd name="T1" fmla="*/ 0 h 515"/>
                  <a:gd name="T2" fmla="*/ 179 w 516"/>
                  <a:gd name="T3" fmla="*/ 10 h 515"/>
                  <a:gd name="T4" fmla="*/ 133 w 516"/>
                  <a:gd name="T5" fmla="*/ 31 h 515"/>
                  <a:gd name="T6" fmla="*/ 92 w 516"/>
                  <a:gd name="T7" fmla="*/ 56 h 515"/>
                  <a:gd name="T8" fmla="*/ 56 w 516"/>
                  <a:gd name="T9" fmla="*/ 92 h 515"/>
                  <a:gd name="T10" fmla="*/ 31 w 516"/>
                  <a:gd name="T11" fmla="*/ 133 h 515"/>
                  <a:gd name="T12" fmla="*/ 11 w 516"/>
                  <a:gd name="T13" fmla="*/ 178 h 515"/>
                  <a:gd name="T14" fmla="*/ 0 w 516"/>
                  <a:gd name="T15" fmla="*/ 229 h 515"/>
                  <a:gd name="T16" fmla="*/ 0 w 516"/>
                  <a:gd name="T17" fmla="*/ 285 h 515"/>
                  <a:gd name="T18" fmla="*/ 11 w 516"/>
                  <a:gd name="T19" fmla="*/ 336 h 515"/>
                  <a:gd name="T20" fmla="*/ 31 w 516"/>
                  <a:gd name="T21" fmla="*/ 382 h 515"/>
                  <a:gd name="T22" fmla="*/ 56 w 516"/>
                  <a:gd name="T23" fmla="*/ 423 h 515"/>
                  <a:gd name="T24" fmla="*/ 92 w 516"/>
                  <a:gd name="T25" fmla="*/ 459 h 515"/>
                  <a:gd name="T26" fmla="*/ 133 w 516"/>
                  <a:gd name="T27" fmla="*/ 484 h 515"/>
                  <a:gd name="T28" fmla="*/ 179 w 516"/>
                  <a:gd name="T29" fmla="*/ 505 h 515"/>
                  <a:gd name="T30" fmla="*/ 230 w 516"/>
                  <a:gd name="T31" fmla="*/ 515 h 515"/>
                  <a:gd name="T32" fmla="*/ 281 w 516"/>
                  <a:gd name="T33" fmla="*/ 515 h 515"/>
                  <a:gd name="T34" fmla="*/ 332 w 516"/>
                  <a:gd name="T35" fmla="*/ 505 h 515"/>
                  <a:gd name="T36" fmla="*/ 378 w 516"/>
                  <a:gd name="T37" fmla="*/ 484 h 515"/>
                  <a:gd name="T38" fmla="*/ 424 w 516"/>
                  <a:gd name="T39" fmla="*/ 459 h 515"/>
                  <a:gd name="T40" fmla="*/ 454 w 516"/>
                  <a:gd name="T41" fmla="*/ 423 h 515"/>
                  <a:gd name="T42" fmla="*/ 485 w 516"/>
                  <a:gd name="T43" fmla="*/ 382 h 515"/>
                  <a:gd name="T44" fmla="*/ 505 w 516"/>
                  <a:gd name="T45" fmla="*/ 336 h 515"/>
                  <a:gd name="T46" fmla="*/ 516 w 516"/>
                  <a:gd name="T47" fmla="*/ 285 h 515"/>
                  <a:gd name="T48" fmla="*/ 516 w 516"/>
                  <a:gd name="T49" fmla="*/ 229 h 515"/>
                  <a:gd name="T50" fmla="*/ 505 w 516"/>
                  <a:gd name="T51" fmla="*/ 178 h 515"/>
                  <a:gd name="T52" fmla="*/ 485 w 516"/>
                  <a:gd name="T53" fmla="*/ 133 h 515"/>
                  <a:gd name="T54" fmla="*/ 454 w 516"/>
                  <a:gd name="T55" fmla="*/ 92 h 515"/>
                  <a:gd name="T56" fmla="*/ 424 w 516"/>
                  <a:gd name="T57" fmla="*/ 56 h 515"/>
                  <a:gd name="T58" fmla="*/ 378 w 516"/>
                  <a:gd name="T59" fmla="*/ 31 h 515"/>
                  <a:gd name="T60" fmla="*/ 332 w 516"/>
                  <a:gd name="T61" fmla="*/ 10 h 515"/>
                  <a:gd name="T62" fmla="*/ 281 w 516"/>
                  <a:gd name="T63" fmla="*/ 0 h 5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16" h="515">
                    <a:moveTo>
                      <a:pt x="255" y="0"/>
                    </a:moveTo>
                    <a:lnTo>
                      <a:pt x="230" y="0"/>
                    </a:lnTo>
                    <a:lnTo>
                      <a:pt x="204" y="5"/>
                    </a:lnTo>
                    <a:lnTo>
                      <a:pt x="179" y="10"/>
                    </a:lnTo>
                    <a:lnTo>
                      <a:pt x="159" y="20"/>
                    </a:lnTo>
                    <a:lnTo>
                      <a:pt x="133" y="31"/>
                    </a:lnTo>
                    <a:lnTo>
                      <a:pt x="113" y="41"/>
                    </a:lnTo>
                    <a:lnTo>
                      <a:pt x="92" y="56"/>
                    </a:lnTo>
                    <a:lnTo>
                      <a:pt x="72" y="77"/>
                    </a:lnTo>
                    <a:lnTo>
                      <a:pt x="56" y="92"/>
                    </a:lnTo>
                    <a:lnTo>
                      <a:pt x="41" y="112"/>
                    </a:lnTo>
                    <a:lnTo>
                      <a:pt x="31" y="133"/>
                    </a:lnTo>
                    <a:lnTo>
                      <a:pt x="16" y="158"/>
                    </a:lnTo>
                    <a:lnTo>
                      <a:pt x="11" y="178"/>
                    </a:lnTo>
                    <a:lnTo>
                      <a:pt x="5" y="204"/>
                    </a:lnTo>
                    <a:lnTo>
                      <a:pt x="0" y="229"/>
                    </a:lnTo>
                    <a:lnTo>
                      <a:pt x="0" y="255"/>
                    </a:lnTo>
                    <a:lnTo>
                      <a:pt x="0" y="285"/>
                    </a:lnTo>
                    <a:lnTo>
                      <a:pt x="5" y="311"/>
                    </a:lnTo>
                    <a:lnTo>
                      <a:pt x="11" y="336"/>
                    </a:lnTo>
                    <a:lnTo>
                      <a:pt x="16" y="357"/>
                    </a:lnTo>
                    <a:lnTo>
                      <a:pt x="31" y="382"/>
                    </a:lnTo>
                    <a:lnTo>
                      <a:pt x="41" y="403"/>
                    </a:lnTo>
                    <a:lnTo>
                      <a:pt x="56" y="423"/>
                    </a:lnTo>
                    <a:lnTo>
                      <a:pt x="72" y="438"/>
                    </a:lnTo>
                    <a:lnTo>
                      <a:pt x="92" y="459"/>
                    </a:lnTo>
                    <a:lnTo>
                      <a:pt x="113" y="474"/>
                    </a:lnTo>
                    <a:lnTo>
                      <a:pt x="133" y="484"/>
                    </a:lnTo>
                    <a:lnTo>
                      <a:pt x="159" y="494"/>
                    </a:lnTo>
                    <a:lnTo>
                      <a:pt x="179" y="505"/>
                    </a:lnTo>
                    <a:lnTo>
                      <a:pt x="204" y="510"/>
                    </a:lnTo>
                    <a:lnTo>
                      <a:pt x="230" y="515"/>
                    </a:lnTo>
                    <a:lnTo>
                      <a:pt x="255" y="515"/>
                    </a:lnTo>
                    <a:lnTo>
                      <a:pt x="281" y="515"/>
                    </a:lnTo>
                    <a:lnTo>
                      <a:pt x="306" y="510"/>
                    </a:lnTo>
                    <a:lnTo>
                      <a:pt x="332" y="505"/>
                    </a:lnTo>
                    <a:lnTo>
                      <a:pt x="357" y="494"/>
                    </a:lnTo>
                    <a:lnTo>
                      <a:pt x="378" y="484"/>
                    </a:lnTo>
                    <a:lnTo>
                      <a:pt x="403" y="474"/>
                    </a:lnTo>
                    <a:lnTo>
                      <a:pt x="424" y="459"/>
                    </a:lnTo>
                    <a:lnTo>
                      <a:pt x="439" y="438"/>
                    </a:lnTo>
                    <a:lnTo>
                      <a:pt x="454" y="423"/>
                    </a:lnTo>
                    <a:lnTo>
                      <a:pt x="470" y="403"/>
                    </a:lnTo>
                    <a:lnTo>
                      <a:pt x="485" y="382"/>
                    </a:lnTo>
                    <a:lnTo>
                      <a:pt x="495" y="357"/>
                    </a:lnTo>
                    <a:lnTo>
                      <a:pt x="505" y="336"/>
                    </a:lnTo>
                    <a:lnTo>
                      <a:pt x="511" y="311"/>
                    </a:lnTo>
                    <a:lnTo>
                      <a:pt x="516" y="285"/>
                    </a:lnTo>
                    <a:lnTo>
                      <a:pt x="516" y="255"/>
                    </a:lnTo>
                    <a:lnTo>
                      <a:pt x="516" y="229"/>
                    </a:lnTo>
                    <a:lnTo>
                      <a:pt x="511" y="204"/>
                    </a:lnTo>
                    <a:lnTo>
                      <a:pt x="505" y="178"/>
                    </a:lnTo>
                    <a:lnTo>
                      <a:pt x="495" y="158"/>
                    </a:lnTo>
                    <a:lnTo>
                      <a:pt x="485" y="133"/>
                    </a:lnTo>
                    <a:lnTo>
                      <a:pt x="470" y="112"/>
                    </a:lnTo>
                    <a:lnTo>
                      <a:pt x="454" y="92"/>
                    </a:lnTo>
                    <a:lnTo>
                      <a:pt x="439" y="77"/>
                    </a:lnTo>
                    <a:lnTo>
                      <a:pt x="424" y="56"/>
                    </a:lnTo>
                    <a:lnTo>
                      <a:pt x="403" y="41"/>
                    </a:lnTo>
                    <a:lnTo>
                      <a:pt x="378" y="31"/>
                    </a:lnTo>
                    <a:lnTo>
                      <a:pt x="357" y="20"/>
                    </a:lnTo>
                    <a:lnTo>
                      <a:pt x="332" y="10"/>
                    </a:lnTo>
                    <a:lnTo>
                      <a:pt x="306" y="5"/>
                    </a:lnTo>
                    <a:lnTo>
                      <a:pt x="281" y="0"/>
                    </a:lnTo>
                    <a:lnTo>
                      <a:pt x="255" y="0"/>
                    </a:lnTo>
                  </a:path>
                </a:pathLst>
              </a:custGeom>
              <a:noFill/>
              <a:ln w="79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9280" name="Rectangle 13"/>
              <p:cNvSpPr>
                <a:spLocks noChangeArrowheads="1"/>
              </p:cNvSpPr>
              <p:nvPr/>
            </p:nvSpPr>
            <p:spPr bwMode="auto">
              <a:xfrm>
                <a:off x="920" y="2333"/>
                <a:ext cx="144"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300">
                    <a:solidFill>
                      <a:srgbClr val="FF0000"/>
                    </a:solidFill>
                    <a:latin typeface="Comic Sans MS" pitchFamily="66" charset="0"/>
                  </a:rPr>
                  <a:t>11+</a:t>
                </a:r>
                <a:endParaRPr lang="en-GB" altLang="en-US" sz="1800"/>
              </a:p>
            </p:txBody>
          </p:sp>
          <p:sp>
            <p:nvSpPr>
              <p:cNvPr id="139281" name="Rectangle 14"/>
              <p:cNvSpPr>
                <a:spLocks noChangeArrowheads="1"/>
              </p:cNvSpPr>
              <p:nvPr/>
            </p:nvSpPr>
            <p:spPr bwMode="auto">
              <a:xfrm>
                <a:off x="1063" y="2333"/>
                <a:ext cx="31"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300">
                    <a:solidFill>
                      <a:srgbClr val="FF0000"/>
                    </a:solidFill>
                    <a:latin typeface="Comic Sans MS" pitchFamily="66" charset="0"/>
                  </a:rPr>
                  <a:t> </a:t>
                </a:r>
                <a:endParaRPr lang="en-GB" altLang="en-US" sz="1800"/>
              </a:p>
            </p:txBody>
          </p:sp>
          <p:sp>
            <p:nvSpPr>
              <p:cNvPr id="139282" name="Freeform 15"/>
              <p:cNvSpPr>
                <a:spLocks/>
              </p:cNvSpPr>
              <p:nvPr/>
            </p:nvSpPr>
            <p:spPr bwMode="auto">
              <a:xfrm>
                <a:off x="803" y="2180"/>
                <a:ext cx="387" cy="388"/>
              </a:xfrm>
              <a:custGeom>
                <a:avLst/>
                <a:gdLst>
                  <a:gd name="T0" fmla="*/ 173 w 387"/>
                  <a:gd name="T1" fmla="*/ 0 h 388"/>
                  <a:gd name="T2" fmla="*/ 137 w 387"/>
                  <a:gd name="T3" fmla="*/ 11 h 388"/>
                  <a:gd name="T4" fmla="*/ 102 w 387"/>
                  <a:gd name="T5" fmla="*/ 26 h 388"/>
                  <a:gd name="T6" fmla="*/ 71 w 387"/>
                  <a:gd name="T7" fmla="*/ 46 h 388"/>
                  <a:gd name="T8" fmla="*/ 45 w 387"/>
                  <a:gd name="T9" fmla="*/ 72 h 388"/>
                  <a:gd name="T10" fmla="*/ 25 w 387"/>
                  <a:gd name="T11" fmla="*/ 102 h 388"/>
                  <a:gd name="T12" fmla="*/ 10 w 387"/>
                  <a:gd name="T13" fmla="*/ 138 h 388"/>
                  <a:gd name="T14" fmla="*/ 0 w 387"/>
                  <a:gd name="T15" fmla="*/ 174 h 388"/>
                  <a:gd name="T16" fmla="*/ 0 w 387"/>
                  <a:gd name="T17" fmla="*/ 214 h 388"/>
                  <a:gd name="T18" fmla="*/ 10 w 387"/>
                  <a:gd name="T19" fmla="*/ 255 h 388"/>
                  <a:gd name="T20" fmla="*/ 25 w 387"/>
                  <a:gd name="T21" fmla="*/ 286 h 388"/>
                  <a:gd name="T22" fmla="*/ 45 w 387"/>
                  <a:gd name="T23" fmla="*/ 321 h 388"/>
                  <a:gd name="T24" fmla="*/ 71 w 387"/>
                  <a:gd name="T25" fmla="*/ 347 h 388"/>
                  <a:gd name="T26" fmla="*/ 102 w 387"/>
                  <a:gd name="T27" fmla="*/ 367 h 388"/>
                  <a:gd name="T28" fmla="*/ 137 w 387"/>
                  <a:gd name="T29" fmla="*/ 383 h 388"/>
                  <a:gd name="T30" fmla="*/ 173 w 387"/>
                  <a:gd name="T31" fmla="*/ 388 h 388"/>
                  <a:gd name="T32" fmla="*/ 214 w 387"/>
                  <a:gd name="T33" fmla="*/ 388 h 388"/>
                  <a:gd name="T34" fmla="*/ 255 w 387"/>
                  <a:gd name="T35" fmla="*/ 383 h 388"/>
                  <a:gd name="T36" fmla="*/ 285 w 387"/>
                  <a:gd name="T37" fmla="*/ 367 h 388"/>
                  <a:gd name="T38" fmla="*/ 316 w 387"/>
                  <a:gd name="T39" fmla="*/ 347 h 388"/>
                  <a:gd name="T40" fmla="*/ 347 w 387"/>
                  <a:gd name="T41" fmla="*/ 321 h 388"/>
                  <a:gd name="T42" fmla="*/ 367 w 387"/>
                  <a:gd name="T43" fmla="*/ 286 h 388"/>
                  <a:gd name="T44" fmla="*/ 382 w 387"/>
                  <a:gd name="T45" fmla="*/ 255 h 388"/>
                  <a:gd name="T46" fmla="*/ 387 w 387"/>
                  <a:gd name="T47" fmla="*/ 214 h 388"/>
                  <a:gd name="T48" fmla="*/ 387 w 387"/>
                  <a:gd name="T49" fmla="*/ 174 h 388"/>
                  <a:gd name="T50" fmla="*/ 382 w 387"/>
                  <a:gd name="T51" fmla="*/ 138 h 388"/>
                  <a:gd name="T52" fmla="*/ 367 w 387"/>
                  <a:gd name="T53" fmla="*/ 102 h 388"/>
                  <a:gd name="T54" fmla="*/ 347 w 387"/>
                  <a:gd name="T55" fmla="*/ 72 h 388"/>
                  <a:gd name="T56" fmla="*/ 316 w 387"/>
                  <a:gd name="T57" fmla="*/ 46 h 388"/>
                  <a:gd name="T58" fmla="*/ 285 w 387"/>
                  <a:gd name="T59" fmla="*/ 26 h 388"/>
                  <a:gd name="T60" fmla="*/ 255 w 387"/>
                  <a:gd name="T61" fmla="*/ 11 h 388"/>
                  <a:gd name="T62" fmla="*/ 214 w 387"/>
                  <a:gd name="T63" fmla="*/ 0 h 38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87" h="388">
                    <a:moveTo>
                      <a:pt x="193" y="0"/>
                    </a:moveTo>
                    <a:lnTo>
                      <a:pt x="173" y="0"/>
                    </a:lnTo>
                    <a:lnTo>
                      <a:pt x="158" y="5"/>
                    </a:lnTo>
                    <a:lnTo>
                      <a:pt x="137" y="11"/>
                    </a:lnTo>
                    <a:lnTo>
                      <a:pt x="117" y="16"/>
                    </a:lnTo>
                    <a:lnTo>
                      <a:pt x="102" y="26"/>
                    </a:lnTo>
                    <a:lnTo>
                      <a:pt x="86" y="36"/>
                    </a:lnTo>
                    <a:lnTo>
                      <a:pt x="71" y="46"/>
                    </a:lnTo>
                    <a:lnTo>
                      <a:pt x="56" y="56"/>
                    </a:lnTo>
                    <a:lnTo>
                      <a:pt x="45" y="72"/>
                    </a:lnTo>
                    <a:lnTo>
                      <a:pt x="35" y="87"/>
                    </a:lnTo>
                    <a:lnTo>
                      <a:pt x="25" y="102"/>
                    </a:lnTo>
                    <a:lnTo>
                      <a:pt x="15" y="118"/>
                    </a:lnTo>
                    <a:lnTo>
                      <a:pt x="10" y="138"/>
                    </a:lnTo>
                    <a:lnTo>
                      <a:pt x="5" y="158"/>
                    </a:lnTo>
                    <a:lnTo>
                      <a:pt x="0" y="174"/>
                    </a:lnTo>
                    <a:lnTo>
                      <a:pt x="0" y="194"/>
                    </a:lnTo>
                    <a:lnTo>
                      <a:pt x="0" y="214"/>
                    </a:lnTo>
                    <a:lnTo>
                      <a:pt x="5" y="235"/>
                    </a:lnTo>
                    <a:lnTo>
                      <a:pt x="10" y="255"/>
                    </a:lnTo>
                    <a:lnTo>
                      <a:pt x="15" y="270"/>
                    </a:lnTo>
                    <a:lnTo>
                      <a:pt x="25" y="286"/>
                    </a:lnTo>
                    <a:lnTo>
                      <a:pt x="35" y="306"/>
                    </a:lnTo>
                    <a:lnTo>
                      <a:pt x="45" y="321"/>
                    </a:lnTo>
                    <a:lnTo>
                      <a:pt x="56" y="332"/>
                    </a:lnTo>
                    <a:lnTo>
                      <a:pt x="71" y="347"/>
                    </a:lnTo>
                    <a:lnTo>
                      <a:pt x="86" y="357"/>
                    </a:lnTo>
                    <a:lnTo>
                      <a:pt x="102" y="367"/>
                    </a:lnTo>
                    <a:lnTo>
                      <a:pt x="117" y="372"/>
                    </a:lnTo>
                    <a:lnTo>
                      <a:pt x="137" y="383"/>
                    </a:lnTo>
                    <a:lnTo>
                      <a:pt x="158" y="388"/>
                    </a:lnTo>
                    <a:lnTo>
                      <a:pt x="173" y="388"/>
                    </a:lnTo>
                    <a:lnTo>
                      <a:pt x="193" y="388"/>
                    </a:lnTo>
                    <a:lnTo>
                      <a:pt x="214" y="388"/>
                    </a:lnTo>
                    <a:lnTo>
                      <a:pt x="234" y="388"/>
                    </a:lnTo>
                    <a:lnTo>
                      <a:pt x="255" y="383"/>
                    </a:lnTo>
                    <a:lnTo>
                      <a:pt x="270" y="372"/>
                    </a:lnTo>
                    <a:lnTo>
                      <a:pt x="285" y="367"/>
                    </a:lnTo>
                    <a:lnTo>
                      <a:pt x="306" y="357"/>
                    </a:lnTo>
                    <a:lnTo>
                      <a:pt x="316" y="347"/>
                    </a:lnTo>
                    <a:lnTo>
                      <a:pt x="331" y="332"/>
                    </a:lnTo>
                    <a:lnTo>
                      <a:pt x="347" y="321"/>
                    </a:lnTo>
                    <a:lnTo>
                      <a:pt x="357" y="306"/>
                    </a:lnTo>
                    <a:lnTo>
                      <a:pt x="367" y="286"/>
                    </a:lnTo>
                    <a:lnTo>
                      <a:pt x="372" y="270"/>
                    </a:lnTo>
                    <a:lnTo>
                      <a:pt x="382" y="255"/>
                    </a:lnTo>
                    <a:lnTo>
                      <a:pt x="387" y="235"/>
                    </a:lnTo>
                    <a:lnTo>
                      <a:pt x="387" y="214"/>
                    </a:lnTo>
                    <a:lnTo>
                      <a:pt x="387" y="194"/>
                    </a:lnTo>
                    <a:lnTo>
                      <a:pt x="387" y="174"/>
                    </a:lnTo>
                    <a:lnTo>
                      <a:pt x="387" y="158"/>
                    </a:lnTo>
                    <a:lnTo>
                      <a:pt x="382" y="138"/>
                    </a:lnTo>
                    <a:lnTo>
                      <a:pt x="372" y="118"/>
                    </a:lnTo>
                    <a:lnTo>
                      <a:pt x="367" y="102"/>
                    </a:lnTo>
                    <a:lnTo>
                      <a:pt x="357" y="87"/>
                    </a:lnTo>
                    <a:lnTo>
                      <a:pt x="347" y="72"/>
                    </a:lnTo>
                    <a:lnTo>
                      <a:pt x="331" y="56"/>
                    </a:lnTo>
                    <a:lnTo>
                      <a:pt x="316" y="46"/>
                    </a:lnTo>
                    <a:lnTo>
                      <a:pt x="306" y="36"/>
                    </a:lnTo>
                    <a:lnTo>
                      <a:pt x="285" y="26"/>
                    </a:lnTo>
                    <a:lnTo>
                      <a:pt x="270" y="16"/>
                    </a:lnTo>
                    <a:lnTo>
                      <a:pt x="255" y="11"/>
                    </a:lnTo>
                    <a:lnTo>
                      <a:pt x="234" y="5"/>
                    </a:lnTo>
                    <a:lnTo>
                      <a:pt x="214" y="0"/>
                    </a:lnTo>
                    <a:lnTo>
                      <a:pt x="193" y="0"/>
                    </a:lnTo>
                  </a:path>
                </a:pathLst>
              </a:custGeom>
              <a:noFill/>
              <a:ln w="79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9283" name="Freeform 16"/>
              <p:cNvSpPr>
                <a:spLocks/>
              </p:cNvSpPr>
              <p:nvPr/>
            </p:nvSpPr>
            <p:spPr bwMode="auto">
              <a:xfrm>
                <a:off x="741" y="2119"/>
                <a:ext cx="516" cy="515"/>
              </a:xfrm>
              <a:custGeom>
                <a:avLst/>
                <a:gdLst>
                  <a:gd name="T0" fmla="*/ 230 w 516"/>
                  <a:gd name="T1" fmla="*/ 0 h 515"/>
                  <a:gd name="T2" fmla="*/ 179 w 516"/>
                  <a:gd name="T3" fmla="*/ 10 h 515"/>
                  <a:gd name="T4" fmla="*/ 133 w 516"/>
                  <a:gd name="T5" fmla="*/ 31 h 515"/>
                  <a:gd name="T6" fmla="*/ 92 w 516"/>
                  <a:gd name="T7" fmla="*/ 56 h 515"/>
                  <a:gd name="T8" fmla="*/ 56 w 516"/>
                  <a:gd name="T9" fmla="*/ 92 h 515"/>
                  <a:gd name="T10" fmla="*/ 31 w 516"/>
                  <a:gd name="T11" fmla="*/ 133 h 515"/>
                  <a:gd name="T12" fmla="*/ 11 w 516"/>
                  <a:gd name="T13" fmla="*/ 179 h 515"/>
                  <a:gd name="T14" fmla="*/ 0 w 516"/>
                  <a:gd name="T15" fmla="*/ 230 h 515"/>
                  <a:gd name="T16" fmla="*/ 0 w 516"/>
                  <a:gd name="T17" fmla="*/ 286 h 515"/>
                  <a:gd name="T18" fmla="*/ 11 w 516"/>
                  <a:gd name="T19" fmla="*/ 331 h 515"/>
                  <a:gd name="T20" fmla="*/ 31 w 516"/>
                  <a:gd name="T21" fmla="*/ 382 h 515"/>
                  <a:gd name="T22" fmla="*/ 56 w 516"/>
                  <a:gd name="T23" fmla="*/ 423 h 515"/>
                  <a:gd name="T24" fmla="*/ 92 w 516"/>
                  <a:gd name="T25" fmla="*/ 459 h 515"/>
                  <a:gd name="T26" fmla="*/ 133 w 516"/>
                  <a:gd name="T27" fmla="*/ 484 h 515"/>
                  <a:gd name="T28" fmla="*/ 179 w 516"/>
                  <a:gd name="T29" fmla="*/ 505 h 515"/>
                  <a:gd name="T30" fmla="*/ 230 w 516"/>
                  <a:gd name="T31" fmla="*/ 515 h 515"/>
                  <a:gd name="T32" fmla="*/ 281 w 516"/>
                  <a:gd name="T33" fmla="*/ 515 h 515"/>
                  <a:gd name="T34" fmla="*/ 332 w 516"/>
                  <a:gd name="T35" fmla="*/ 505 h 515"/>
                  <a:gd name="T36" fmla="*/ 378 w 516"/>
                  <a:gd name="T37" fmla="*/ 484 h 515"/>
                  <a:gd name="T38" fmla="*/ 424 w 516"/>
                  <a:gd name="T39" fmla="*/ 459 h 515"/>
                  <a:gd name="T40" fmla="*/ 454 w 516"/>
                  <a:gd name="T41" fmla="*/ 423 h 515"/>
                  <a:gd name="T42" fmla="*/ 485 w 516"/>
                  <a:gd name="T43" fmla="*/ 382 h 515"/>
                  <a:gd name="T44" fmla="*/ 505 w 516"/>
                  <a:gd name="T45" fmla="*/ 331 h 515"/>
                  <a:gd name="T46" fmla="*/ 516 w 516"/>
                  <a:gd name="T47" fmla="*/ 286 h 515"/>
                  <a:gd name="T48" fmla="*/ 516 w 516"/>
                  <a:gd name="T49" fmla="*/ 230 h 515"/>
                  <a:gd name="T50" fmla="*/ 505 w 516"/>
                  <a:gd name="T51" fmla="*/ 179 h 515"/>
                  <a:gd name="T52" fmla="*/ 485 w 516"/>
                  <a:gd name="T53" fmla="*/ 133 h 515"/>
                  <a:gd name="T54" fmla="*/ 454 w 516"/>
                  <a:gd name="T55" fmla="*/ 92 h 515"/>
                  <a:gd name="T56" fmla="*/ 424 w 516"/>
                  <a:gd name="T57" fmla="*/ 56 h 515"/>
                  <a:gd name="T58" fmla="*/ 378 w 516"/>
                  <a:gd name="T59" fmla="*/ 31 h 515"/>
                  <a:gd name="T60" fmla="*/ 332 w 516"/>
                  <a:gd name="T61" fmla="*/ 10 h 515"/>
                  <a:gd name="T62" fmla="*/ 281 w 516"/>
                  <a:gd name="T63" fmla="*/ 0 h 5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16" h="515">
                    <a:moveTo>
                      <a:pt x="255" y="0"/>
                    </a:moveTo>
                    <a:lnTo>
                      <a:pt x="230" y="0"/>
                    </a:lnTo>
                    <a:lnTo>
                      <a:pt x="204" y="5"/>
                    </a:lnTo>
                    <a:lnTo>
                      <a:pt x="179" y="10"/>
                    </a:lnTo>
                    <a:lnTo>
                      <a:pt x="159" y="16"/>
                    </a:lnTo>
                    <a:lnTo>
                      <a:pt x="133" y="31"/>
                    </a:lnTo>
                    <a:lnTo>
                      <a:pt x="113" y="41"/>
                    </a:lnTo>
                    <a:lnTo>
                      <a:pt x="92" y="56"/>
                    </a:lnTo>
                    <a:lnTo>
                      <a:pt x="72" y="72"/>
                    </a:lnTo>
                    <a:lnTo>
                      <a:pt x="56" y="92"/>
                    </a:lnTo>
                    <a:lnTo>
                      <a:pt x="41" y="112"/>
                    </a:lnTo>
                    <a:lnTo>
                      <a:pt x="31" y="133"/>
                    </a:lnTo>
                    <a:lnTo>
                      <a:pt x="16" y="158"/>
                    </a:lnTo>
                    <a:lnTo>
                      <a:pt x="11" y="179"/>
                    </a:lnTo>
                    <a:lnTo>
                      <a:pt x="5" y="204"/>
                    </a:lnTo>
                    <a:lnTo>
                      <a:pt x="0" y="230"/>
                    </a:lnTo>
                    <a:lnTo>
                      <a:pt x="0" y="255"/>
                    </a:lnTo>
                    <a:lnTo>
                      <a:pt x="0" y="286"/>
                    </a:lnTo>
                    <a:lnTo>
                      <a:pt x="5" y="311"/>
                    </a:lnTo>
                    <a:lnTo>
                      <a:pt x="11" y="331"/>
                    </a:lnTo>
                    <a:lnTo>
                      <a:pt x="16" y="357"/>
                    </a:lnTo>
                    <a:lnTo>
                      <a:pt x="31" y="382"/>
                    </a:lnTo>
                    <a:lnTo>
                      <a:pt x="41" y="403"/>
                    </a:lnTo>
                    <a:lnTo>
                      <a:pt x="56" y="423"/>
                    </a:lnTo>
                    <a:lnTo>
                      <a:pt x="72" y="439"/>
                    </a:lnTo>
                    <a:lnTo>
                      <a:pt x="92" y="459"/>
                    </a:lnTo>
                    <a:lnTo>
                      <a:pt x="113" y="469"/>
                    </a:lnTo>
                    <a:lnTo>
                      <a:pt x="133" y="484"/>
                    </a:lnTo>
                    <a:lnTo>
                      <a:pt x="159" y="495"/>
                    </a:lnTo>
                    <a:lnTo>
                      <a:pt x="179" y="505"/>
                    </a:lnTo>
                    <a:lnTo>
                      <a:pt x="204" y="510"/>
                    </a:lnTo>
                    <a:lnTo>
                      <a:pt x="230" y="515"/>
                    </a:lnTo>
                    <a:lnTo>
                      <a:pt x="255" y="515"/>
                    </a:lnTo>
                    <a:lnTo>
                      <a:pt x="281" y="515"/>
                    </a:lnTo>
                    <a:lnTo>
                      <a:pt x="306" y="510"/>
                    </a:lnTo>
                    <a:lnTo>
                      <a:pt x="332" y="505"/>
                    </a:lnTo>
                    <a:lnTo>
                      <a:pt x="357" y="495"/>
                    </a:lnTo>
                    <a:lnTo>
                      <a:pt x="378" y="484"/>
                    </a:lnTo>
                    <a:lnTo>
                      <a:pt x="403" y="469"/>
                    </a:lnTo>
                    <a:lnTo>
                      <a:pt x="424" y="459"/>
                    </a:lnTo>
                    <a:lnTo>
                      <a:pt x="439" y="439"/>
                    </a:lnTo>
                    <a:lnTo>
                      <a:pt x="454" y="423"/>
                    </a:lnTo>
                    <a:lnTo>
                      <a:pt x="470" y="403"/>
                    </a:lnTo>
                    <a:lnTo>
                      <a:pt x="485" y="382"/>
                    </a:lnTo>
                    <a:lnTo>
                      <a:pt x="495" y="357"/>
                    </a:lnTo>
                    <a:lnTo>
                      <a:pt x="505" y="331"/>
                    </a:lnTo>
                    <a:lnTo>
                      <a:pt x="511" y="311"/>
                    </a:lnTo>
                    <a:lnTo>
                      <a:pt x="516" y="286"/>
                    </a:lnTo>
                    <a:lnTo>
                      <a:pt x="516" y="255"/>
                    </a:lnTo>
                    <a:lnTo>
                      <a:pt x="516" y="230"/>
                    </a:lnTo>
                    <a:lnTo>
                      <a:pt x="511" y="204"/>
                    </a:lnTo>
                    <a:lnTo>
                      <a:pt x="505" y="179"/>
                    </a:lnTo>
                    <a:lnTo>
                      <a:pt x="495" y="158"/>
                    </a:lnTo>
                    <a:lnTo>
                      <a:pt x="485" y="133"/>
                    </a:lnTo>
                    <a:lnTo>
                      <a:pt x="470" y="112"/>
                    </a:lnTo>
                    <a:lnTo>
                      <a:pt x="454" y="92"/>
                    </a:lnTo>
                    <a:lnTo>
                      <a:pt x="439" y="72"/>
                    </a:lnTo>
                    <a:lnTo>
                      <a:pt x="424" y="56"/>
                    </a:lnTo>
                    <a:lnTo>
                      <a:pt x="403" y="41"/>
                    </a:lnTo>
                    <a:lnTo>
                      <a:pt x="378" y="31"/>
                    </a:lnTo>
                    <a:lnTo>
                      <a:pt x="357" y="16"/>
                    </a:lnTo>
                    <a:lnTo>
                      <a:pt x="332" y="10"/>
                    </a:lnTo>
                    <a:lnTo>
                      <a:pt x="306" y="5"/>
                    </a:lnTo>
                    <a:lnTo>
                      <a:pt x="281" y="0"/>
                    </a:lnTo>
                    <a:lnTo>
                      <a:pt x="255" y="0"/>
                    </a:lnTo>
                  </a:path>
                </a:pathLst>
              </a:custGeom>
              <a:noFill/>
              <a:ln w="79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9284" name="Freeform 17"/>
              <p:cNvSpPr>
                <a:spLocks/>
              </p:cNvSpPr>
              <p:nvPr/>
            </p:nvSpPr>
            <p:spPr bwMode="auto">
              <a:xfrm>
                <a:off x="675" y="2053"/>
                <a:ext cx="648" cy="647"/>
              </a:xfrm>
              <a:custGeom>
                <a:avLst/>
                <a:gdLst>
                  <a:gd name="T0" fmla="*/ 291 w 648"/>
                  <a:gd name="T1" fmla="*/ 0 h 647"/>
                  <a:gd name="T2" fmla="*/ 225 w 648"/>
                  <a:gd name="T3" fmla="*/ 15 h 647"/>
                  <a:gd name="T4" fmla="*/ 168 w 648"/>
                  <a:gd name="T5" fmla="*/ 36 h 647"/>
                  <a:gd name="T6" fmla="*/ 117 w 648"/>
                  <a:gd name="T7" fmla="*/ 71 h 647"/>
                  <a:gd name="T8" fmla="*/ 71 w 648"/>
                  <a:gd name="T9" fmla="*/ 117 h 647"/>
                  <a:gd name="T10" fmla="*/ 36 w 648"/>
                  <a:gd name="T11" fmla="*/ 168 h 647"/>
                  <a:gd name="T12" fmla="*/ 15 w 648"/>
                  <a:gd name="T13" fmla="*/ 224 h 647"/>
                  <a:gd name="T14" fmla="*/ 0 w 648"/>
                  <a:gd name="T15" fmla="*/ 290 h 647"/>
                  <a:gd name="T16" fmla="*/ 0 w 648"/>
                  <a:gd name="T17" fmla="*/ 357 h 647"/>
                  <a:gd name="T18" fmla="*/ 15 w 648"/>
                  <a:gd name="T19" fmla="*/ 418 h 647"/>
                  <a:gd name="T20" fmla="*/ 36 w 648"/>
                  <a:gd name="T21" fmla="*/ 479 h 647"/>
                  <a:gd name="T22" fmla="*/ 71 w 648"/>
                  <a:gd name="T23" fmla="*/ 530 h 647"/>
                  <a:gd name="T24" fmla="*/ 117 w 648"/>
                  <a:gd name="T25" fmla="*/ 571 h 647"/>
                  <a:gd name="T26" fmla="*/ 168 w 648"/>
                  <a:gd name="T27" fmla="*/ 606 h 647"/>
                  <a:gd name="T28" fmla="*/ 225 w 648"/>
                  <a:gd name="T29" fmla="*/ 632 h 647"/>
                  <a:gd name="T30" fmla="*/ 291 w 648"/>
                  <a:gd name="T31" fmla="*/ 647 h 647"/>
                  <a:gd name="T32" fmla="*/ 357 w 648"/>
                  <a:gd name="T33" fmla="*/ 647 h 647"/>
                  <a:gd name="T34" fmla="*/ 418 w 648"/>
                  <a:gd name="T35" fmla="*/ 632 h 647"/>
                  <a:gd name="T36" fmla="*/ 475 w 648"/>
                  <a:gd name="T37" fmla="*/ 606 h 647"/>
                  <a:gd name="T38" fmla="*/ 531 w 648"/>
                  <a:gd name="T39" fmla="*/ 571 h 647"/>
                  <a:gd name="T40" fmla="*/ 571 w 648"/>
                  <a:gd name="T41" fmla="*/ 530 h 647"/>
                  <a:gd name="T42" fmla="*/ 607 w 648"/>
                  <a:gd name="T43" fmla="*/ 479 h 647"/>
                  <a:gd name="T44" fmla="*/ 633 w 648"/>
                  <a:gd name="T45" fmla="*/ 418 h 647"/>
                  <a:gd name="T46" fmla="*/ 643 w 648"/>
                  <a:gd name="T47" fmla="*/ 357 h 647"/>
                  <a:gd name="T48" fmla="*/ 643 w 648"/>
                  <a:gd name="T49" fmla="*/ 290 h 647"/>
                  <a:gd name="T50" fmla="*/ 633 w 648"/>
                  <a:gd name="T51" fmla="*/ 224 h 647"/>
                  <a:gd name="T52" fmla="*/ 607 w 648"/>
                  <a:gd name="T53" fmla="*/ 168 h 647"/>
                  <a:gd name="T54" fmla="*/ 571 w 648"/>
                  <a:gd name="T55" fmla="*/ 117 h 647"/>
                  <a:gd name="T56" fmla="*/ 531 w 648"/>
                  <a:gd name="T57" fmla="*/ 71 h 647"/>
                  <a:gd name="T58" fmla="*/ 475 w 648"/>
                  <a:gd name="T59" fmla="*/ 36 h 647"/>
                  <a:gd name="T60" fmla="*/ 418 w 648"/>
                  <a:gd name="T61" fmla="*/ 15 h 647"/>
                  <a:gd name="T62" fmla="*/ 357 w 648"/>
                  <a:gd name="T63" fmla="*/ 0 h 6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48" h="647">
                    <a:moveTo>
                      <a:pt x="321" y="0"/>
                    </a:moveTo>
                    <a:lnTo>
                      <a:pt x="291" y="0"/>
                    </a:lnTo>
                    <a:lnTo>
                      <a:pt x="255" y="5"/>
                    </a:lnTo>
                    <a:lnTo>
                      <a:pt x="225" y="15"/>
                    </a:lnTo>
                    <a:lnTo>
                      <a:pt x="199" y="25"/>
                    </a:lnTo>
                    <a:lnTo>
                      <a:pt x="168" y="36"/>
                    </a:lnTo>
                    <a:lnTo>
                      <a:pt x="143" y="56"/>
                    </a:lnTo>
                    <a:lnTo>
                      <a:pt x="117" y="71"/>
                    </a:lnTo>
                    <a:lnTo>
                      <a:pt x="92" y="92"/>
                    </a:lnTo>
                    <a:lnTo>
                      <a:pt x="71" y="117"/>
                    </a:lnTo>
                    <a:lnTo>
                      <a:pt x="56" y="143"/>
                    </a:lnTo>
                    <a:lnTo>
                      <a:pt x="36" y="168"/>
                    </a:lnTo>
                    <a:lnTo>
                      <a:pt x="26" y="199"/>
                    </a:lnTo>
                    <a:lnTo>
                      <a:pt x="15" y="224"/>
                    </a:lnTo>
                    <a:lnTo>
                      <a:pt x="5" y="260"/>
                    </a:lnTo>
                    <a:lnTo>
                      <a:pt x="0" y="290"/>
                    </a:lnTo>
                    <a:lnTo>
                      <a:pt x="0" y="321"/>
                    </a:lnTo>
                    <a:lnTo>
                      <a:pt x="0" y="357"/>
                    </a:lnTo>
                    <a:lnTo>
                      <a:pt x="5" y="387"/>
                    </a:lnTo>
                    <a:lnTo>
                      <a:pt x="15" y="418"/>
                    </a:lnTo>
                    <a:lnTo>
                      <a:pt x="26" y="448"/>
                    </a:lnTo>
                    <a:lnTo>
                      <a:pt x="36" y="479"/>
                    </a:lnTo>
                    <a:lnTo>
                      <a:pt x="56" y="505"/>
                    </a:lnTo>
                    <a:lnTo>
                      <a:pt x="71" y="530"/>
                    </a:lnTo>
                    <a:lnTo>
                      <a:pt x="92" y="550"/>
                    </a:lnTo>
                    <a:lnTo>
                      <a:pt x="117" y="571"/>
                    </a:lnTo>
                    <a:lnTo>
                      <a:pt x="143" y="591"/>
                    </a:lnTo>
                    <a:lnTo>
                      <a:pt x="168" y="606"/>
                    </a:lnTo>
                    <a:lnTo>
                      <a:pt x="199" y="622"/>
                    </a:lnTo>
                    <a:lnTo>
                      <a:pt x="225" y="632"/>
                    </a:lnTo>
                    <a:lnTo>
                      <a:pt x="255" y="642"/>
                    </a:lnTo>
                    <a:lnTo>
                      <a:pt x="291" y="647"/>
                    </a:lnTo>
                    <a:lnTo>
                      <a:pt x="321" y="647"/>
                    </a:lnTo>
                    <a:lnTo>
                      <a:pt x="357" y="647"/>
                    </a:lnTo>
                    <a:lnTo>
                      <a:pt x="388" y="642"/>
                    </a:lnTo>
                    <a:lnTo>
                      <a:pt x="418" y="632"/>
                    </a:lnTo>
                    <a:lnTo>
                      <a:pt x="449" y="622"/>
                    </a:lnTo>
                    <a:lnTo>
                      <a:pt x="475" y="606"/>
                    </a:lnTo>
                    <a:lnTo>
                      <a:pt x="505" y="591"/>
                    </a:lnTo>
                    <a:lnTo>
                      <a:pt x="531" y="571"/>
                    </a:lnTo>
                    <a:lnTo>
                      <a:pt x="551" y="550"/>
                    </a:lnTo>
                    <a:lnTo>
                      <a:pt x="571" y="530"/>
                    </a:lnTo>
                    <a:lnTo>
                      <a:pt x="592" y="505"/>
                    </a:lnTo>
                    <a:lnTo>
                      <a:pt x="607" y="479"/>
                    </a:lnTo>
                    <a:lnTo>
                      <a:pt x="622" y="448"/>
                    </a:lnTo>
                    <a:lnTo>
                      <a:pt x="633" y="418"/>
                    </a:lnTo>
                    <a:lnTo>
                      <a:pt x="638" y="387"/>
                    </a:lnTo>
                    <a:lnTo>
                      <a:pt x="643" y="357"/>
                    </a:lnTo>
                    <a:lnTo>
                      <a:pt x="648" y="321"/>
                    </a:lnTo>
                    <a:lnTo>
                      <a:pt x="643" y="290"/>
                    </a:lnTo>
                    <a:lnTo>
                      <a:pt x="638" y="260"/>
                    </a:lnTo>
                    <a:lnTo>
                      <a:pt x="633" y="224"/>
                    </a:lnTo>
                    <a:lnTo>
                      <a:pt x="622" y="199"/>
                    </a:lnTo>
                    <a:lnTo>
                      <a:pt x="607" y="168"/>
                    </a:lnTo>
                    <a:lnTo>
                      <a:pt x="592" y="143"/>
                    </a:lnTo>
                    <a:lnTo>
                      <a:pt x="571" y="117"/>
                    </a:lnTo>
                    <a:lnTo>
                      <a:pt x="551" y="92"/>
                    </a:lnTo>
                    <a:lnTo>
                      <a:pt x="531" y="71"/>
                    </a:lnTo>
                    <a:lnTo>
                      <a:pt x="505" y="56"/>
                    </a:lnTo>
                    <a:lnTo>
                      <a:pt x="475" y="36"/>
                    </a:lnTo>
                    <a:lnTo>
                      <a:pt x="449" y="25"/>
                    </a:lnTo>
                    <a:lnTo>
                      <a:pt x="418" y="15"/>
                    </a:lnTo>
                    <a:lnTo>
                      <a:pt x="388" y="5"/>
                    </a:lnTo>
                    <a:lnTo>
                      <a:pt x="357" y="0"/>
                    </a:lnTo>
                    <a:lnTo>
                      <a:pt x="321" y="0"/>
                    </a:lnTo>
                  </a:path>
                </a:pathLst>
              </a:custGeom>
              <a:noFill/>
              <a:ln w="79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9285" name="Rectangle 18"/>
              <p:cNvSpPr>
                <a:spLocks noChangeArrowheads="1"/>
              </p:cNvSpPr>
              <p:nvPr/>
            </p:nvSpPr>
            <p:spPr bwMode="auto">
              <a:xfrm>
                <a:off x="920" y="3500"/>
                <a:ext cx="176"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300">
                    <a:solidFill>
                      <a:srgbClr val="FF0066"/>
                    </a:solidFill>
                    <a:latin typeface="Comic Sans MS" pitchFamily="66" charset="0"/>
                  </a:rPr>
                  <a:t>55+</a:t>
                </a:r>
                <a:endParaRPr lang="en-GB" altLang="en-US" sz="1800"/>
              </a:p>
            </p:txBody>
          </p:sp>
          <p:sp>
            <p:nvSpPr>
              <p:cNvPr id="139286" name="Rectangle 19"/>
              <p:cNvSpPr>
                <a:spLocks noChangeArrowheads="1"/>
              </p:cNvSpPr>
              <p:nvPr/>
            </p:nvSpPr>
            <p:spPr bwMode="auto">
              <a:xfrm>
                <a:off x="1093" y="3500"/>
                <a:ext cx="31"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300">
                    <a:solidFill>
                      <a:srgbClr val="FF0066"/>
                    </a:solidFill>
                    <a:latin typeface="Comic Sans MS" pitchFamily="66" charset="0"/>
                  </a:rPr>
                  <a:t> </a:t>
                </a:r>
                <a:endParaRPr lang="en-GB" altLang="en-US" sz="1800"/>
              </a:p>
            </p:txBody>
          </p:sp>
          <p:sp>
            <p:nvSpPr>
              <p:cNvPr id="139287" name="Freeform 20"/>
              <p:cNvSpPr>
                <a:spLocks/>
              </p:cNvSpPr>
              <p:nvPr/>
            </p:nvSpPr>
            <p:spPr bwMode="auto">
              <a:xfrm>
                <a:off x="803" y="3347"/>
                <a:ext cx="387" cy="388"/>
              </a:xfrm>
              <a:custGeom>
                <a:avLst/>
                <a:gdLst>
                  <a:gd name="T0" fmla="*/ 173 w 387"/>
                  <a:gd name="T1" fmla="*/ 0 h 388"/>
                  <a:gd name="T2" fmla="*/ 137 w 387"/>
                  <a:gd name="T3" fmla="*/ 11 h 388"/>
                  <a:gd name="T4" fmla="*/ 102 w 387"/>
                  <a:gd name="T5" fmla="*/ 21 h 388"/>
                  <a:gd name="T6" fmla="*/ 71 w 387"/>
                  <a:gd name="T7" fmla="*/ 46 h 388"/>
                  <a:gd name="T8" fmla="*/ 45 w 387"/>
                  <a:gd name="T9" fmla="*/ 72 h 388"/>
                  <a:gd name="T10" fmla="*/ 25 w 387"/>
                  <a:gd name="T11" fmla="*/ 102 h 388"/>
                  <a:gd name="T12" fmla="*/ 10 w 387"/>
                  <a:gd name="T13" fmla="*/ 138 h 388"/>
                  <a:gd name="T14" fmla="*/ 0 w 387"/>
                  <a:gd name="T15" fmla="*/ 174 h 388"/>
                  <a:gd name="T16" fmla="*/ 0 w 387"/>
                  <a:gd name="T17" fmla="*/ 214 h 388"/>
                  <a:gd name="T18" fmla="*/ 10 w 387"/>
                  <a:gd name="T19" fmla="*/ 250 h 388"/>
                  <a:gd name="T20" fmla="*/ 25 w 387"/>
                  <a:gd name="T21" fmla="*/ 286 h 388"/>
                  <a:gd name="T22" fmla="*/ 45 w 387"/>
                  <a:gd name="T23" fmla="*/ 316 h 388"/>
                  <a:gd name="T24" fmla="*/ 71 w 387"/>
                  <a:gd name="T25" fmla="*/ 342 h 388"/>
                  <a:gd name="T26" fmla="*/ 102 w 387"/>
                  <a:gd name="T27" fmla="*/ 362 h 388"/>
                  <a:gd name="T28" fmla="*/ 137 w 387"/>
                  <a:gd name="T29" fmla="*/ 378 h 388"/>
                  <a:gd name="T30" fmla="*/ 173 w 387"/>
                  <a:gd name="T31" fmla="*/ 388 h 388"/>
                  <a:gd name="T32" fmla="*/ 214 w 387"/>
                  <a:gd name="T33" fmla="*/ 388 h 388"/>
                  <a:gd name="T34" fmla="*/ 255 w 387"/>
                  <a:gd name="T35" fmla="*/ 378 h 388"/>
                  <a:gd name="T36" fmla="*/ 285 w 387"/>
                  <a:gd name="T37" fmla="*/ 362 h 388"/>
                  <a:gd name="T38" fmla="*/ 316 w 387"/>
                  <a:gd name="T39" fmla="*/ 342 h 388"/>
                  <a:gd name="T40" fmla="*/ 347 w 387"/>
                  <a:gd name="T41" fmla="*/ 316 h 388"/>
                  <a:gd name="T42" fmla="*/ 367 w 387"/>
                  <a:gd name="T43" fmla="*/ 286 h 388"/>
                  <a:gd name="T44" fmla="*/ 382 w 387"/>
                  <a:gd name="T45" fmla="*/ 250 h 388"/>
                  <a:gd name="T46" fmla="*/ 387 w 387"/>
                  <a:gd name="T47" fmla="*/ 214 h 388"/>
                  <a:gd name="T48" fmla="*/ 387 w 387"/>
                  <a:gd name="T49" fmla="*/ 174 h 388"/>
                  <a:gd name="T50" fmla="*/ 382 w 387"/>
                  <a:gd name="T51" fmla="*/ 138 h 388"/>
                  <a:gd name="T52" fmla="*/ 367 w 387"/>
                  <a:gd name="T53" fmla="*/ 102 h 388"/>
                  <a:gd name="T54" fmla="*/ 347 w 387"/>
                  <a:gd name="T55" fmla="*/ 72 h 388"/>
                  <a:gd name="T56" fmla="*/ 316 w 387"/>
                  <a:gd name="T57" fmla="*/ 46 h 388"/>
                  <a:gd name="T58" fmla="*/ 285 w 387"/>
                  <a:gd name="T59" fmla="*/ 21 h 388"/>
                  <a:gd name="T60" fmla="*/ 255 w 387"/>
                  <a:gd name="T61" fmla="*/ 11 h 388"/>
                  <a:gd name="T62" fmla="*/ 214 w 387"/>
                  <a:gd name="T63" fmla="*/ 0 h 38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87" h="388">
                    <a:moveTo>
                      <a:pt x="193" y="0"/>
                    </a:moveTo>
                    <a:lnTo>
                      <a:pt x="173" y="0"/>
                    </a:lnTo>
                    <a:lnTo>
                      <a:pt x="158" y="6"/>
                    </a:lnTo>
                    <a:lnTo>
                      <a:pt x="137" y="11"/>
                    </a:lnTo>
                    <a:lnTo>
                      <a:pt x="117" y="16"/>
                    </a:lnTo>
                    <a:lnTo>
                      <a:pt x="102" y="21"/>
                    </a:lnTo>
                    <a:lnTo>
                      <a:pt x="86" y="31"/>
                    </a:lnTo>
                    <a:lnTo>
                      <a:pt x="71" y="46"/>
                    </a:lnTo>
                    <a:lnTo>
                      <a:pt x="56" y="56"/>
                    </a:lnTo>
                    <a:lnTo>
                      <a:pt x="45" y="72"/>
                    </a:lnTo>
                    <a:lnTo>
                      <a:pt x="35" y="87"/>
                    </a:lnTo>
                    <a:lnTo>
                      <a:pt x="25" y="102"/>
                    </a:lnTo>
                    <a:lnTo>
                      <a:pt x="15" y="118"/>
                    </a:lnTo>
                    <a:lnTo>
                      <a:pt x="10" y="138"/>
                    </a:lnTo>
                    <a:lnTo>
                      <a:pt x="5" y="153"/>
                    </a:lnTo>
                    <a:lnTo>
                      <a:pt x="0" y="174"/>
                    </a:lnTo>
                    <a:lnTo>
                      <a:pt x="0" y="194"/>
                    </a:lnTo>
                    <a:lnTo>
                      <a:pt x="0" y="214"/>
                    </a:lnTo>
                    <a:lnTo>
                      <a:pt x="5" y="235"/>
                    </a:lnTo>
                    <a:lnTo>
                      <a:pt x="10" y="250"/>
                    </a:lnTo>
                    <a:lnTo>
                      <a:pt x="15" y="271"/>
                    </a:lnTo>
                    <a:lnTo>
                      <a:pt x="25" y="286"/>
                    </a:lnTo>
                    <a:lnTo>
                      <a:pt x="35" y="301"/>
                    </a:lnTo>
                    <a:lnTo>
                      <a:pt x="45" y="316"/>
                    </a:lnTo>
                    <a:lnTo>
                      <a:pt x="56" y="332"/>
                    </a:lnTo>
                    <a:lnTo>
                      <a:pt x="71" y="342"/>
                    </a:lnTo>
                    <a:lnTo>
                      <a:pt x="86" y="357"/>
                    </a:lnTo>
                    <a:lnTo>
                      <a:pt x="102" y="362"/>
                    </a:lnTo>
                    <a:lnTo>
                      <a:pt x="117" y="372"/>
                    </a:lnTo>
                    <a:lnTo>
                      <a:pt x="137" y="378"/>
                    </a:lnTo>
                    <a:lnTo>
                      <a:pt x="158" y="383"/>
                    </a:lnTo>
                    <a:lnTo>
                      <a:pt x="173" y="388"/>
                    </a:lnTo>
                    <a:lnTo>
                      <a:pt x="193" y="388"/>
                    </a:lnTo>
                    <a:lnTo>
                      <a:pt x="214" y="388"/>
                    </a:lnTo>
                    <a:lnTo>
                      <a:pt x="234" y="383"/>
                    </a:lnTo>
                    <a:lnTo>
                      <a:pt x="255" y="378"/>
                    </a:lnTo>
                    <a:lnTo>
                      <a:pt x="270" y="372"/>
                    </a:lnTo>
                    <a:lnTo>
                      <a:pt x="285" y="362"/>
                    </a:lnTo>
                    <a:lnTo>
                      <a:pt x="306" y="357"/>
                    </a:lnTo>
                    <a:lnTo>
                      <a:pt x="316" y="342"/>
                    </a:lnTo>
                    <a:lnTo>
                      <a:pt x="331" y="332"/>
                    </a:lnTo>
                    <a:lnTo>
                      <a:pt x="347" y="316"/>
                    </a:lnTo>
                    <a:lnTo>
                      <a:pt x="357" y="301"/>
                    </a:lnTo>
                    <a:lnTo>
                      <a:pt x="367" y="286"/>
                    </a:lnTo>
                    <a:lnTo>
                      <a:pt x="372" y="271"/>
                    </a:lnTo>
                    <a:lnTo>
                      <a:pt x="382" y="250"/>
                    </a:lnTo>
                    <a:lnTo>
                      <a:pt x="387" y="235"/>
                    </a:lnTo>
                    <a:lnTo>
                      <a:pt x="387" y="214"/>
                    </a:lnTo>
                    <a:lnTo>
                      <a:pt x="387" y="194"/>
                    </a:lnTo>
                    <a:lnTo>
                      <a:pt x="387" y="174"/>
                    </a:lnTo>
                    <a:lnTo>
                      <a:pt x="387" y="153"/>
                    </a:lnTo>
                    <a:lnTo>
                      <a:pt x="382" y="138"/>
                    </a:lnTo>
                    <a:lnTo>
                      <a:pt x="372" y="118"/>
                    </a:lnTo>
                    <a:lnTo>
                      <a:pt x="367" y="102"/>
                    </a:lnTo>
                    <a:lnTo>
                      <a:pt x="357" y="87"/>
                    </a:lnTo>
                    <a:lnTo>
                      <a:pt x="347" y="72"/>
                    </a:lnTo>
                    <a:lnTo>
                      <a:pt x="331" y="56"/>
                    </a:lnTo>
                    <a:lnTo>
                      <a:pt x="316" y="46"/>
                    </a:lnTo>
                    <a:lnTo>
                      <a:pt x="306" y="31"/>
                    </a:lnTo>
                    <a:lnTo>
                      <a:pt x="285" y="21"/>
                    </a:lnTo>
                    <a:lnTo>
                      <a:pt x="270" y="16"/>
                    </a:lnTo>
                    <a:lnTo>
                      <a:pt x="255" y="11"/>
                    </a:lnTo>
                    <a:lnTo>
                      <a:pt x="234" y="6"/>
                    </a:lnTo>
                    <a:lnTo>
                      <a:pt x="214" y="0"/>
                    </a:lnTo>
                    <a:lnTo>
                      <a:pt x="193" y="0"/>
                    </a:lnTo>
                  </a:path>
                </a:pathLst>
              </a:custGeom>
              <a:noFill/>
              <a:ln w="79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9288" name="Freeform 21"/>
              <p:cNvSpPr>
                <a:spLocks/>
              </p:cNvSpPr>
              <p:nvPr/>
            </p:nvSpPr>
            <p:spPr bwMode="auto">
              <a:xfrm>
                <a:off x="741" y="3281"/>
                <a:ext cx="516" cy="520"/>
              </a:xfrm>
              <a:custGeom>
                <a:avLst/>
                <a:gdLst>
                  <a:gd name="T0" fmla="*/ 230 w 516"/>
                  <a:gd name="T1" fmla="*/ 0 h 520"/>
                  <a:gd name="T2" fmla="*/ 179 w 516"/>
                  <a:gd name="T3" fmla="*/ 10 h 520"/>
                  <a:gd name="T4" fmla="*/ 133 w 516"/>
                  <a:gd name="T5" fmla="*/ 31 h 520"/>
                  <a:gd name="T6" fmla="*/ 92 w 516"/>
                  <a:gd name="T7" fmla="*/ 61 h 520"/>
                  <a:gd name="T8" fmla="*/ 56 w 516"/>
                  <a:gd name="T9" fmla="*/ 97 h 520"/>
                  <a:gd name="T10" fmla="*/ 31 w 516"/>
                  <a:gd name="T11" fmla="*/ 138 h 520"/>
                  <a:gd name="T12" fmla="*/ 11 w 516"/>
                  <a:gd name="T13" fmla="*/ 184 h 520"/>
                  <a:gd name="T14" fmla="*/ 0 w 516"/>
                  <a:gd name="T15" fmla="*/ 235 h 520"/>
                  <a:gd name="T16" fmla="*/ 0 w 516"/>
                  <a:gd name="T17" fmla="*/ 286 h 520"/>
                  <a:gd name="T18" fmla="*/ 11 w 516"/>
                  <a:gd name="T19" fmla="*/ 337 h 520"/>
                  <a:gd name="T20" fmla="*/ 31 w 516"/>
                  <a:gd name="T21" fmla="*/ 382 h 520"/>
                  <a:gd name="T22" fmla="*/ 56 w 516"/>
                  <a:gd name="T23" fmla="*/ 423 h 520"/>
                  <a:gd name="T24" fmla="*/ 92 w 516"/>
                  <a:gd name="T25" fmla="*/ 459 h 520"/>
                  <a:gd name="T26" fmla="*/ 133 w 516"/>
                  <a:gd name="T27" fmla="*/ 489 h 520"/>
                  <a:gd name="T28" fmla="*/ 179 w 516"/>
                  <a:gd name="T29" fmla="*/ 505 h 520"/>
                  <a:gd name="T30" fmla="*/ 230 w 516"/>
                  <a:gd name="T31" fmla="*/ 520 h 520"/>
                  <a:gd name="T32" fmla="*/ 281 w 516"/>
                  <a:gd name="T33" fmla="*/ 520 h 520"/>
                  <a:gd name="T34" fmla="*/ 332 w 516"/>
                  <a:gd name="T35" fmla="*/ 505 h 520"/>
                  <a:gd name="T36" fmla="*/ 378 w 516"/>
                  <a:gd name="T37" fmla="*/ 489 h 520"/>
                  <a:gd name="T38" fmla="*/ 424 w 516"/>
                  <a:gd name="T39" fmla="*/ 459 h 520"/>
                  <a:gd name="T40" fmla="*/ 454 w 516"/>
                  <a:gd name="T41" fmla="*/ 423 h 520"/>
                  <a:gd name="T42" fmla="*/ 485 w 516"/>
                  <a:gd name="T43" fmla="*/ 382 h 520"/>
                  <a:gd name="T44" fmla="*/ 505 w 516"/>
                  <a:gd name="T45" fmla="*/ 337 h 520"/>
                  <a:gd name="T46" fmla="*/ 516 w 516"/>
                  <a:gd name="T47" fmla="*/ 286 h 520"/>
                  <a:gd name="T48" fmla="*/ 516 w 516"/>
                  <a:gd name="T49" fmla="*/ 235 h 520"/>
                  <a:gd name="T50" fmla="*/ 505 w 516"/>
                  <a:gd name="T51" fmla="*/ 184 h 520"/>
                  <a:gd name="T52" fmla="*/ 485 w 516"/>
                  <a:gd name="T53" fmla="*/ 138 h 520"/>
                  <a:gd name="T54" fmla="*/ 454 w 516"/>
                  <a:gd name="T55" fmla="*/ 97 h 520"/>
                  <a:gd name="T56" fmla="*/ 424 w 516"/>
                  <a:gd name="T57" fmla="*/ 61 h 520"/>
                  <a:gd name="T58" fmla="*/ 378 w 516"/>
                  <a:gd name="T59" fmla="*/ 31 h 520"/>
                  <a:gd name="T60" fmla="*/ 332 w 516"/>
                  <a:gd name="T61" fmla="*/ 10 h 520"/>
                  <a:gd name="T62" fmla="*/ 281 w 516"/>
                  <a:gd name="T63" fmla="*/ 0 h 5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16" h="520">
                    <a:moveTo>
                      <a:pt x="255" y="0"/>
                    </a:moveTo>
                    <a:lnTo>
                      <a:pt x="230" y="0"/>
                    </a:lnTo>
                    <a:lnTo>
                      <a:pt x="204" y="5"/>
                    </a:lnTo>
                    <a:lnTo>
                      <a:pt x="179" y="10"/>
                    </a:lnTo>
                    <a:lnTo>
                      <a:pt x="159" y="21"/>
                    </a:lnTo>
                    <a:lnTo>
                      <a:pt x="133" y="31"/>
                    </a:lnTo>
                    <a:lnTo>
                      <a:pt x="113" y="46"/>
                    </a:lnTo>
                    <a:lnTo>
                      <a:pt x="92" y="61"/>
                    </a:lnTo>
                    <a:lnTo>
                      <a:pt x="72" y="77"/>
                    </a:lnTo>
                    <a:lnTo>
                      <a:pt x="56" y="97"/>
                    </a:lnTo>
                    <a:lnTo>
                      <a:pt x="41" y="117"/>
                    </a:lnTo>
                    <a:lnTo>
                      <a:pt x="31" y="138"/>
                    </a:lnTo>
                    <a:lnTo>
                      <a:pt x="21" y="158"/>
                    </a:lnTo>
                    <a:lnTo>
                      <a:pt x="11" y="184"/>
                    </a:lnTo>
                    <a:lnTo>
                      <a:pt x="5" y="209"/>
                    </a:lnTo>
                    <a:lnTo>
                      <a:pt x="0" y="235"/>
                    </a:lnTo>
                    <a:lnTo>
                      <a:pt x="0" y="260"/>
                    </a:lnTo>
                    <a:lnTo>
                      <a:pt x="0" y="286"/>
                    </a:lnTo>
                    <a:lnTo>
                      <a:pt x="5" y="311"/>
                    </a:lnTo>
                    <a:lnTo>
                      <a:pt x="11" y="337"/>
                    </a:lnTo>
                    <a:lnTo>
                      <a:pt x="21" y="362"/>
                    </a:lnTo>
                    <a:lnTo>
                      <a:pt x="31" y="382"/>
                    </a:lnTo>
                    <a:lnTo>
                      <a:pt x="41" y="403"/>
                    </a:lnTo>
                    <a:lnTo>
                      <a:pt x="56" y="423"/>
                    </a:lnTo>
                    <a:lnTo>
                      <a:pt x="72" y="444"/>
                    </a:lnTo>
                    <a:lnTo>
                      <a:pt x="92" y="459"/>
                    </a:lnTo>
                    <a:lnTo>
                      <a:pt x="113" y="474"/>
                    </a:lnTo>
                    <a:lnTo>
                      <a:pt x="133" y="489"/>
                    </a:lnTo>
                    <a:lnTo>
                      <a:pt x="159" y="500"/>
                    </a:lnTo>
                    <a:lnTo>
                      <a:pt x="179" y="505"/>
                    </a:lnTo>
                    <a:lnTo>
                      <a:pt x="204" y="515"/>
                    </a:lnTo>
                    <a:lnTo>
                      <a:pt x="230" y="520"/>
                    </a:lnTo>
                    <a:lnTo>
                      <a:pt x="255" y="520"/>
                    </a:lnTo>
                    <a:lnTo>
                      <a:pt x="281" y="520"/>
                    </a:lnTo>
                    <a:lnTo>
                      <a:pt x="306" y="515"/>
                    </a:lnTo>
                    <a:lnTo>
                      <a:pt x="332" y="505"/>
                    </a:lnTo>
                    <a:lnTo>
                      <a:pt x="357" y="500"/>
                    </a:lnTo>
                    <a:lnTo>
                      <a:pt x="378" y="489"/>
                    </a:lnTo>
                    <a:lnTo>
                      <a:pt x="403" y="474"/>
                    </a:lnTo>
                    <a:lnTo>
                      <a:pt x="424" y="459"/>
                    </a:lnTo>
                    <a:lnTo>
                      <a:pt x="439" y="444"/>
                    </a:lnTo>
                    <a:lnTo>
                      <a:pt x="454" y="423"/>
                    </a:lnTo>
                    <a:lnTo>
                      <a:pt x="470" y="403"/>
                    </a:lnTo>
                    <a:lnTo>
                      <a:pt x="485" y="382"/>
                    </a:lnTo>
                    <a:lnTo>
                      <a:pt x="495" y="362"/>
                    </a:lnTo>
                    <a:lnTo>
                      <a:pt x="505" y="337"/>
                    </a:lnTo>
                    <a:lnTo>
                      <a:pt x="511" y="311"/>
                    </a:lnTo>
                    <a:lnTo>
                      <a:pt x="516" y="286"/>
                    </a:lnTo>
                    <a:lnTo>
                      <a:pt x="516" y="260"/>
                    </a:lnTo>
                    <a:lnTo>
                      <a:pt x="516" y="235"/>
                    </a:lnTo>
                    <a:lnTo>
                      <a:pt x="511" y="209"/>
                    </a:lnTo>
                    <a:lnTo>
                      <a:pt x="505" y="184"/>
                    </a:lnTo>
                    <a:lnTo>
                      <a:pt x="495" y="158"/>
                    </a:lnTo>
                    <a:lnTo>
                      <a:pt x="485" y="138"/>
                    </a:lnTo>
                    <a:lnTo>
                      <a:pt x="470" y="117"/>
                    </a:lnTo>
                    <a:lnTo>
                      <a:pt x="454" y="97"/>
                    </a:lnTo>
                    <a:lnTo>
                      <a:pt x="439" y="77"/>
                    </a:lnTo>
                    <a:lnTo>
                      <a:pt x="424" y="61"/>
                    </a:lnTo>
                    <a:lnTo>
                      <a:pt x="403" y="46"/>
                    </a:lnTo>
                    <a:lnTo>
                      <a:pt x="378" y="31"/>
                    </a:lnTo>
                    <a:lnTo>
                      <a:pt x="357" y="21"/>
                    </a:lnTo>
                    <a:lnTo>
                      <a:pt x="332" y="10"/>
                    </a:lnTo>
                    <a:lnTo>
                      <a:pt x="306" y="5"/>
                    </a:lnTo>
                    <a:lnTo>
                      <a:pt x="281" y="0"/>
                    </a:lnTo>
                    <a:lnTo>
                      <a:pt x="255" y="0"/>
                    </a:lnTo>
                  </a:path>
                </a:pathLst>
              </a:custGeom>
              <a:noFill/>
              <a:ln w="79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9289" name="Freeform 22"/>
              <p:cNvSpPr>
                <a:spLocks/>
              </p:cNvSpPr>
              <p:nvPr/>
            </p:nvSpPr>
            <p:spPr bwMode="auto">
              <a:xfrm>
                <a:off x="675" y="3215"/>
                <a:ext cx="648" cy="647"/>
              </a:xfrm>
              <a:custGeom>
                <a:avLst/>
                <a:gdLst>
                  <a:gd name="T0" fmla="*/ 291 w 648"/>
                  <a:gd name="T1" fmla="*/ 5 h 647"/>
                  <a:gd name="T2" fmla="*/ 225 w 648"/>
                  <a:gd name="T3" fmla="*/ 15 h 647"/>
                  <a:gd name="T4" fmla="*/ 168 w 648"/>
                  <a:gd name="T5" fmla="*/ 41 h 647"/>
                  <a:gd name="T6" fmla="*/ 117 w 648"/>
                  <a:gd name="T7" fmla="*/ 76 h 647"/>
                  <a:gd name="T8" fmla="*/ 71 w 648"/>
                  <a:gd name="T9" fmla="*/ 122 h 647"/>
                  <a:gd name="T10" fmla="*/ 36 w 648"/>
                  <a:gd name="T11" fmla="*/ 173 h 647"/>
                  <a:gd name="T12" fmla="*/ 15 w 648"/>
                  <a:gd name="T13" fmla="*/ 229 h 647"/>
                  <a:gd name="T14" fmla="*/ 0 w 648"/>
                  <a:gd name="T15" fmla="*/ 290 h 647"/>
                  <a:gd name="T16" fmla="*/ 0 w 648"/>
                  <a:gd name="T17" fmla="*/ 357 h 647"/>
                  <a:gd name="T18" fmla="*/ 15 w 648"/>
                  <a:gd name="T19" fmla="*/ 423 h 647"/>
                  <a:gd name="T20" fmla="*/ 36 w 648"/>
                  <a:gd name="T21" fmla="*/ 479 h 647"/>
                  <a:gd name="T22" fmla="*/ 71 w 648"/>
                  <a:gd name="T23" fmla="*/ 530 h 647"/>
                  <a:gd name="T24" fmla="*/ 117 w 648"/>
                  <a:gd name="T25" fmla="*/ 576 h 647"/>
                  <a:gd name="T26" fmla="*/ 168 w 648"/>
                  <a:gd name="T27" fmla="*/ 611 h 647"/>
                  <a:gd name="T28" fmla="*/ 225 w 648"/>
                  <a:gd name="T29" fmla="*/ 637 h 647"/>
                  <a:gd name="T30" fmla="*/ 291 w 648"/>
                  <a:gd name="T31" fmla="*/ 647 h 647"/>
                  <a:gd name="T32" fmla="*/ 357 w 648"/>
                  <a:gd name="T33" fmla="*/ 647 h 647"/>
                  <a:gd name="T34" fmla="*/ 418 w 648"/>
                  <a:gd name="T35" fmla="*/ 637 h 647"/>
                  <a:gd name="T36" fmla="*/ 475 w 648"/>
                  <a:gd name="T37" fmla="*/ 611 h 647"/>
                  <a:gd name="T38" fmla="*/ 531 w 648"/>
                  <a:gd name="T39" fmla="*/ 576 h 647"/>
                  <a:gd name="T40" fmla="*/ 571 w 648"/>
                  <a:gd name="T41" fmla="*/ 530 h 647"/>
                  <a:gd name="T42" fmla="*/ 607 w 648"/>
                  <a:gd name="T43" fmla="*/ 479 h 647"/>
                  <a:gd name="T44" fmla="*/ 633 w 648"/>
                  <a:gd name="T45" fmla="*/ 423 h 647"/>
                  <a:gd name="T46" fmla="*/ 643 w 648"/>
                  <a:gd name="T47" fmla="*/ 357 h 647"/>
                  <a:gd name="T48" fmla="*/ 643 w 648"/>
                  <a:gd name="T49" fmla="*/ 290 h 647"/>
                  <a:gd name="T50" fmla="*/ 633 w 648"/>
                  <a:gd name="T51" fmla="*/ 229 h 647"/>
                  <a:gd name="T52" fmla="*/ 607 w 648"/>
                  <a:gd name="T53" fmla="*/ 173 h 647"/>
                  <a:gd name="T54" fmla="*/ 571 w 648"/>
                  <a:gd name="T55" fmla="*/ 122 h 647"/>
                  <a:gd name="T56" fmla="*/ 531 w 648"/>
                  <a:gd name="T57" fmla="*/ 76 h 647"/>
                  <a:gd name="T58" fmla="*/ 475 w 648"/>
                  <a:gd name="T59" fmla="*/ 41 h 647"/>
                  <a:gd name="T60" fmla="*/ 418 w 648"/>
                  <a:gd name="T61" fmla="*/ 15 h 647"/>
                  <a:gd name="T62" fmla="*/ 357 w 648"/>
                  <a:gd name="T63" fmla="*/ 5 h 6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48" h="647">
                    <a:moveTo>
                      <a:pt x="321" y="0"/>
                    </a:moveTo>
                    <a:lnTo>
                      <a:pt x="291" y="5"/>
                    </a:lnTo>
                    <a:lnTo>
                      <a:pt x="255" y="10"/>
                    </a:lnTo>
                    <a:lnTo>
                      <a:pt x="225" y="15"/>
                    </a:lnTo>
                    <a:lnTo>
                      <a:pt x="199" y="25"/>
                    </a:lnTo>
                    <a:lnTo>
                      <a:pt x="168" y="41"/>
                    </a:lnTo>
                    <a:lnTo>
                      <a:pt x="143" y="56"/>
                    </a:lnTo>
                    <a:lnTo>
                      <a:pt x="117" y="76"/>
                    </a:lnTo>
                    <a:lnTo>
                      <a:pt x="92" y="97"/>
                    </a:lnTo>
                    <a:lnTo>
                      <a:pt x="71" y="122"/>
                    </a:lnTo>
                    <a:lnTo>
                      <a:pt x="56" y="143"/>
                    </a:lnTo>
                    <a:lnTo>
                      <a:pt x="36" y="173"/>
                    </a:lnTo>
                    <a:lnTo>
                      <a:pt x="26" y="199"/>
                    </a:lnTo>
                    <a:lnTo>
                      <a:pt x="15" y="229"/>
                    </a:lnTo>
                    <a:lnTo>
                      <a:pt x="5" y="260"/>
                    </a:lnTo>
                    <a:lnTo>
                      <a:pt x="0" y="290"/>
                    </a:lnTo>
                    <a:lnTo>
                      <a:pt x="0" y="326"/>
                    </a:lnTo>
                    <a:lnTo>
                      <a:pt x="0" y="357"/>
                    </a:lnTo>
                    <a:lnTo>
                      <a:pt x="5" y="392"/>
                    </a:lnTo>
                    <a:lnTo>
                      <a:pt x="15" y="423"/>
                    </a:lnTo>
                    <a:lnTo>
                      <a:pt x="26" y="453"/>
                    </a:lnTo>
                    <a:lnTo>
                      <a:pt x="36" y="479"/>
                    </a:lnTo>
                    <a:lnTo>
                      <a:pt x="56" y="504"/>
                    </a:lnTo>
                    <a:lnTo>
                      <a:pt x="71" y="530"/>
                    </a:lnTo>
                    <a:lnTo>
                      <a:pt x="92" y="555"/>
                    </a:lnTo>
                    <a:lnTo>
                      <a:pt x="117" y="576"/>
                    </a:lnTo>
                    <a:lnTo>
                      <a:pt x="143" y="596"/>
                    </a:lnTo>
                    <a:lnTo>
                      <a:pt x="168" y="611"/>
                    </a:lnTo>
                    <a:lnTo>
                      <a:pt x="199" y="627"/>
                    </a:lnTo>
                    <a:lnTo>
                      <a:pt x="225" y="637"/>
                    </a:lnTo>
                    <a:lnTo>
                      <a:pt x="255" y="642"/>
                    </a:lnTo>
                    <a:lnTo>
                      <a:pt x="291" y="647"/>
                    </a:lnTo>
                    <a:lnTo>
                      <a:pt x="321" y="647"/>
                    </a:lnTo>
                    <a:lnTo>
                      <a:pt x="357" y="647"/>
                    </a:lnTo>
                    <a:lnTo>
                      <a:pt x="388" y="642"/>
                    </a:lnTo>
                    <a:lnTo>
                      <a:pt x="418" y="637"/>
                    </a:lnTo>
                    <a:lnTo>
                      <a:pt x="449" y="627"/>
                    </a:lnTo>
                    <a:lnTo>
                      <a:pt x="475" y="611"/>
                    </a:lnTo>
                    <a:lnTo>
                      <a:pt x="505" y="596"/>
                    </a:lnTo>
                    <a:lnTo>
                      <a:pt x="531" y="576"/>
                    </a:lnTo>
                    <a:lnTo>
                      <a:pt x="551" y="555"/>
                    </a:lnTo>
                    <a:lnTo>
                      <a:pt x="571" y="530"/>
                    </a:lnTo>
                    <a:lnTo>
                      <a:pt x="592" y="504"/>
                    </a:lnTo>
                    <a:lnTo>
                      <a:pt x="607" y="479"/>
                    </a:lnTo>
                    <a:lnTo>
                      <a:pt x="622" y="453"/>
                    </a:lnTo>
                    <a:lnTo>
                      <a:pt x="633" y="423"/>
                    </a:lnTo>
                    <a:lnTo>
                      <a:pt x="638" y="392"/>
                    </a:lnTo>
                    <a:lnTo>
                      <a:pt x="643" y="357"/>
                    </a:lnTo>
                    <a:lnTo>
                      <a:pt x="648" y="326"/>
                    </a:lnTo>
                    <a:lnTo>
                      <a:pt x="643" y="290"/>
                    </a:lnTo>
                    <a:lnTo>
                      <a:pt x="638" y="260"/>
                    </a:lnTo>
                    <a:lnTo>
                      <a:pt x="633" y="229"/>
                    </a:lnTo>
                    <a:lnTo>
                      <a:pt x="622" y="199"/>
                    </a:lnTo>
                    <a:lnTo>
                      <a:pt x="607" y="173"/>
                    </a:lnTo>
                    <a:lnTo>
                      <a:pt x="592" y="143"/>
                    </a:lnTo>
                    <a:lnTo>
                      <a:pt x="571" y="122"/>
                    </a:lnTo>
                    <a:lnTo>
                      <a:pt x="551" y="97"/>
                    </a:lnTo>
                    <a:lnTo>
                      <a:pt x="531" y="76"/>
                    </a:lnTo>
                    <a:lnTo>
                      <a:pt x="505" y="56"/>
                    </a:lnTo>
                    <a:lnTo>
                      <a:pt x="475" y="41"/>
                    </a:lnTo>
                    <a:lnTo>
                      <a:pt x="449" y="25"/>
                    </a:lnTo>
                    <a:lnTo>
                      <a:pt x="418" y="15"/>
                    </a:lnTo>
                    <a:lnTo>
                      <a:pt x="388" y="10"/>
                    </a:lnTo>
                    <a:lnTo>
                      <a:pt x="357" y="5"/>
                    </a:lnTo>
                    <a:lnTo>
                      <a:pt x="321" y="0"/>
                    </a:lnTo>
                  </a:path>
                </a:pathLst>
              </a:custGeom>
              <a:noFill/>
              <a:ln w="79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9290" name="Freeform 23"/>
              <p:cNvSpPr>
                <a:spLocks/>
              </p:cNvSpPr>
              <p:nvPr/>
            </p:nvSpPr>
            <p:spPr bwMode="auto">
              <a:xfrm>
                <a:off x="609" y="3154"/>
                <a:ext cx="775" cy="774"/>
              </a:xfrm>
              <a:custGeom>
                <a:avLst/>
                <a:gdLst>
                  <a:gd name="T0" fmla="*/ 367 w 775"/>
                  <a:gd name="T1" fmla="*/ 0 h 774"/>
                  <a:gd name="T2" fmla="*/ 331 w 775"/>
                  <a:gd name="T3" fmla="*/ 5 h 774"/>
                  <a:gd name="T4" fmla="*/ 291 w 775"/>
                  <a:gd name="T5" fmla="*/ 10 h 774"/>
                  <a:gd name="T6" fmla="*/ 255 w 775"/>
                  <a:gd name="T7" fmla="*/ 20 h 774"/>
                  <a:gd name="T8" fmla="*/ 204 w 775"/>
                  <a:gd name="T9" fmla="*/ 46 h 774"/>
                  <a:gd name="T10" fmla="*/ 143 w 775"/>
                  <a:gd name="T11" fmla="*/ 86 h 774"/>
                  <a:gd name="T12" fmla="*/ 92 w 775"/>
                  <a:gd name="T13" fmla="*/ 137 h 774"/>
                  <a:gd name="T14" fmla="*/ 46 w 775"/>
                  <a:gd name="T15" fmla="*/ 204 h 774"/>
                  <a:gd name="T16" fmla="*/ 25 w 775"/>
                  <a:gd name="T17" fmla="*/ 255 h 774"/>
                  <a:gd name="T18" fmla="*/ 15 w 775"/>
                  <a:gd name="T19" fmla="*/ 290 h 774"/>
                  <a:gd name="T20" fmla="*/ 5 w 775"/>
                  <a:gd name="T21" fmla="*/ 326 h 774"/>
                  <a:gd name="T22" fmla="*/ 0 w 775"/>
                  <a:gd name="T23" fmla="*/ 367 h 774"/>
                  <a:gd name="T24" fmla="*/ 0 w 775"/>
                  <a:gd name="T25" fmla="*/ 407 h 774"/>
                  <a:gd name="T26" fmla="*/ 5 w 775"/>
                  <a:gd name="T27" fmla="*/ 448 h 774"/>
                  <a:gd name="T28" fmla="*/ 15 w 775"/>
                  <a:gd name="T29" fmla="*/ 484 h 774"/>
                  <a:gd name="T30" fmla="*/ 25 w 775"/>
                  <a:gd name="T31" fmla="*/ 520 h 774"/>
                  <a:gd name="T32" fmla="*/ 46 w 775"/>
                  <a:gd name="T33" fmla="*/ 571 h 774"/>
                  <a:gd name="T34" fmla="*/ 92 w 775"/>
                  <a:gd name="T35" fmla="*/ 632 h 774"/>
                  <a:gd name="T36" fmla="*/ 143 w 775"/>
                  <a:gd name="T37" fmla="*/ 688 h 774"/>
                  <a:gd name="T38" fmla="*/ 204 w 775"/>
                  <a:gd name="T39" fmla="*/ 729 h 774"/>
                  <a:gd name="T40" fmla="*/ 255 w 775"/>
                  <a:gd name="T41" fmla="*/ 754 h 774"/>
                  <a:gd name="T42" fmla="*/ 291 w 775"/>
                  <a:gd name="T43" fmla="*/ 764 h 774"/>
                  <a:gd name="T44" fmla="*/ 331 w 775"/>
                  <a:gd name="T45" fmla="*/ 769 h 774"/>
                  <a:gd name="T46" fmla="*/ 367 w 775"/>
                  <a:gd name="T47" fmla="*/ 774 h 774"/>
                  <a:gd name="T48" fmla="*/ 408 w 775"/>
                  <a:gd name="T49" fmla="*/ 774 h 774"/>
                  <a:gd name="T50" fmla="*/ 449 w 775"/>
                  <a:gd name="T51" fmla="*/ 769 h 774"/>
                  <a:gd name="T52" fmla="*/ 484 w 775"/>
                  <a:gd name="T53" fmla="*/ 764 h 774"/>
                  <a:gd name="T54" fmla="*/ 520 w 775"/>
                  <a:gd name="T55" fmla="*/ 754 h 774"/>
                  <a:gd name="T56" fmla="*/ 576 w 775"/>
                  <a:gd name="T57" fmla="*/ 729 h 774"/>
                  <a:gd name="T58" fmla="*/ 637 w 775"/>
                  <a:gd name="T59" fmla="*/ 688 h 774"/>
                  <a:gd name="T60" fmla="*/ 688 w 775"/>
                  <a:gd name="T61" fmla="*/ 632 h 774"/>
                  <a:gd name="T62" fmla="*/ 729 w 775"/>
                  <a:gd name="T63" fmla="*/ 571 h 774"/>
                  <a:gd name="T64" fmla="*/ 755 w 775"/>
                  <a:gd name="T65" fmla="*/ 520 h 774"/>
                  <a:gd name="T66" fmla="*/ 765 w 775"/>
                  <a:gd name="T67" fmla="*/ 484 h 774"/>
                  <a:gd name="T68" fmla="*/ 775 w 775"/>
                  <a:gd name="T69" fmla="*/ 448 h 774"/>
                  <a:gd name="T70" fmla="*/ 775 w 775"/>
                  <a:gd name="T71" fmla="*/ 407 h 774"/>
                  <a:gd name="T72" fmla="*/ 775 w 775"/>
                  <a:gd name="T73" fmla="*/ 367 h 774"/>
                  <a:gd name="T74" fmla="*/ 775 w 775"/>
                  <a:gd name="T75" fmla="*/ 326 h 774"/>
                  <a:gd name="T76" fmla="*/ 765 w 775"/>
                  <a:gd name="T77" fmla="*/ 290 h 774"/>
                  <a:gd name="T78" fmla="*/ 755 w 775"/>
                  <a:gd name="T79" fmla="*/ 255 h 774"/>
                  <a:gd name="T80" fmla="*/ 729 w 775"/>
                  <a:gd name="T81" fmla="*/ 204 h 774"/>
                  <a:gd name="T82" fmla="*/ 688 w 775"/>
                  <a:gd name="T83" fmla="*/ 137 h 774"/>
                  <a:gd name="T84" fmla="*/ 637 w 775"/>
                  <a:gd name="T85" fmla="*/ 86 h 774"/>
                  <a:gd name="T86" fmla="*/ 576 w 775"/>
                  <a:gd name="T87" fmla="*/ 46 h 774"/>
                  <a:gd name="T88" fmla="*/ 520 w 775"/>
                  <a:gd name="T89" fmla="*/ 20 h 774"/>
                  <a:gd name="T90" fmla="*/ 484 w 775"/>
                  <a:gd name="T91" fmla="*/ 10 h 774"/>
                  <a:gd name="T92" fmla="*/ 449 w 775"/>
                  <a:gd name="T93" fmla="*/ 5 h 774"/>
                  <a:gd name="T94" fmla="*/ 408 w 775"/>
                  <a:gd name="T95" fmla="*/ 0 h 77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775" h="774">
                    <a:moveTo>
                      <a:pt x="387" y="0"/>
                    </a:moveTo>
                    <a:lnTo>
                      <a:pt x="367" y="0"/>
                    </a:lnTo>
                    <a:lnTo>
                      <a:pt x="347" y="0"/>
                    </a:lnTo>
                    <a:lnTo>
                      <a:pt x="331" y="5"/>
                    </a:lnTo>
                    <a:lnTo>
                      <a:pt x="311" y="5"/>
                    </a:lnTo>
                    <a:lnTo>
                      <a:pt x="291" y="10"/>
                    </a:lnTo>
                    <a:lnTo>
                      <a:pt x="275" y="15"/>
                    </a:lnTo>
                    <a:lnTo>
                      <a:pt x="255" y="20"/>
                    </a:lnTo>
                    <a:lnTo>
                      <a:pt x="239" y="30"/>
                    </a:lnTo>
                    <a:lnTo>
                      <a:pt x="204" y="46"/>
                    </a:lnTo>
                    <a:lnTo>
                      <a:pt x="173" y="66"/>
                    </a:lnTo>
                    <a:lnTo>
                      <a:pt x="143" y="86"/>
                    </a:lnTo>
                    <a:lnTo>
                      <a:pt x="112" y="112"/>
                    </a:lnTo>
                    <a:lnTo>
                      <a:pt x="92" y="137"/>
                    </a:lnTo>
                    <a:lnTo>
                      <a:pt x="66" y="168"/>
                    </a:lnTo>
                    <a:lnTo>
                      <a:pt x="46" y="204"/>
                    </a:lnTo>
                    <a:lnTo>
                      <a:pt x="30" y="234"/>
                    </a:lnTo>
                    <a:lnTo>
                      <a:pt x="25" y="255"/>
                    </a:lnTo>
                    <a:lnTo>
                      <a:pt x="20" y="270"/>
                    </a:lnTo>
                    <a:lnTo>
                      <a:pt x="15" y="290"/>
                    </a:lnTo>
                    <a:lnTo>
                      <a:pt x="10" y="311"/>
                    </a:lnTo>
                    <a:lnTo>
                      <a:pt x="5" y="326"/>
                    </a:lnTo>
                    <a:lnTo>
                      <a:pt x="5" y="346"/>
                    </a:lnTo>
                    <a:lnTo>
                      <a:pt x="0" y="367"/>
                    </a:lnTo>
                    <a:lnTo>
                      <a:pt x="0" y="387"/>
                    </a:lnTo>
                    <a:lnTo>
                      <a:pt x="0" y="407"/>
                    </a:lnTo>
                    <a:lnTo>
                      <a:pt x="5" y="428"/>
                    </a:lnTo>
                    <a:lnTo>
                      <a:pt x="5" y="448"/>
                    </a:lnTo>
                    <a:lnTo>
                      <a:pt x="10" y="464"/>
                    </a:lnTo>
                    <a:lnTo>
                      <a:pt x="15" y="484"/>
                    </a:lnTo>
                    <a:lnTo>
                      <a:pt x="20" y="504"/>
                    </a:lnTo>
                    <a:lnTo>
                      <a:pt x="25" y="520"/>
                    </a:lnTo>
                    <a:lnTo>
                      <a:pt x="30" y="540"/>
                    </a:lnTo>
                    <a:lnTo>
                      <a:pt x="46" y="571"/>
                    </a:lnTo>
                    <a:lnTo>
                      <a:pt x="66" y="606"/>
                    </a:lnTo>
                    <a:lnTo>
                      <a:pt x="92" y="632"/>
                    </a:lnTo>
                    <a:lnTo>
                      <a:pt x="112" y="662"/>
                    </a:lnTo>
                    <a:lnTo>
                      <a:pt x="143" y="688"/>
                    </a:lnTo>
                    <a:lnTo>
                      <a:pt x="173" y="708"/>
                    </a:lnTo>
                    <a:lnTo>
                      <a:pt x="204" y="729"/>
                    </a:lnTo>
                    <a:lnTo>
                      <a:pt x="239" y="744"/>
                    </a:lnTo>
                    <a:lnTo>
                      <a:pt x="255" y="754"/>
                    </a:lnTo>
                    <a:lnTo>
                      <a:pt x="275" y="759"/>
                    </a:lnTo>
                    <a:lnTo>
                      <a:pt x="291" y="764"/>
                    </a:lnTo>
                    <a:lnTo>
                      <a:pt x="311" y="769"/>
                    </a:lnTo>
                    <a:lnTo>
                      <a:pt x="331" y="769"/>
                    </a:lnTo>
                    <a:lnTo>
                      <a:pt x="347" y="774"/>
                    </a:lnTo>
                    <a:lnTo>
                      <a:pt x="367" y="774"/>
                    </a:lnTo>
                    <a:lnTo>
                      <a:pt x="387" y="774"/>
                    </a:lnTo>
                    <a:lnTo>
                      <a:pt x="408" y="774"/>
                    </a:lnTo>
                    <a:lnTo>
                      <a:pt x="428" y="774"/>
                    </a:lnTo>
                    <a:lnTo>
                      <a:pt x="449" y="769"/>
                    </a:lnTo>
                    <a:lnTo>
                      <a:pt x="469" y="769"/>
                    </a:lnTo>
                    <a:lnTo>
                      <a:pt x="484" y="764"/>
                    </a:lnTo>
                    <a:lnTo>
                      <a:pt x="505" y="759"/>
                    </a:lnTo>
                    <a:lnTo>
                      <a:pt x="520" y="754"/>
                    </a:lnTo>
                    <a:lnTo>
                      <a:pt x="541" y="744"/>
                    </a:lnTo>
                    <a:lnTo>
                      <a:pt x="576" y="729"/>
                    </a:lnTo>
                    <a:lnTo>
                      <a:pt x="607" y="708"/>
                    </a:lnTo>
                    <a:lnTo>
                      <a:pt x="637" y="688"/>
                    </a:lnTo>
                    <a:lnTo>
                      <a:pt x="663" y="662"/>
                    </a:lnTo>
                    <a:lnTo>
                      <a:pt x="688" y="632"/>
                    </a:lnTo>
                    <a:lnTo>
                      <a:pt x="709" y="606"/>
                    </a:lnTo>
                    <a:lnTo>
                      <a:pt x="729" y="571"/>
                    </a:lnTo>
                    <a:lnTo>
                      <a:pt x="745" y="540"/>
                    </a:lnTo>
                    <a:lnTo>
                      <a:pt x="755" y="520"/>
                    </a:lnTo>
                    <a:lnTo>
                      <a:pt x="760" y="504"/>
                    </a:lnTo>
                    <a:lnTo>
                      <a:pt x="765" y="484"/>
                    </a:lnTo>
                    <a:lnTo>
                      <a:pt x="770" y="464"/>
                    </a:lnTo>
                    <a:lnTo>
                      <a:pt x="775" y="448"/>
                    </a:lnTo>
                    <a:lnTo>
                      <a:pt x="775" y="428"/>
                    </a:lnTo>
                    <a:lnTo>
                      <a:pt x="775" y="407"/>
                    </a:lnTo>
                    <a:lnTo>
                      <a:pt x="775" y="387"/>
                    </a:lnTo>
                    <a:lnTo>
                      <a:pt x="775" y="367"/>
                    </a:lnTo>
                    <a:lnTo>
                      <a:pt x="775" y="346"/>
                    </a:lnTo>
                    <a:lnTo>
                      <a:pt x="775" y="326"/>
                    </a:lnTo>
                    <a:lnTo>
                      <a:pt x="770" y="311"/>
                    </a:lnTo>
                    <a:lnTo>
                      <a:pt x="765" y="290"/>
                    </a:lnTo>
                    <a:lnTo>
                      <a:pt x="760" y="270"/>
                    </a:lnTo>
                    <a:lnTo>
                      <a:pt x="755" y="255"/>
                    </a:lnTo>
                    <a:lnTo>
                      <a:pt x="745" y="234"/>
                    </a:lnTo>
                    <a:lnTo>
                      <a:pt x="729" y="204"/>
                    </a:lnTo>
                    <a:lnTo>
                      <a:pt x="709" y="168"/>
                    </a:lnTo>
                    <a:lnTo>
                      <a:pt x="688" y="137"/>
                    </a:lnTo>
                    <a:lnTo>
                      <a:pt x="663" y="112"/>
                    </a:lnTo>
                    <a:lnTo>
                      <a:pt x="637" y="86"/>
                    </a:lnTo>
                    <a:lnTo>
                      <a:pt x="607" y="66"/>
                    </a:lnTo>
                    <a:lnTo>
                      <a:pt x="576" y="46"/>
                    </a:lnTo>
                    <a:lnTo>
                      <a:pt x="541" y="30"/>
                    </a:lnTo>
                    <a:lnTo>
                      <a:pt x="520" y="20"/>
                    </a:lnTo>
                    <a:lnTo>
                      <a:pt x="505" y="15"/>
                    </a:lnTo>
                    <a:lnTo>
                      <a:pt x="484" y="10"/>
                    </a:lnTo>
                    <a:lnTo>
                      <a:pt x="469" y="5"/>
                    </a:lnTo>
                    <a:lnTo>
                      <a:pt x="449" y="5"/>
                    </a:lnTo>
                    <a:lnTo>
                      <a:pt x="428" y="0"/>
                    </a:lnTo>
                    <a:lnTo>
                      <a:pt x="408" y="0"/>
                    </a:lnTo>
                    <a:lnTo>
                      <a:pt x="387" y="0"/>
                    </a:lnTo>
                  </a:path>
                </a:pathLst>
              </a:custGeom>
              <a:noFill/>
              <a:ln w="79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9291" name="Freeform 24"/>
              <p:cNvSpPr>
                <a:spLocks/>
              </p:cNvSpPr>
              <p:nvPr/>
            </p:nvSpPr>
            <p:spPr bwMode="auto">
              <a:xfrm>
                <a:off x="542" y="3088"/>
                <a:ext cx="909" cy="907"/>
              </a:xfrm>
              <a:custGeom>
                <a:avLst/>
                <a:gdLst>
                  <a:gd name="T0" fmla="*/ 434 w 909"/>
                  <a:gd name="T1" fmla="*/ 0 h 907"/>
                  <a:gd name="T2" fmla="*/ 388 w 909"/>
                  <a:gd name="T3" fmla="*/ 5 h 907"/>
                  <a:gd name="T4" fmla="*/ 342 w 909"/>
                  <a:gd name="T5" fmla="*/ 15 h 907"/>
                  <a:gd name="T6" fmla="*/ 301 w 909"/>
                  <a:gd name="T7" fmla="*/ 25 h 907"/>
                  <a:gd name="T8" fmla="*/ 261 w 909"/>
                  <a:gd name="T9" fmla="*/ 45 h 907"/>
                  <a:gd name="T10" fmla="*/ 220 w 909"/>
                  <a:gd name="T11" fmla="*/ 66 h 907"/>
                  <a:gd name="T12" fmla="*/ 169 w 909"/>
                  <a:gd name="T13" fmla="*/ 101 h 907"/>
                  <a:gd name="T14" fmla="*/ 107 w 909"/>
                  <a:gd name="T15" fmla="*/ 163 h 907"/>
                  <a:gd name="T16" fmla="*/ 67 w 909"/>
                  <a:gd name="T17" fmla="*/ 219 h 907"/>
                  <a:gd name="T18" fmla="*/ 46 w 909"/>
                  <a:gd name="T19" fmla="*/ 254 h 907"/>
                  <a:gd name="T20" fmla="*/ 31 w 909"/>
                  <a:gd name="T21" fmla="*/ 295 h 907"/>
                  <a:gd name="T22" fmla="*/ 16 w 909"/>
                  <a:gd name="T23" fmla="*/ 341 h 907"/>
                  <a:gd name="T24" fmla="*/ 5 w 909"/>
                  <a:gd name="T25" fmla="*/ 382 h 907"/>
                  <a:gd name="T26" fmla="*/ 5 w 909"/>
                  <a:gd name="T27" fmla="*/ 428 h 907"/>
                  <a:gd name="T28" fmla="*/ 5 w 909"/>
                  <a:gd name="T29" fmla="*/ 479 h 907"/>
                  <a:gd name="T30" fmla="*/ 5 w 909"/>
                  <a:gd name="T31" fmla="*/ 524 h 907"/>
                  <a:gd name="T32" fmla="*/ 16 w 909"/>
                  <a:gd name="T33" fmla="*/ 565 h 907"/>
                  <a:gd name="T34" fmla="*/ 31 w 909"/>
                  <a:gd name="T35" fmla="*/ 611 h 907"/>
                  <a:gd name="T36" fmla="*/ 46 w 909"/>
                  <a:gd name="T37" fmla="*/ 652 h 907"/>
                  <a:gd name="T38" fmla="*/ 67 w 909"/>
                  <a:gd name="T39" fmla="*/ 688 h 907"/>
                  <a:gd name="T40" fmla="*/ 107 w 909"/>
                  <a:gd name="T41" fmla="*/ 744 h 907"/>
                  <a:gd name="T42" fmla="*/ 169 w 909"/>
                  <a:gd name="T43" fmla="*/ 805 h 907"/>
                  <a:gd name="T44" fmla="*/ 220 w 909"/>
                  <a:gd name="T45" fmla="*/ 840 h 907"/>
                  <a:gd name="T46" fmla="*/ 261 w 909"/>
                  <a:gd name="T47" fmla="*/ 861 h 907"/>
                  <a:gd name="T48" fmla="*/ 301 w 909"/>
                  <a:gd name="T49" fmla="*/ 876 h 907"/>
                  <a:gd name="T50" fmla="*/ 342 w 909"/>
                  <a:gd name="T51" fmla="*/ 891 h 907"/>
                  <a:gd name="T52" fmla="*/ 388 w 909"/>
                  <a:gd name="T53" fmla="*/ 902 h 907"/>
                  <a:gd name="T54" fmla="*/ 434 w 909"/>
                  <a:gd name="T55" fmla="*/ 907 h 907"/>
                  <a:gd name="T56" fmla="*/ 480 w 909"/>
                  <a:gd name="T57" fmla="*/ 907 h 907"/>
                  <a:gd name="T58" fmla="*/ 526 w 909"/>
                  <a:gd name="T59" fmla="*/ 902 h 907"/>
                  <a:gd name="T60" fmla="*/ 567 w 909"/>
                  <a:gd name="T61" fmla="*/ 891 h 907"/>
                  <a:gd name="T62" fmla="*/ 613 w 909"/>
                  <a:gd name="T63" fmla="*/ 876 h 907"/>
                  <a:gd name="T64" fmla="*/ 653 w 909"/>
                  <a:gd name="T65" fmla="*/ 861 h 907"/>
                  <a:gd name="T66" fmla="*/ 689 w 909"/>
                  <a:gd name="T67" fmla="*/ 840 h 907"/>
                  <a:gd name="T68" fmla="*/ 745 w 909"/>
                  <a:gd name="T69" fmla="*/ 805 h 907"/>
                  <a:gd name="T70" fmla="*/ 807 w 909"/>
                  <a:gd name="T71" fmla="*/ 744 h 907"/>
                  <a:gd name="T72" fmla="*/ 842 w 909"/>
                  <a:gd name="T73" fmla="*/ 688 h 907"/>
                  <a:gd name="T74" fmla="*/ 863 w 909"/>
                  <a:gd name="T75" fmla="*/ 652 h 907"/>
                  <a:gd name="T76" fmla="*/ 883 w 909"/>
                  <a:gd name="T77" fmla="*/ 611 h 907"/>
                  <a:gd name="T78" fmla="*/ 893 w 909"/>
                  <a:gd name="T79" fmla="*/ 565 h 907"/>
                  <a:gd name="T80" fmla="*/ 903 w 909"/>
                  <a:gd name="T81" fmla="*/ 524 h 907"/>
                  <a:gd name="T82" fmla="*/ 909 w 909"/>
                  <a:gd name="T83" fmla="*/ 479 h 907"/>
                  <a:gd name="T84" fmla="*/ 909 w 909"/>
                  <a:gd name="T85" fmla="*/ 428 h 907"/>
                  <a:gd name="T86" fmla="*/ 903 w 909"/>
                  <a:gd name="T87" fmla="*/ 382 h 907"/>
                  <a:gd name="T88" fmla="*/ 893 w 909"/>
                  <a:gd name="T89" fmla="*/ 341 h 907"/>
                  <a:gd name="T90" fmla="*/ 883 w 909"/>
                  <a:gd name="T91" fmla="*/ 295 h 907"/>
                  <a:gd name="T92" fmla="*/ 863 w 909"/>
                  <a:gd name="T93" fmla="*/ 254 h 907"/>
                  <a:gd name="T94" fmla="*/ 842 w 909"/>
                  <a:gd name="T95" fmla="*/ 219 h 907"/>
                  <a:gd name="T96" fmla="*/ 807 w 909"/>
                  <a:gd name="T97" fmla="*/ 163 h 907"/>
                  <a:gd name="T98" fmla="*/ 745 w 909"/>
                  <a:gd name="T99" fmla="*/ 101 h 907"/>
                  <a:gd name="T100" fmla="*/ 689 w 909"/>
                  <a:gd name="T101" fmla="*/ 66 h 907"/>
                  <a:gd name="T102" fmla="*/ 653 w 909"/>
                  <a:gd name="T103" fmla="*/ 45 h 907"/>
                  <a:gd name="T104" fmla="*/ 613 w 909"/>
                  <a:gd name="T105" fmla="*/ 25 h 907"/>
                  <a:gd name="T106" fmla="*/ 567 w 909"/>
                  <a:gd name="T107" fmla="*/ 15 h 907"/>
                  <a:gd name="T108" fmla="*/ 526 w 909"/>
                  <a:gd name="T109" fmla="*/ 5 h 907"/>
                  <a:gd name="T110" fmla="*/ 480 w 909"/>
                  <a:gd name="T111" fmla="*/ 0 h 9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09" h="907">
                    <a:moveTo>
                      <a:pt x="454" y="0"/>
                    </a:moveTo>
                    <a:lnTo>
                      <a:pt x="434" y="0"/>
                    </a:lnTo>
                    <a:lnTo>
                      <a:pt x="409" y="5"/>
                    </a:lnTo>
                    <a:lnTo>
                      <a:pt x="388" y="5"/>
                    </a:lnTo>
                    <a:lnTo>
                      <a:pt x="363" y="10"/>
                    </a:lnTo>
                    <a:lnTo>
                      <a:pt x="342" y="15"/>
                    </a:lnTo>
                    <a:lnTo>
                      <a:pt x="322" y="20"/>
                    </a:lnTo>
                    <a:lnTo>
                      <a:pt x="301" y="25"/>
                    </a:lnTo>
                    <a:lnTo>
                      <a:pt x="281" y="35"/>
                    </a:lnTo>
                    <a:lnTo>
                      <a:pt x="261" y="45"/>
                    </a:lnTo>
                    <a:lnTo>
                      <a:pt x="240" y="56"/>
                    </a:lnTo>
                    <a:lnTo>
                      <a:pt x="220" y="66"/>
                    </a:lnTo>
                    <a:lnTo>
                      <a:pt x="204" y="76"/>
                    </a:lnTo>
                    <a:lnTo>
                      <a:pt x="169" y="101"/>
                    </a:lnTo>
                    <a:lnTo>
                      <a:pt x="133" y="132"/>
                    </a:lnTo>
                    <a:lnTo>
                      <a:pt x="107" y="163"/>
                    </a:lnTo>
                    <a:lnTo>
                      <a:pt x="82" y="198"/>
                    </a:lnTo>
                    <a:lnTo>
                      <a:pt x="67" y="219"/>
                    </a:lnTo>
                    <a:lnTo>
                      <a:pt x="56" y="239"/>
                    </a:lnTo>
                    <a:lnTo>
                      <a:pt x="46" y="254"/>
                    </a:lnTo>
                    <a:lnTo>
                      <a:pt x="36" y="275"/>
                    </a:lnTo>
                    <a:lnTo>
                      <a:pt x="31" y="295"/>
                    </a:lnTo>
                    <a:lnTo>
                      <a:pt x="21" y="321"/>
                    </a:lnTo>
                    <a:lnTo>
                      <a:pt x="16" y="341"/>
                    </a:lnTo>
                    <a:lnTo>
                      <a:pt x="11" y="361"/>
                    </a:lnTo>
                    <a:lnTo>
                      <a:pt x="5" y="382"/>
                    </a:lnTo>
                    <a:lnTo>
                      <a:pt x="5" y="407"/>
                    </a:lnTo>
                    <a:lnTo>
                      <a:pt x="5" y="428"/>
                    </a:lnTo>
                    <a:lnTo>
                      <a:pt x="0" y="453"/>
                    </a:lnTo>
                    <a:lnTo>
                      <a:pt x="5" y="479"/>
                    </a:lnTo>
                    <a:lnTo>
                      <a:pt x="5" y="499"/>
                    </a:lnTo>
                    <a:lnTo>
                      <a:pt x="5" y="524"/>
                    </a:lnTo>
                    <a:lnTo>
                      <a:pt x="11" y="545"/>
                    </a:lnTo>
                    <a:lnTo>
                      <a:pt x="16" y="565"/>
                    </a:lnTo>
                    <a:lnTo>
                      <a:pt x="21" y="586"/>
                    </a:lnTo>
                    <a:lnTo>
                      <a:pt x="31" y="611"/>
                    </a:lnTo>
                    <a:lnTo>
                      <a:pt x="36" y="631"/>
                    </a:lnTo>
                    <a:lnTo>
                      <a:pt x="46" y="652"/>
                    </a:lnTo>
                    <a:lnTo>
                      <a:pt x="56" y="667"/>
                    </a:lnTo>
                    <a:lnTo>
                      <a:pt x="67" y="688"/>
                    </a:lnTo>
                    <a:lnTo>
                      <a:pt x="82" y="708"/>
                    </a:lnTo>
                    <a:lnTo>
                      <a:pt x="107" y="744"/>
                    </a:lnTo>
                    <a:lnTo>
                      <a:pt x="133" y="774"/>
                    </a:lnTo>
                    <a:lnTo>
                      <a:pt x="169" y="805"/>
                    </a:lnTo>
                    <a:lnTo>
                      <a:pt x="204" y="830"/>
                    </a:lnTo>
                    <a:lnTo>
                      <a:pt x="220" y="840"/>
                    </a:lnTo>
                    <a:lnTo>
                      <a:pt x="240" y="851"/>
                    </a:lnTo>
                    <a:lnTo>
                      <a:pt x="261" y="861"/>
                    </a:lnTo>
                    <a:lnTo>
                      <a:pt x="281" y="871"/>
                    </a:lnTo>
                    <a:lnTo>
                      <a:pt x="301" y="876"/>
                    </a:lnTo>
                    <a:lnTo>
                      <a:pt x="322" y="886"/>
                    </a:lnTo>
                    <a:lnTo>
                      <a:pt x="342" y="891"/>
                    </a:lnTo>
                    <a:lnTo>
                      <a:pt x="363" y="896"/>
                    </a:lnTo>
                    <a:lnTo>
                      <a:pt x="388" y="902"/>
                    </a:lnTo>
                    <a:lnTo>
                      <a:pt x="409" y="902"/>
                    </a:lnTo>
                    <a:lnTo>
                      <a:pt x="434" y="907"/>
                    </a:lnTo>
                    <a:lnTo>
                      <a:pt x="454" y="907"/>
                    </a:lnTo>
                    <a:lnTo>
                      <a:pt x="480" y="907"/>
                    </a:lnTo>
                    <a:lnTo>
                      <a:pt x="500" y="902"/>
                    </a:lnTo>
                    <a:lnTo>
                      <a:pt x="526" y="902"/>
                    </a:lnTo>
                    <a:lnTo>
                      <a:pt x="546" y="896"/>
                    </a:lnTo>
                    <a:lnTo>
                      <a:pt x="567" y="891"/>
                    </a:lnTo>
                    <a:lnTo>
                      <a:pt x="592" y="886"/>
                    </a:lnTo>
                    <a:lnTo>
                      <a:pt x="613" y="876"/>
                    </a:lnTo>
                    <a:lnTo>
                      <a:pt x="633" y="871"/>
                    </a:lnTo>
                    <a:lnTo>
                      <a:pt x="653" y="861"/>
                    </a:lnTo>
                    <a:lnTo>
                      <a:pt x="674" y="851"/>
                    </a:lnTo>
                    <a:lnTo>
                      <a:pt x="689" y="840"/>
                    </a:lnTo>
                    <a:lnTo>
                      <a:pt x="710" y="830"/>
                    </a:lnTo>
                    <a:lnTo>
                      <a:pt x="745" y="805"/>
                    </a:lnTo>
                    <a:lnTo>
                      <a:pt x="776" y="774"/>
                    </a:lnTo>
                    <a:lnTo>
                      <a:pt x="807" y="744"/>
                    </a:lnTo>
                    <a:lnTo>
                      <a:pt x="832" y="708"/>
                    </a:lnTo>
                    <a:lnTo>
                      <a:pt x="842" y="688"/>
                    </a:lnTo>
                    <a:lnTo>
                      <a:pt x="852" y="667"/>
                    </a:lnTo>
                    <a:lnTo>
                      <a:pt x="863" y="652"/>
                    </a:lnTo>
                    <a:lnTo>
                      <a:pt x="873" y="631"/>
                    </a:lnTo>
                    <a:lnTo>
                      <a:pt x="883" y="611"/>
                    </a:lnTo>
                    <a:lnTo>
                      <a:pt x="888" y="586"/>
                    </a:lnTo>
                    <a:lnTo>
                      <a:pt x="893" y="565"/>
                    </a:lnTo>
                    <a:lnTo>
                      <a:pt x="898" y="545"/>
                    </a:lnTo>
                    <a:lnTo>
                      <a:pt x="903" y="524"/>
                    </a:lnTo>
                    <a:lnTo>
                      <a:pt x="909" y="499"/>
                    </a:lnTo>
                    <a:lnTo>
                      <a:pt x="909" y="479"/>
                    </a:lnTo>
                    <a:lnTo>
                      <a:pt x="909" y="453"/>
                    </a:lnTo>
                    <a:lnTo>
                      <a:pt x="909" y="428"/>
                    </a:lnTo>
                    <a:lnTo>
                      <a:pt x="909" y="407"/>
                    </a:lnTo>
                    <a:lnTo>
                      <a:pt x="903" y="382"/>
                    </a:lnTo>
                    <a:lnTo>
                      <a:pt x="898" y="361"/>
                    </a:lnTo>
                    <a:lnTo>
                      <a:pt x="893" y="341"/>
                    </a:lnTo>
                    <a:lnTo>
                      <a:pt x="888" y="321"/>
                    </a:lnTo>
                    <a:lnTo>
                      <a:pt x="883" y="295"/>
                    </a:lnTo>
                    <a:lnTo>
                      <a:pt x="873" y="275"/>
                    </a:lnTo>
                    <a:lnTo>
                      <a:pt x="863" y="254"/>
                    </a:lnTo>
                    <a:lnTo>
                      <a:pt x="852" y="239"/>
                    </a:lnTo>
                    <a:lnTo>
                      <a:pt x="842" y="219"/>
                    </a:lnTo>
                    <a:lnTo>
                      <a:pt x="832" y="198"/>
                    </a:lnTo>
                    <a:lnTo>
                      <a:pt x="807" y="163"/>
                    </a:lnTo>
                    <a:lnTo>
                      <a:pt x="776" y="132"/>
                    </a:lnTo>
                    <a:lnTo>
                      <a:pt x="745" y="101"/>
                    </a:lnTo>
                    <a:lnTo>
                      <a:pt x="710" y="76"/>
                    </a:lnTo>
                    <a:lnTo>
                      <a:pt x="689" y="66"/>
                    </a:lnTo>
                    <a:lnTo>
                      <a:pt x="674" y="56"/>
                    </a:lnTo>
                    <a:lnTo>
                      <a:pt x="653" y="45"/>
                    </a:lnTo>
                    <a:lnTo>
                      <a:pt x="633" y="35"/>
                    </a:lnTo>
                    <a:lnTo>
                      <a:pt x="613" y="25"/>
                    </a:lnTo>
                    <a:lnTo>
                      <a:pt x="592" y="20"/>
                    </a:lnTo>
                    <a:lnTo>
                      <a:pt x="567" y="15"/>
                    </a:lnTo>
                    <a:lnTo>
                      <a:pt x="546" y="10"/>
                    </a:lnTo>
                    <a:lnTo>
                      <a:pt x="526" y="5"/>
                    </a:lnTo>
                    <a:lnTo>
                      <a:pt x="500" y="5"/>
                    </a:lnTo>
                    <a:lnTo>
                      <a:pt x="480" y="0"/>
                    </a:lnTo>
                    <a:lnTo>
                      <a:pt x="454" y="0"/>
                    </a:lnTo>
                  </a:path>
                </a:pathLst>
              </a:custGeom>
              <a:noFill/>
              <a:ln w="79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9292" name="Freeform 25"/>
              <p:cNvSpPr>
                <a:spLocks/>
              </p:cNvSpPr>
              <p:nvPr/>
            </p:nvSpPr>
            <p:spPr bwMode="auto">
              <a:xfrm>
                <a:off x="481" y="3021"/>
                <a:ext cx="1036" cy="1040"/>
              </a:xfrm>
              <a:custGeom>
                <a:avLst/>
                <a:gdLst>
                  <a:gd name="T0" fmla="*/ 464 w 1036"/>
                  <a:gd name="T1" fmla="*/ 5 h 1040"/>
                  <a:gd name="T2" fmla="*/ 388 w 1036"/>
                  <a:gd name="T3" fmla="*/ 21 h 1040"/>
                  <a:gd name="T4" fmla="*/ 316 w 1036"/>
                  <a:gd name="T5" fmla="*/ 41 h 1040"/>
                  <a:gd name="T6" fmla="*/ 250 w 1036"/>
                  <a:gd name="T7" fmla="*/ 77 h 1040"/>
                  <a:gd name="T8" fmla="*/ 189 w 1036"/>
                  <a:gd name="T9" fmla="*/ 123 h 1040"/>
                  <a:gd name="T10" fmla="*/ 133 w 1036"/>
                  <a:gd name="T11" fmla="*/ 174 h 1040"/>
                  <a:gd name="T12" fmla="*/ 87 w 1036"/>
                  <a:gd name="T13" fmla="*/ 230 h 1040"/>
                  <a:gd name="T14" fmla="*/ 51 w 1036"/>
                  <a:gd name="T15" fmla="*/ 296 h 1040"/>
                  <a:gd name="T16" fmla="*/ 21 w 1036"/>
                  <a:gd name="T17" fmla="*/ 367 h 1040"/>
                  <a:gd name="T18" fmla="*/ 5 w 1036"/>
                  <a:gd name="T19" fmla="*/ 439 h 1040"/>
                  <a:gd name="T20" fmla="*/ 0 w 1036"/>
                  <a:gd name="T21" fmla="*/ 520 h 1040"/>
                  <a:gd name="T22" fmla="*/ 5 w 1036"/>
                  <a:gd name="T23" fmla="*/ 597 h 1040"/>
                  <a:gd name="T24" fmla="*/ 21 w 1036"/>
                  <a:gd name="T25" fmla="*/ 673 h 1040"/>
                  <a:gd name="T26" fmla="*/ 51 w 1036"/>
                  <a:gd name="T27" fmla="*/ 744 h 1040"/>
                  <a:gd name="T28" fmla="*/ 87 w 1036"/>
                  <a:gd name="T29" fmla="*/ 811 h 1040"/>
                  <a:gd name="T30" fmla="*/ 133 w 1036"/>
                  <a:gd name="T31" fmla="*/ 867 h 1040"/>
                  <a:gd name="T32" fmla="*/ 189 w 1036"/>
                  <a:gd name="T33" fmla="*/ 918 h 1040"/>
                  <a:gd name="T34" fmla="*/ 250 w 1036"/>
                  <a:gd name="T35" fmla="*/ 963 h 1040"/>
                  <a:gd name="T36" fmla="*/ 316 w 1036"/>
                  <a:gd name="T37" fmla="*/ 999 h 1040"/>
                  <a:gd name="T38" fmla="*/ 388 w 1036"/>
                  <a:gd name="T39" fmla="*/ 1020 h 1040"/>
                  <a:gd name="T40" fmla="*/ 464 w 1036"/>
                  <a:gd name="T41" fmla="*/ 1035 h 1040"/>
                  <a:gd name="T42" fmla="*/ 541 w 1036"/>
                  <a:gd name="T43" fmla="*/ 1035 h 1040"/>
                  <a:gd name="T44" fmla="*/ 623 w 1036"/>
                  <a:gd name="T45" fmla="*/ 1030 h 1040"/>
                  <a:gd name="T46" fmla="*/ 694 w 1036"/>
                  <a:gd name="T47" fmla="*/ 1004 h 1040"/>
                  <a:gd name="T48" fmla="*/ 765 w 1036"/>
                  <a:gd name="T49" fmla="*/ 974 h 1040"/>
                  <a:gd name="T50" fmla="*/ 827 w 1036"/>
                  <a:gd name="T51" fmla="*/ 933 h 1040"/>
                  <a:gd name="T52" fmla="*/ 883 w 1036"/>
                  <a:gd name="T53" fmla="*/ 887 h 1040"/>
                  <a:gd name="T54" fmla="*/ 934 w 1036"/>
                  <a:gd name="T55" fmla="*/ 831 h 1040"/>
                  <a:gd name="T56" fmla="*/ 975 w 1036"/>
                  <a:gd name="T57" fmla="*/ 765 h 1040"/>
                  <a:gd name="T58" fmla="*/ 1005 w 1036"/>
                  <a:gd name="T59" fmla="*/ 698 h 1040"/>
                  <a:gd name="T60" fmla="*/ 1026 w 1036"/>
                  <a:gd name="T61" fmla="*/ 622 h 1040"/>
                  <a:gd name="T62" fmla="*/ 1036 w 1036"/>
                  <a:gd name="T63" fmla="*/ 546 h 1040"/>
                  <a:gd name="T64" fmla="*/ 1031 w 1036"/>
                  <a:gd name="T65" fmla="*/ 469 h 1040"/>
                  <a:gd name="T66" fmla="*/ 1021 w 1036"/>
                  <a:gd name="T67" fmla="*/ 393 h 1040"/>
                  <a:gd name="T68" fmla="*/ 995 w 1036"/>
                  <a:gd name="T69" fmla="*/ 316 h 1040"/>
                  <a:gd name="T70" fmla="*/ 959 w 1036"/>
                  <a:gd name="T71" fmla="*/ 250 h 1040"/>
                  <a:gd name="T72" fmla="*/ 919 w 1036"/>
                  <a:gd name="T73" fmla="*/ 189 h 1040"/>
                  <a:gd name="T74" fmla="*/ 868 w 1036"/>
                  <a:gd name="T75" fmla="*/ 138 h 1040"/>
                  <a:gd name="T76" fmla="*/ 806 w 1036"/>
                  <a:gd name="T77" fmla="*/ 92 h 1040"/>
                  <a:gd name="T78" fmla="*/ 740 w 1036"/>
                  <a:gd name="T79" fmla="*/ 51 h 1040"/>
                  <a:gd name="T80" fmla="*/ 669 w 1036"/>
                  <a:gd name="T81" fmla="*/ 26 h 1040"/>
                  <a:gd name="T82" fmla="*/ 597 w 1036"/>
                  <a:gd name="T83" fmla="*/ 10 h 1040"/>
                  <a:gd name="T84" fmla="*/ 515 w 1036"/>
                  <a:gd name="T85" fmla="*/ 0 h 104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36" h="1040">
                    <a:moveTo>
                      <a:pt x="515" y="0"/>
                    </a:moveTo>
                    <a:lnTo>
                      <a:pt x="490" y="0"/>
                    </a:lnTo>
                    <a:lnTo>
                      <a:pt x="464" y="5"/>
                    </a:lnTo>
                    <a:lnTo>
                      <a:pt x="439" y="10"/>
                    </a:lnTo>
                    <a:lnTo>
                      <a:pt x="413" y="10"/>
                    </a:lnTo>
                    <a:lnTo>
                      <a:pt x="388" y="21"/>
                    </a:lnTo>
                    <a:lnTo>
                      <a:pt x="362" y="26"/>
                    </a:lnTo>
                    <a:lnTo>
                      <a:pt x="337" y="36"/>
                    </a:lnTo>
                    <a:lnTo>
                      <a:pt x="316" y="41"/>
                    </a:lnTo>
                    <a:lnTo>
                      <a:pt x="291" y="51"/>
                    </a:lnTo>
                    <a:lnTo>
                      <a:pt x="271" y="67"/>
                    </a:lnTo>
                    <a:lnTo>
                      <a:pt x="250" y="77"/>
                    </a:lnTo>
                    <a:lnTo>
                      <a:pt x="230" y="92"/>
                    </a:lnTo>
                    <a:lnTo>
                      <a:pt x="209" y="107"/>
                    </a:lnTo>
                    <a:lnTo>
                      <a:pt x="189" y="123"/>
                    </a:lnTo>
                    <a:lnTo>
                      <a:pt x="168" y="138"/>
                    </a:lnTo>
                    <a:lnTo>
                      <a:pt x="148" y="153"/>
                    </a:lnTo>
                    <a:lnTo>
                      <a:pt x="133" y="174"/>
                    </a:lnTo>
                    <a:lnTo>
                      <a:pt x="117" y="189"/>
                    </a:lnTo>
                    <a:lnTo>
                      <a:pt x="102" y="209"/>
                    </a:lnTo>
                    <a:lnTo>
                      <a:pt x="87" y="230"/>
                    </a:lnTo>
                    <a:lnTo>
                      <a:pt x="72" y="250"/>
                    </a:lnTo>
                    <a:lnTo>
                      <a:pt x="61" y="275"/>
                    </a:lnTo>
                    <a:lnTo>
                      <a:pt x="51" y="296"/>
                    </a:lnTo>
                    <a:lnTo>
                      <a:pt x="41" y="316"/>
                    </a:lnTo>
                    <a:lnTo>
                      <a:pt x="31" y="342"/>
                    </a:lnTo>
                    <a:lnTo>
                      <a:pt x="21" y="367"/>
                    </a:lnTo>
                    <a:lnTo>
                      <a:pt x="15" y="393"/>
                    </a:lnTo>
                    <a:lnTo>
                      <a:pt x="10" y="413"/>
                    </a:lnTo>
                    <a:lnTo>
                      <a:pt x="5" y="439"/>
                    </a:lnTo>
                    <a:lnTo>
                      <a:pt x="0" y="469"/>
                    </a:lnTo>
                    <a:lnTo>
                      <a:pt x="0" y="495"/>
                    </a:lnTo>
                    <a:lnTo>
                      <a:pt x="0" y="520"/>
                    </a:lnTo>
                    <a:lnTo>
                      <a:pt x="0" y="546"/>
                    </a:lnTo>
                    <a:lnTo>
                      <a:pt x="0" y="571"/>
                    </a:lnTo>
                    <a:lnTo>
                      <a:pt x="5" y="597"/>
                    </a:lnTo>
                    <a:lnTo>
                      <a:pt x="10" y="622"/>
                    </a:lnTo>
                    <a:lnTo>
                      <a:pt x="15" y="647"/>
                    </a:lnTo>
                    <a:lnTo>
                      <a:pt x="21" y="673"/>
                    </a:lnTo>
                    <a:lnTo>
                      <a:pt x="31" y="698"/>
                    </a:lnTo>
                    <a:lnTo>
                      <a:pt x="41" y="724"/>
                    </a:lnTo>
                    <a:lnTo>
                      <a:pt x="51" y="744"/>
                    </a:lnTo>
                    <a:lnTo>
                      <a:pt x="61" y="765"/>
                    </a:lnTo>
                    <a:lnTo>
                      <a:pt x="72" y="790"/>
                    </a:lnTo>
                    <a:lnTo>
                      <a:pt x="87" y="811"/>
                    </a:lnTo>
                    <a:lnTo>
                      <a:pt x="102" y="831"/>
                    </a:lnTo>
                    <a:lnTo>
                      <a:pt x="117" y="851"/>
                    </a:lnTo>
                    <a:lnTo>
                      <a:pt x="133" y="867"/>
                    </a:lnTo>
                    <a:lnTo>
                      <a:pt x="148" y="887"/>
                    </a:lnTo>
                    <a:lnTo>
                      <a:pt x="168" y="902"/>
                    </a:lnTo>
                    <a:lnTo>
                      <a:pt x="189" y="918"/>
                    </a:lnTo>
                    <a:lnTo>
                      <a:pt x="209" y="933"/>
                    </a:lnTo>
                    <a:lnTo>
                      <a:pt x="230" y="948"/>
                    </a:lnTo>
                    <a:lnTo>
                      <a:pt x="250" y="963"/>
                    </a:lnTo>
                    <a:lnTo>
                      <a:pt x="271" y="974"/>
                    </a:lnTo>
                    <a:lnTo>
                      <a:pt x="291" y="989"/>
                    </a:lnTo>
                    <a:lnTo>
                      <a:pt x="316" y="999"/>
                    </a:lnTo>
                    <a:lnTo>
                      <a:pt x="337" y="1004"/>
                    </a:lnTo>
                    <a:lnTo>
                      <a:pt x="362" y="1014"/>
                    </a:lnTo>
                    <a:lnTo>
                      <a:pt x="388" y="1020"/>
                    </a:lnTo>
                    <a:lnTo>
                      <a:pt x="413" y="1030"/>
                    </a:lnTo>
                    <a:lnTo>
                      <a:pt x="439" y="1030"/>
                    </a:lnTo>
                    <a:lnTo>
                      <a:pt x="464" y="1035"/>
                    </a:lnTo>
                    <a:lnTo>
                      <a:pt x="490" y="1035"/>
                    </a:lnTo>
                    <a:lnTo>
                      <a:pt x="515" y="1040"/>
                    </a:lnTo>
                    <a:lnTo>
                      <a:pt x="541" y="1035"/>
                    </a:lnTo>
                    <a:lnTo>
                      <a:pt x="572" y="1035"/>
                    </a:lnTo>
                    <a:lnTo>
                      <a:pt x="597" y="1030"/>
                    </a:lnTo>
                    <a:lnTo>
                      <a:pt x="623" y="1030"/>
                    </a:lnTo>
                    <a:lnTo>
                      <a:pt x="648" y="1020"/>
                    </a:lnTo>
                    <a:lnTo>
                      <a:pt x="669" y="1014"/>
                    </a:lnTo>
                    <a:lnTo>
                      <a:pt x="694" y="1004"/>
                    </a:lnTo>
                    <a:lnTo>
                      <a:pt x="720" y="999"/>
                    </a:lnTo>
                    <a:lnTo>
                      <a:pt x="740" y="989"/>
                    </a:lnTo>
                    <a:lnTo>
                      <a:pt x="765" y="974"/>
                    </a:lnTo>
                    <a:lnTo>
                      <a:pt x="786" y="963"/>
                    </a:lnTo>
                    <a:lnTo>
                      <a:pt x="806" y="948"/>
                    </a:lnTo>
                    <a:lnTo>
                      <a:pt x="827" y="933"/>
                    </a:lnTo>
                    <a:lnTo>
                      <a:pt x="847" y="918"/>
                    </a:lnTo>
                    <a:lnTo>
                      <a:pt x="868" y="902"/>
                    </a:lnTo>
                    <a:lnTo>
                      <a:pt x="883" y="887"/>
                    </a:lnTo>
                    <a:lnTo>
                      <a:pt x="898" y="867"/>
                    </a:lnTo>
                    <a:lnTo>
                      <a:pt x="919" y="851"/>
                    </a:lnTo>
                    <a:lnTo>
                      <a:pt x="934" y="831"/>
                    </a:lnTo>
                    <a:lnTo>
                      <a:pt x="944" y="811"/>
                    </a:lnTo>
                    <a:lnTo>
                      <a:pt x="959" y="790"/>
                    </a:lnTo>
                    <a:lnTo>
                      <a:pt x="975" y="765"/>
                    </a:lnTo>
                    <a:lnTo>
                      <a:pt x="985" y="744"/>
                    </a:lnTo>
                    <a:lnTo>
                      <a:pt x="995" y="724"/>
                    </a:lnTo>
                    <a:lnTo>
                      <a:pt x="1005" y="698"/>
                    </a:lnTo>
                    <a:lnTo>
                      <a:pt x="1010" y="673"/>
                    </a:lnTo>
                    <a:lnTo>
                      <a:pt x="1021" y="647"/>
                    </a:lnTo>
                    <a:lnTo>
                      <a:pt x="1026" y="622"/>
                    </a:lnTo>
                    <a:lnTo>
                      <a:pt x="1031" y="597"/>
                    </a:lnTo>
                    <a:lnTo>
                      <a:pt x="1031" y="571"/>
                    </a:lnTo>
                    <a:lnTo>
                      <a:pt x="1036" y="546"/>
                    </a:lnTo>
                    <a:lnTo>
                      <a:pt x="1036" y="520"/>
                    </a:lnTo>
                    <a:lnTo>
                      <a:pt x="1036" y="495"/>
                    </a:lnTo>
                    <a:lnTo>
                      <a:pt x="1031" y="469"/>
                    </a:lnTo>
                    <a:lnTo>
                      <a:pt x="1031" y="439"/>
                    </a:lnTo>
                    <a:lnTo>
                      <a:pt x="1026" y="413"/>
                    </a:lnTo>
                    <a:lnTo>
                      <a:pt x="1021" y="393"/>
                    </a:lnTo>
                    <a:lnTo>
                      <a:pt x="1010" y="367"/>
                    </a:lnTo>
                    <a:lnTo>
                      <a:pt x="1005" y="342"/>
                    </a:lnTo>
                    <a:lnTo>
                      <a:pt x="995" y="316"/>
                    </a:lnTo>
                    <a:lnTo>
                      <a:pt x="985" y="296"/>
                    </a:lnTo>
                    <a:lnTo>
                      <a:pt x="975" y="275"/>
                    </a:lnTo>
                    <a:lnTo>
                      <a:pt x="959" y="250"/>
                    </a:lnTo>
                    <a:lnTo>
                      <a:pt x="944" y="230"/>
                    </a:lnTo>
                    <a:lnTo>
                      <a:pt x="934" y="209"/>
                    </a:lnTo>
                    <a:lnTo>
                      <a:pt x="919" y="189"/>
                    </a:lnTo>
                    <a:lnTo>
                      <a:pt x="898" y="174"/>
                    </a:lnTo>
                    <a:lnTo>
                      <a:pt x="883" y="153"/>
                    </a:lnTo>
                    <a:lnTo>
                      <a:pt x="868" y="138"/>
                    </a:lnTo>
                    <a:lnTo>
                      <a:pt x="847" y="123"/>
                    </a:lnTo>
                    <a:lnTo>
                      <a:pt x="827" y="107"/>
                    </a:lnTo>
                    <a:lnTo>
                      <a:pt x="806" y="92"/>
                    </a:lnTo>
                    <a:lnTo>
                      <a:pt x="786" y="77"/>
                    </a:lnTo>
                    <a:lnTo>
                      <a:pt x="765" y="67"/>
                    </a:lnTo>
                    <a:lnTo>
                      <a:pt x="740" y="51"/>
                    </a:lnTo>
                    <a:lnTo>
                      <a:pt x="720" y="41"/>
                    </a:lnTo>
                    <a:lnTo>
                      <a:pt x="694" y="36"/>
                    </a:lnTo>
                    <a:lnTo>
                      <a:pt x="669" y="26"/>
                    </a:lnTo>
                    <a:lnTo>
                      <a:pt x="648" y="21"/>
                    </a:lnTo>
                    <a:lnTo>
                      <a:pt x="623" y="10"/>
                    </a:lnTo>
                    <a:lnTo>
                      <a:pt x="597" y="10"/>
                    </a:lnTo>
                    <a:lnTo>
                      <a:pt x="572" y="5"/>
                    </a:lnTo>
                    <a:lnTo>
                      <a:pt x="541" y="0"/>
                    </a:lnTo>
                    <a:lnTo>
                      <a:pt x="515" y="0"/>
                    </a:lnTo>
                  </a:path>
                </a:pathLst>
              </a:custGeom>
              <a:noFill/>
              <a:ln w="79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
          <p:nvSpPr>
            <p:cNvPr id="139272" name="Text Box 27"/>
            <p:cNvSpPr txBox="1">
              <a:spLocks noChangeArrowheads="1"/>
            </p:cNvSpPr>
            <p:nvPr/>
          </p:nvSpPr>
          <p:spPr bwMode="auto">
            <a:xfrm>
              <a:off x="158" y="1373"/>
              <a:ext cx="28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rPr>
                <a:t>Li</a:t>
              </a:r>
            </a:p>
          </p:txBody>
        </p:sp>
        <p:sp>
          <p:nvSpPr>
            <p:cNvPr id="139273" name="Text Box 28"/>
            <p:cNvSpPr txBox="1">
              <a:spLocks noChangeArrowheads="1"/>
            </p:cNvSpPr>
            <p:nvPr/>
          </p:nvSpPr>
          <p:spPr bwMode="auto">
            <a:xfrm>
              <a:off x="168" y="2289"/>
              <a:ext cx="3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rPr>
                <a:t>Na</a:t>
              </a:r>
            </a:p>
          </p:txBody>
        </p:sp>
        <p:sp>
          <p:nvSpPr>
            <p:cNvPr id="139274" name="Text Box 29"/>
            <p:cNvSpPr txBox="1">
              <a:spLocks noChangeArrowheads="1"/>
            </p:cNvSpPr>
            <p:nvPr/>
          </p:nvSpPr>
          <p:spPr bwMode="auto">
            <a:xfrm>
              <a:off x="168" y="3466"/>
              <a:ext cx="31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rPr>
                <a:t>Cs</a:t>
              </a:r>
            </a:p>
          </p:txBody>
        </p:sp>
      </p:grpSp>
      <p:sp>
        <p:nvSpPr>
          <p:cNvPr id="192543" name="Rectangle 31"/>
          <p:cNvSpPr>
            <a:spLocks noChangeArrowheads="1"/>
          </p:cNvSpPr>
          <p:nvPr/>
        </p:nvSpPr>
        <p:spPr bwMode="auto">
          <a:xfrm>
            <a:off x="250825" y="1341438"/>
            <a:ext cx="811371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838200" indent="-838200" eaLnBrk="0" hangingPunct="0">
              <a:spcBef>
                <a:spcPct val="20000"/>
              </a:spcBef>
              <a:buChar char="•"/>
              <a:defRPr sz="3200">
                <a:solidFill>
                  <a:schemeClr val="tx1"/>
                </a:solidFill>
                <a:latin typeface="Arial" pitchFamily="34" charset="0"/>
              </a:defRPr>
            </a:lvl1pPr>
            <a:lvl2pPr marL="838200" indent="-838200" eaLnBrk="0" hangingPunct="0">
              <a:spcBef>
                <a:spcPct val="20000"/>
              </a:spcBef>
              <a:buChar char="–"/>
              <a:defRPr sz="2800">
                <a:solidFill>
                  <a:schemeClr val="tx1"/>
                </a:solidFill>
                <a:latin typeface="Arial" pitchFamily="34" charset="0"/>
              </a:defRPr>
            </a:lvl2pPr>
            <a:lvl3pPr marL="838200" indent="-838200" eaLnBrk="0" hangingPunct="0">
              <a:spcBef>
                <a:spcPct val="20000"/>
              </a:spcBef>
              <a:buChar char="•"/>
              <a:defRPr sz="2400">
                <a:solidFill>
                  <a:schemeClr val="tx1"/>
                </a:solidFill>
                <a:latin typeface="Arial" pitchFamily="34" charset="0"/>
              </a:defRPr>
            </a:lvl3pPr>
            <a:lvl4pPr marL="838200" indent="-838200" eaLnBrk="0" hangingPunct="0">
              <a:spcBef>
                <a:spcPct val="20000"/>
              </a:spcBef>
              <a:buChar char="–"/>
              <a:defRPr sz="2000">
                <a:solidFill>
                  <a:schemeClr val="tx1"/>
                </a:solidFill>
                <a:latin typeface="Arial" pitchFamily="34" charset="0"/>
              </a:defRPr>
            </a:lvl4pPr>
            <a:lvl5pPr marL="838200" indent="-838200" eaLnBrk="0" hangingPunct="0">
              <a:spcBef>
                <a:spcPct val="20000"/>
              </a:spcBef>
              <a:buChar char="»"/>
              <a:defRPr sz="2000">
                <a:solidFill>
                  <a:schemeClr val="tx1"/>
                </a:solidFill>
                <a:latin typeface="Arial" pitchFamily="34" charset="0"/>
              </a:defRPr>
            </a:lvl5pPr>
            <a:lvl6pPr marL="1295400" indent="-838200" eaLnBrk="0" fontAlgn="base" hangingPunct="0">
              <a:spcBef>
                <a:spcPct val="20000"/>
              </a:spcBef>
              <a:spcAft>
                <a:spcPct val="0"/>
              </a:spcAft>
              <a:buChar char="»"/>
              <a:defRPr sz="2000">
                <a:solidFill>
                  <a:schemeClr val="tx1"/>
                </a:solidFill>
                <a:latin typeface="Arial" pitchFamily="34" charset="0"/>
              </a:defRPr>
            </a:lvl6pPr>
            <a:lvl7pPr marL="1752600" indent="-838200" eaLnBrk="0" fontAlgn="base" hangingPunct="0">
              <a:spcBef>
                <a:spcPct val="20000"/>
              </a:spcBef>
              <a:spcAft>
                <a:spcPct val="0"/>
              </a:spcAft>
              <a:buChar char="»"/>
              <a:defRPr sz="2000">
                <a:solidFill>
                  <a:schemeClr val="tx1"/>
                </a:solidFill>
                <a:latin typeface="Arial" pitchFamily="34" charset="0"/>
              </a:defRPr>
            </a:lvl7pPr>
            <a:lvl8pPr marL="2209800" indent="-838200" eaLnBrk="0" fontAlgn="base" hangingPunct="0">
              <a:spcBef>
                <a:spcPct val="20000"/>
              </a:spcBef>
              <a:spcAft>
                <a:spcPct val="0"/>
              </a:spcAft>
              <a:buChar char="»"/>
              <a:defRPr sz="2000">
                <a:solidFill>
                  <a:schemeClr val="tx1"/>
                </a:solidFill>
                <a:latin typeface="Arial" pitchFamily="34" charset="0"/>
              </a:defRPr>
            </a:lvl8pPr>
            <a:lvl9pPr marL="2667000" indent="-8382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e.g. Li</a:t>
            </a:r>
            <a:r>
              <a:rPr lang="en-GB" altLang="en-US" sz="2400" dirty="0">
                <a:latin typeface="Times New Roman" pitchFamily="18" charset="0"/>
                <a:sym typeface="Wingdings" pitchFamily="2" charset="2"/>
              </a:rPr>
              <a:t> Cs</a:t>
            </a:r>
            <a:endParaRPr lang="en-GB" altLang="en-US" sz="2400" dirty="0">
              <a:latin typeface="Times New Roman" pitchFamily="18" charset="0"/>
            </a:endParaRPr>
          </a:p>
        </p:txBody>
      </p:sp>
      <p:sp>
        <p:nvSpPr>
          <p:cNvPr id="192544" name="Rectangle 32"/>
          <p:cNvSpPr>
            <a:spLocks noChangeArrowheads="1"/>
          </p:cNvSpPr>
          <p:nvPr/>
        </p:nvSpPr>
        <p:spPr bwMode="auto">
          <a:xfrm>
            <a:off x="2411413" y="1395879"/>
            <a:ext cx="658812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Although the nuclear charge increases down a group the outermost electrons are </a:t>
            </a:r>
            <a:r>
              <a:rPr lang="en-GB" altLang="en-US" sz="2400" u="sng" dirty="0" smtClean="0">
                <a:latin typeface="Times New Roman" pitchFamily="18" charset="0"/>
              </a:rPr>
              <a:t>__________</a:t>
            </a:r>
            <a:r>
              <a:rPr lang="en-GB" altLang="en-US" sz="2400" dirty="0" smtClean="0">
                <a:latin typeface="Times New Roman" pitchFamily="18" charset="0"/>
              </a:rPr>
              <a:t> </a:t>
            </a:r>
            <a:r>
              <a:rPr lang="en-GB" altLang="en-US" sz="2400" dirty="0">
                <a:latin typeface="Times New Roman" pitchFamily="18" charset="0"/>
              </a:rPr>
              <a:t>(“screening effect”) by the inner electrons. Therefore the increasing nuclear charge has </a:t>
            </a:r>
            <a:r>
              <a:rPr lang="en-GB" altLang="en-US" sz="2400" dirty="0" smtClean="0">
                <a:latin typeface="Times New Roman" pitchFamily="18" charset="0"/>
              </a:rPr>
              <a:t>_______</a:t>
            </a:r>
            <a:r>
              <a:rPr lang="en-GB" altLang="en-US" sz="2400" dirty="0" smtClean="0">
                <a:latin typeface="Times New Roman" pitchFamily="18" charset="0"/>
              </a:rPr>
              <a:t> </a:t>
            </a:r>
            <a:r>
              <a:rPr lang="en-GB" altLang="en-US" sz="2400" dirty="0">
                <a:latin typeface="Times New Roman" pitchFamily="18" charset="0"/>
              </a:rPr>
              <a:t>effect on the outer electrons.</a:t>
            </a:r>
          </a:p>
        </p:txBody>
      </p:sp>
      <p:sp>
        <p:nvSpPr>
          <p:cNvPr id="192545" name="Rectangle 33"/>
          <p:cNvSpPr>
            <a:spLocks noChangeArrowheads="1"/>
          </p:cNvSpPr>
          <p:nvPr/>
        </p:nvSpPr>
        <p:spPr bwMode="auto">
          <a:xfrm>
            <a:off x="158750" y="549275"/>
            <a:ext cx="873442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The covalent radius of atoms </a:t>
            </a:r>
            <a:r>
              <a:rPr lang="en-GB" altLang="en-US" sz="2400" u="sng" dirty="0" smtClean="0">
                <a:latin typeface="Times New Roman" pitchFamily="18" charset="0"/>
              </a:rPr>
              <a:t>_______</a:t>
            </a:r>
            <a:r>
              <a:rPr lang="en-GB" altLang="en-US" sz="2400" dirty="0" smtClean="0">
                <a:latin typeface="Times New Roman" pitchFamily="18" charset="0"/>
              </a:rPr>
              <a:t> </a:t>
            </a:r>
            <a:r>
              <a:rPr lang="en-GB" altLang="en-US" sz="2400" dirty="0">
                <a:latin typeface="Times New Roman" pitchFamily="18" charset="0"/>
              </a:rPr>
              <a:t>as we go down a group because there </a:t>
            </a:r>
            <a:r>
              <a:rPr lang="en-GB" altLang="en-US" sz="2400" dirty="0" smtClean="0">
                <a:latin typeface="Times New Roman" pitchFamily="18" charset="0"/>
              </a:rPr>
              <a:t>are _______ </a:t>
            </a:r>
            <a:r>
              <a:rPr lang="en-GB" altLang="en-US" sz="2400" dirty="0">
                <a:latin typeface="Times New Roman" pitchFamily="18" charset="0"/>
              </a:rPr>
              <a:t>energy levels/shells.</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84</a:t>
            </a:fld>
            <a:endParaRPr lang="en-GB"/>
          </a:p>
        </p:txBody>
      </p:sp>
    </p:spTree>
    <p:extLst>
      <p:ext uri="{BB962C8B-B14F-4D97-AF65-F5344CB8AC3E}">
        <p14:creationId xmlns:p14="http://schemas.microsoft.com/office/powerpoint/2010/main" val="1928669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2516"/>
                                        </p:tgtEl>
                                        <p:attrNameLst>
                                          <p:attrName>style.visibility</p:attrName>
                                        </p:attrNameLst>
                                      </p:cBhvr>
                                      <p:to>
                                        <p:strVal val="visible"/>
                                      </p:to>
                                    </p:set>
                                    <p:anim calcmode="lin" valueType="num">
                                      <p:cBhvr additive="base">
                                        <p:cTn id="7" dur="500" fill="hold"/>
                                        <p:tgtEl>
                                          <p:spTgt spid="192516"/>
                                        </p:tgtEl>
                                        <p:attrNameLst>
                                          <p:attrName>ppt_x</p:attrName>
                                        </p:attrNameLst>
                                      </p:cBhvr>
                                      <p:tavLst>
                                        <p:tav tm="0">
                                          <p:val>
                                            <p:strVal val="#ppt_x"/>
                                          </p:val>
                                        </p:tav>
                                        <p:tav tm="100000">
                                          <p:val>
                                            <p:strVal val="#ppt_x"/>
                                          </p:val>
                                        </p:tav>
                                      </p:tavLst>
                                    </p:anim>
                                    <p:anim calcmode="lin" valueType="num">
                                      <p:cBhvr additive="base">
                                        <p:cTn id="8" dur="500" fill="hold"/>
                                        <p:tgtEl>
                                          <p:spTgt spid="19251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2545"/>
                                        </p:tgtEl>
                                        <p:attrNameLst>
                                          <p:attrName>style.visibility</p:attrName>
                                        </p:attrNameLst>
                                      </p:cBhvr>
                                      <p:to>
                                        <p:strVal val="visible"/>
                                      </p:to>
                                    </p:set>
                                    <p:anim calcmode="lin" valueType="num">
                                      <p:cBhvr additive="base">
                                        <p:cTn id="13" dur="500" fill="hold"/>
                                        <p:tgtEl>
                                          <p:spTgt spid="192545"/>
                                        </p:tgtEl>
                                        <p:attrNameLst>
                                          <p:attrName>ppt_x</p:attrName>
                                        </p:attrNameLst>
                                      </p:cBhvr>
                                      <p:tavLst>
                                        <p:tav tm="0">
                                          <p:val>
                                            <p:strVal val="#ppt_x"/>
                                          </p:val>
                                        </p:tav>
                                        <p:tav tm="100000">
                                          <p:val>
                                            <p:strVal val="#ppt_x"/>
                                          </p:val>
                                        </p:tav>
                                      </p:tavLst>
                                    </p:anim>
                                    <p:anim calcmode="lin" valueType="num">
                                      <p:cBhvr additive="base">
                                        <p:cTn id="14" dur="500" fill="hold"/>
                                        <p:tgtEl>
                                          <p:spTgt spid="19254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2543"/>
                                        </p:tgtEl>
                                        <p:attrNameLst>
                                          <p:attrName>style.visibility</p:attrName>
                                        </p:attrNameLst>
                                      </p:cBhvr>
                                      <p:to>
                                        <p:strVal val="visible"/>
                                      </p:to>
                                    </p:set>
                                    <p:anim calcmode="lin" valueType="num">
                                      <p:cBhvr additive="base">
                                        <p:cTn id="19" dur="500" fill="hold"/>
                                        <p:tgtEl>
                                          <p:spTgt spid="192543"/>
                                        </p:tgtEl>
                                        <p:attrNameLst>
                                          <p:attrName>ppt_x</p:attrName>
                                        </p:attrNameLst>
                                      </p:cBhvr>
                                      <p:tavLst>
                                        <p:tav tm="0">
                                          <p:val>
                                            <p:strVal val="#ppt_x"/>
                                          </p:val>
                                        </p:tav>
                                        <p:tav tm="100000">
                                          <p:val>
                                            <p:strVal val="#ppt_x"/>
                                          </p:val>
                                        </p:tav>
                                      </p:tavLst>
                                    </p:anim>
                                    <p:anim calcmode="lin" valueType="num">
                                      <p:cBhvr additive="base">
                                        <p:cTn id="20" dur="500" fill="hold"/>
                                        <p:tgtEl>
                                          <p:spTgt spid="19254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92542"/>
                                        </p:tgtEl>
                                        <p:attrNameLst>
                                          <p:attrName>style.visibility</p:attrName>
                                        </p:attrNameLst>
                                      </p:cBhvr>
                                      <p:to>
                                        <p:strVal val="visible"/>
                                      </p:to>
                                    </p:set>
                                    <p:anim calcmode="lin" valueType="num">
                                      <p:cBhvr additive="base">
                                        <p:cTn id="25" dur="500" fill="hold"/>
                                        <p:tgtEl>
                                          <p:spTgt spid="192542"/>
                                        </p:tgtEl>
                                        <p:attrNameLst>
                                          <p:attrName>ppt_x</p:attrName>
                                        </p:attrNameLst>
                                      </p:cBhvr>
                                      <p:tavLst>
                                        <p:tav tm="0">
                                          <p:val>
                                            <p:strVal val="#ppt_x"/>
                                          </p:val>
                                        </p:tav>
                                        <p:tav tm="100000">
                                          <p:val>
                                            <p:strVal val="#ppt_x"/>
                                          </p:val>
                                        </p:tav>
                                      </p:tavLst>
                                    </p:anim>
                                    <p:anim calcmode="lin" valueType="num">
                                      <p:cBhvr additive="base">
                                        <p:cTn id="26" dur="500" fill="hold"/>
                                        <p:tgtEl>
                                          <p:spTgt spid="192542"/>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2544"/>
                                        </p:tgtEl>
                                        <p:attrNameLst>
                                          <p:attrName>style.visibility</p:attrName>
                                        </p:attrNameLst>
                                      </p:cBhvr>
                                      <p:to>
                                        <p:strVal val="visible"/>
                                      </p:to>
                                    </p:set>
                                    <p:anim calcmode="lin" valueType="num">
                                      <p:cBhvr additive="base">
                                        <p:cTn id="31" dur="500" fill="hold"/>
                                        <p:tgtEl>
                                          <p:spTgt spid="192544"/>
                                        </p:tgtEl>
                                        <p:attrNameLst>
                                          <p:attrName>ppt_x</p:attrName>
                                        </p:attrNameLst>
                                      </p:cBhvr>
                                      <p:tavLst>
                                        <p:tav tm="0">
                                          <p:val>
                                            <p:strVal val="#ppt_x"/>
                                          </p:val>
                                        </p:tav>
                                        <p:tav tm="100000">
                                          <p:val>
                                            <p:strVal val="#ppt_x"/>
                                          </p:val>
                                        </p:tav>
                                      </p:tavLst>
                                    </p:anim>
                                    <p:anim calcmode="lin" valueType="num">
                                      <p:cBhvr additive="base">
                                        <p:cTn id="32" dur="500" fill="hold"/>
                                        <p:tgtEl>
                                          <p:spTgt spid="1925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6" grpId="0"/>
      <p:bldP spid="192543" grpId="0"/>
      <p:bldP spid="192544" grpId="0"/>
      <p:bldP spid="192545"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4"/>
          <p:cNvSpPr>
            <a:spLocks noGrp="1" noChangeArrowheads="1"/>
          </p:cNvSpPr>
          <p:nvPr>
            <p:ph type="title"/>
          </p:nvPr>
        </p:nvSpPr>
        <p:spPr>
          <a:xfrm>
            <a:off x="107950" y="40234"/>
            <a:ext cx="8229600" cy="652462"/>
          </a:xfrm>
        </p:spPr>
        <p:txBody>
          <a:bodyPr>
            <a:normAutofit/>
          </a:bodyPr>
          <a:lstStyle/>
          <a:p>
            <a:pPr algn="l" eaLnBrk="1" hangingPunct="1"/>
            <a:r>
              <a:rPr lang="en-GB" altLang="en-US" sz="2800" u="sng" dirty="0" smtClean="0">
                <a:latin typeface="Times New Roman" pitchFamily="18" charset="0"/>
              </a:rPr>
              <a:t>(ii) Ionisation Energy</a:t>
            </a:r>
          </a:p>
        </p:txBody>
      </p:sp>
      <p:sp>
        <p:nvSpPr>
          <p:cNvPr id="193542" name="Rectangle 6"/>
          <p:cNvSpPr>
            <a:spLocks noChangeArrowheads="1"/>
          </p:cNvSpPr>
          <p:nvPr/>
        </p:nvSpPr>
        <p:spPr bwMode="auto">
          <a:xfrm>
            <a:off x="107950" y="802114"/>
            <a:ext cx="878522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ct val="0"/>
              </a:spcBef>
              <a:buFontTx/>
              <a:buNone/>
            </a:pPr>
            <a:r>
              <a:rPr lang="en-GB" altLang="en-US" sz="2400" dirty="0">
                <a:latin typeface="Times New Roman" pitchFamily="18" charset="0"/>
              </a:rPr>
              <a:t>Ionisation energy is the energy required to </a:t>
            </a:r>
            <a:r>
              <a:rPr lang="en-GB" altLang="en-US" sz="2400" dirty="0" smtClean="0">
                <a:latin typeface="Times New Roman" pitchFamily="18" charset="0"/>
              </a:rPr>
              <a:t>_________</a:t>
            </a:r>
            <a:r>
              <a:rPr lang="en-GB" altLang="en-US" sz="2400" dirty="0" smtClean="0">
                <a:latin typeface="Times New Roman" pitchFamily="18" charset="0"/>
              </a:rPr>
              <a:t> </a:t>
            </a:r>
            <a:r>
              <a:rPr lang="en-GB" altLang="en-US" sz="2400" dirty="0">
                <a:latin typeface="Times New Roman" pitchFamily="18" charset="0"/>
              </a:rPr>
              <a:t>one mole of electrons from one mole of gaseous atoms. </a:t>
            </a:r>
          </a:p>
        </p:txBody>
      </p:sp>
      <p:grpSp>
        <p:nvGrpSpPr>
          <p:cNvPr id="2" name="Group 1"/>
          <p:cNvGrpSpPr/>
          <p:nvPr/>
        </p:nvGrpSpPr>
        <p:grpSpPr>
          <a:xfrm>
            <a:off x="179388" y="4121150"/>
            <a:ext cx="2079625" cy="2044700"/>
            <a:chOff x="179388" y="4121150"/>
            <a:chExt cx="2079625" cy="2044700"/>
          </a:xfrm>
        </p:grpSpPr>
        <p:grpSp>
          <p:nvGrpSpPr>
            <p:cNvPr id="193586" name="Group 50"/>
            <p:cNvGrpSpPr>
              <a:grpSpLocks/>
            </p:cNvGrpSpPr>
            <p:nvPr/>
          </p:nvGrpSpPr>
          <p:grpSpPr bwMode="auto">
            <a:xfrm>
              <a:off x="179388" y="4149725"/>
              <a:ext cx="2079625" cy="2016125"/>
              <a:chOff x="113" y="1797"/>
              <a:chExt cx="1310" cy="1270"/>
            </a:xfrm>
          </p:grpSpPr>
          <p:sp>
            <p:nvSpPr>
              <p:cNvPr id="140314" name="Oval 8"/>
              <p:cNvSpPr>
                <a:spLocks noChangeArrowheads="1"/>
              </p:cNvSpPr>
              <p:nvPr/>
            </p:nvSpPr>
            <p:spPr bwMode="auto">
              <a:xfrm>
                <a:off x="113" y="1797"/>
                <a:ext cx="1310" cy="127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0315" name="Oval 9"/>
              <p:cNvSpPr>
                <a:spLocks noChangeArrowheads="1"/>
              </p:cNvSpPr>
              <p:nvPr/>
            </p:nvSpPr>
            <p:spPr bwMode="auto">
              <a:xfrm>
                <a:off x="318" y="2008"/>
                <a:ext cx="916" cy="821"/>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0316" name="Oval 10"/>
              <p:cNvSpPr>
                <a:spLocks noChangeArrowheads="1"/>
              </p:cNvSpPr>
              <p:nvPr/>
            </p:nvSpPr>
            <p:spPr bwMode="auto">
              <a:xfrm>
                <a:off x="535" y="2188"/>
                <a:ext cx="481" cy="45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0317" name="Oval 11"/>
              <p:cNvSpPr>
                <a:spLocks noChangeArrowheads="1"/>
              </p:cNvSpPr>
              <p:nvPr/>
            </p:nvSpPr>
            <p:spPr bwMode="auto">
              <a:xfrm>
                <a:off x="751" y="2611"/>
                <a:ext cx="44" cy="4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0318" name="Oval 12"/>
              <p:cNvSpPr>
                <a:spLocks noChangeArrowheads="1"/>
              </p:cNvSpPr>
              <p:nvPr/>
            </p:nvSpPr>
            <p:spPr bwMode="auto">
              <a:xfrm>
                <a:off x="659" y="1992"/>
                <a:ext cx="44" cy="4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0319" name="Oval 13"/>
              <p:cNvSpPr>
                <a:spLocks noChangeArrowheads="1"/>
              </p:cNvSpPr>
              <p:nvPr/>
            </p:nvSpPr>
            <p:spPr bwMode="auto">
              <a:xfrm>
                <a:off x="749" y="2176"/>
                <a:ext cx="43" cy="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0320" name="Oval 14"/>
              <p:cNvSpPr>
                <a:spLocks noChangeArrowheads="1"/>
              </p:cNvSpPr>
              <p:nvPr/>
            </p:nvSpPr>
            <p:spPr bwMode="auto">
              <a:xfrm>
                <a:off x="790" y="1986"/>
                <a:ext cx="44" cy="4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0321" name="Oval 15"/>
              <p:cNvSpPr>
                <a:spLocks noChangeArrowheads="1"/>
              </p:cNvSpPr>
              <p:nvPr/>
            </p:nvSpPr>
            <p:spPr bwMode="auto">
              <a:xfrm>
                <a:off x="747" y="2801"/>
                <a:ext cx="43" cy="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0322" name="Oval 16"/>
              <p:cNvSpPr>
                <a:spLocks noChangeArrowheads="1"/>
              </p:cNvSpPr>
              <p:nvPr/>
            </p:nvSpPr>
            <p:spPr bwMode="auto">
              <a:xfrm>
                <a:off x="842" y="2798"/>
                <a:ext cx="44" cy="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0323" name="Oval 17"/>
              <p:cNvSpPr>
                <a:spLocks noChangeArrowheads="1"/>
              </p:cNvSpPr>
              <p:nvPr/>
            </p:nvSpPr>
            <p:spPr bwMode="auto">
              <a:xfrm>
                <a:off x="1208" y="2359"/>
                <a:ext cx="43" cy="4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0324" name="Oval 18"/>
              <p:cNvSpPr>
                <a:spLocks noChangeArrowheads="1"/>
              </p:cNvSpPr>
              <p:nvPr/>
            </p:nvSpPr>
            <p:spPr bwMode="auto">
              <a:xfrm>
                <a:off x="1207" y="2464"/>
                <a:ext cx="42" cy="4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0325" name="Oval 19"/>
              <p:cNvSpPr>
                <a:spLocks noChangeArrowheads="1"/>
              </p:cNvSpPr>
              <p:nvPr/>
            </p:nvSpPr>
            <p:spPr bwMode="auto">
              <a:xfrm>
                <a:off x="305" y="2328"/>
                <a:ext cx="44" cy="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0326" name="Oval 20"/>
              <p:cNvSpPr>
                <a:spLocks noChangeArrowheads="1"/>
              </p:cNvSpPr>
              <p:nvPr/>
            </p:nvSpPr>
            <p:spPr bwMode="auto">
              <a:xfrm>
                <a:off x="295" y="2409"/>
                <a:ext cx="44" cy="4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0327" name="Text Box 22"/>
              <p:cNvSpPr txBox="1">
                <a:spLocks noChangeArrowheads="1"/>
              </p:cNvSpPr>
              <p:nvPr/>
            </p:nvSpPr>
            <p:spPr bwMode="auto">
              <a:xfrm>
                <a:off x="607" y="2273"/>
                <a:ext cx="30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800">
                    <a:latin typeface="Comic Sans MS" pitchFamily="66" charset="0"/>
                  </a:rPr>
                  <a:t>Na</a:t>
                </a:r>
                <a:endParaRPr lang="en-US" altLang="en-US" sz="1800">
                  <a:latin typeface="Comic Sans MS" pitchFamily="66" charset="0"/>
                </a:endParaRPr>
              </a:p>
            </p:txBody>
          </p:sp>
        </p:grpSp>
        <p:sp>
          <p:nvSpPr>
            <p:cNvPr id="193557" name="Oval 21"/>
            <p:cNvSpPr>
              <a:spLocks noChangeArrowheads="1"/>
            </p:cNvSpPr>
            <p:nvPr/>
          </p:nvSpPr>
          <p:spPr bwMode="auto">
            <a:xfrm>
              <a:off x="1187450" y="4121150"/>
              <a:ext cx="68263" cy="6508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grpSp>
      <p:sp>
        <p:nvSpPr>
          <p:cNvPr id="193578" name="Line 42"/>
          <p:cNvSpPr>
            <a:spLocks noChangeShapeType="1"/>
          </p:cNvSpPr>
          <p:nvPr/>
        </p:nvSpPr>
        <p:spPr bwMode="auto">
          <a:xfrm>
            <a:off x="2398713" y="5013325"/>
            <a:ext cx="13684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93585" name="Rectangle 49"/>
          <p:cNvSpPr>
            <a:spLocks noChangeArrowheads="1"/>
          </p:cNvSpPr>
          <p:nvPr/>
        </p:nvSpPr>
        <p:spPr bwMode="auto">
          <a:xfrm>
            <a:off x="6099175" y="4080342"/>
            <a:ext cx="309562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ct val="0"/>
              </a:spcBef>
              <a:buFontTx/>
              <a:buNone/>
            </a:pPr>
            <a:r>
              <a:rPr lang="en-GB" altLang="en-US" sz="2400" dirty="0">
                <a:latin typeface="Times New Roman" pitchFamily="18" charset="0"/>
              </a:rPr>
              <a:t>This is an </a:t>
            </a:r>
            <a:r>
              <a:rPr lang="en-GB" altLang="en-US" sz="2400" dirty="0" smtClean="0">
                <a:latin typeface="Times New Roman" pitchFamily="18" charset="0"/>
              </a:rPr>
              <a:t>__________</a:t>
            </a:r>
            <a:endParaRPr lang="en-GB" altLang="en-US" sz="2400" dirty="0">
              <a:latin typeface="Times New Roman" pitchFamily="18" charset="0"/>
            </a:endParaRPr>
          </a:p>
          <a:p>
            <a:pPr algn="just" eaLnBrk="1" hangingPunct="1">
              <a:spcBef>
                <a:spcPct val="0"/>
              </a:spcBef>
              <a:buFontTx/>
              <a:buNone/>
            </a:pPr>
            <a:r>
              <a:rPr lang="en-GB" altLang="en-US" sz="2400" dirty="0">
                <a:latin typeface="Times New Roman" pitchFamily="18" charset="0"/>
              </a:rPr>
              <a:t> reaction as energy is</a:t>
            </a:r>
          </a:p>
          <a:p>
            <a:pPr algn="just" eaLnBrk="1" hangingPunct="1">
              <a:spcBef>
                <a:spcPct val="0"/>
              </a:spcBef>
              <a:buFontTx/>
              <a:buNone/>
            </a:pPr>
            <a:r>
              <a:rPr lang="en-GB" altLang="en-US" sz="2400" dirty="0">
                <a:latin typeface="Times New Roman" pitchFamily="18" charset="0"/>
              </a:rPr>
              <a:t> “put in” to pull an </a:t>
            </a:r>
          </a:p>
          <a:p>
            <a:pPr algn="just" eaLnBrk="1" hangingPunct="1">
              <a:spcBef>
                <a:spcPct val="0"/>
              </a:spcBef>
              <a:buFontTx/>
              <a:buNone/>
            </a:pPr>
            <a:r>
              <a:rPr lang="en-GB" altLang="en-US" sz="2400" dirty="0">
                <a:latin typeface="Times New Roman" pitchFamily="18" charset="0"/>
              </a:rPr>
              <a:t>electron away from the </a:t>
            </a:r>
          </a:p>
          <a:p>
            <a:pPr algn="just" eaLnBrk="1" hangingPunct="1">
              <a:spcBef>
                <a:spcPct val="0"/>
              </a:spcBef>
              <a:buFontTx/>
              <a:buNone/>
            </a:pPr>
            <a:r>
              <a:rPr lang="en-GB" altLang="en-US" sz="2400" dirty="0">
                <a:latin typeface="Times New Roman" pitchFamily="18" charset="0"/>
              </a:rPr>
              <a:t>outer shell of an atom.</a:t>
            </a:r>
          </a:p>
        </p:txBody>
      </p:sp>
      <p:sp>
        <p:nvSpPr>
          <p:cNvPr id="193620" name="AutoShape 84"/>
          <p:cNvSpPr>
            <a:spLocks noChangeArrowheads="1"/>
          </p:cNvSpPr>
          <p:nvPr/>
        </p:nvSpPr>
        <p:spPr bwMode="auto">
          <a:xfrm rot="-5400000">
            <a:off x="432594" y="3104356"/>
            <a:ext cx="1079500" cy="865188"/>
          </a:xfrm>
          <a:prstGeom prst="curvedLeftArrow">
            <a:avLst>
              <a:gd name="adj1" fmla="val 20000"/>
              <a:gd name="adj2" fmla="val 40000"/>
              <a:gd name="adj3" fmla="val 4159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93621" name="Rectangle 85"/>
          <p:cNvSpPr>
            <a:spLocks noChangeArrowheads="1"/>
          </p:cNvSpPr>
          <p:nvPr/>
        </p:nvSpPr>
        <p:spPr bwMode="auto">
          <a:xfrm>
            <a:off x="2627313" y="2319338"/>
            <a:ext cx="29511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ct val="0"/>
              </a:spcBef>
              <a:buFontTx/>
              <a:buNone/>
            </a:pPr>
            <a:r>
              <a:rPr lang="en-GB" altLang="en-US" sz="2400">
                <a:latin typeface="Times New Roman" pitchFamily="18" charset="0"/>
              </a:rPr>
              <a:t>Na</a:t>
            </a:r>
            <a:r>
              <a:rPr lang="en-GB" altLang="en-US" sz="2400" baseline="-25000">
                <a:latin typeface="Times New Roman" pitchFamily="18" charset="0"/>
              </a:rPr>
              <a:t>(g)</a:t>
            </a:r>
            <a:r>
              <a:rPr lang="en-GB" altLang="en-US" sz="2400">
                <a:latin typeface="Times New Roman" pitchFamily="18" charset="0"/>
              </a:rPr>
              <a:t> </a:t>
            </a:r>
            <a:r>
              <a:rPr lang="en-GB" altLang="en-US" sz="2400">
                <a:latin typeface="Times New Roman" pitchFamily="18" charset="0"/>
                <a:sym typeface="Wingdings" pitchFamily="2" charset="2"/>
              </a:rPr>
              <a:t> Na</a:t>
            </a:r>
            <a:r>
              <a:rPr lang="en-GB" altLang="en-US" sz="2400" baseline="50000">
                <a:latin typeface="Times New Roman" pitchFamily="18" charset="0"/>
                <a:sym typeface="Wingdings" pitchFamily="2" charset="2"/>
              </a:rPr>
              <a:t>+</a:t>
            </a:r>
            <a:r>
              <a:rPr lang="en-GB" altLang="en-US" sz="2400" baseline="-25000">
                <a:latin typeface="Times New Roman" pitchFamily="18" charset="0"/>
                <a:sym typeface="Wingdings" pitchFamily="2" charset="2"/>
              </a:rPr>
              <a:t>(g)</a:t>
            </a:r>
            <a:r>
              <a:rPr lang="en-GB" altLang="en-US" sz="2400">
                <a:latin typeface="Times New Roman" pitchFamily="18" charset="0"/>
                <a:sym typeface="Wingdings" pitchFamily="2" charset="2"/>
              </a:rPr>
              <a:t> + e</a:t>
            </a:r>
            <a:r>
              <a:rPr lang="en-GB" altLang="en-US" sz="2400" baseline="50000">
                <a:latin typeface="Times New Roman" pitchFamily="18" charset="0"/>
                <a:sym typeface="Wingdings" pitchFamily="2" charset="2"/>
              </a:rPr>
              <a:t>-</a:t>
            </a:r>
            <a:endParaRPr lang="en-GB" altLang="en-US" sz="2400" baseline="50000">
              <a:latin typeface="Times New Roman" pitchFamily="18" charset="0"/>
            </a:endParaRPr>
          </a:p>
        </p:txBody>
      </p:sp>
      <p:sp>
        <p:nvSpPr>
          <p:cNvPr id="193622" name="Rectangle 86"/>
          <p:cNvSpPr>
            <a:spLocks noChangeArrowheads="1"/>
          </p:cNvSpPr>
          <p:nvPr/>
        </p:nvSpPr>
        <p:spPr bwMode="auto">
          <a:xfrm>
            <a:off x="5364163" y="2386439"/>
            <a:ext cx="331152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ct val="0"/>
              </a:spcBef>
              <a:buFontTx/>
              <a:buNone/>
            </a:pPr>
            <a:r>
              <a:rPr lang="en-GB" altLang="en-US" sz="2400" dirty="0" smtClean="0">
                <a:latin typeface="Times New Roman" pitchFamily="18" charset="0"/>
              </a:rPr>
              <a:t>+496 </a:t>
            </a:r>
            <a:r>
              <a:rPr lang="en-GB" altLang="en-US" sz="2400" dirty="0">
                <a:latin typeface="Times New Roman" pitchFamily="18" charset="0"/>
              </a:rPr>
              <a:t>KJ </a:t>
            </a:r>
            <a:r>
              <a:rPr lang="en-GB" altLang="en-US" sz="2400" dirty="0" err="1">
                <a:latin typeface="Times New Roman" pitchFamily="18" charset="0"/>
              </a:rPr>
              <a:t>mol</a:t>
            </a:r>
            <a:r>
              <a:rPr lang="en-GB" altLang="en-US" sz="2400" dirty="0">
                <a:latin typeface="Times New Roman" pitchFamily="18" charset="0"/>
              </a:rPr>
              <a:t> </a:t>
            </a:r>
            <a:r>
              <a:rPr lang="en-GB" altLang="en-US" sz="2400" baseline="50000" dirty="0">
                <a:latin typeface="Times New Roman" pitchFamily="18" charset="0"/>
              </a:rPr>
              <a:t>-1</a:t>
            </a:r>
            <a:endParaRPr lang="en-GB" altLang="en-US" sz="2400" dirty="0">
              <a:latin typeface="Times New Roman" pitchFamily="18" charset="0"/>
            </a:endParaRPr>
          </a:p>
          <a:p>
            <a:pPr algn="just" eaLnBrk="1" hangingPunct="1">
              <a:spcBef>
                <a:spcPct val="0"/>
              </a:spcBef>
              <a:buFontTx/>
              <a:buNone/>
            </a:pPr>
            <a:r>
              <a:rPr lang="en-GB" altLang="en-US" sz="2400" dirty="0">
                <a:latin typeface="Times New Roman" pitchFamily="18" charset="0"/>
              </a:rPr>
              <a:t>(page </a:t>
            </a:r>
            <a:r>
              <a:rPr lang="en-GB" altLang="en-US" sz="2400" dirty="0" smtClean="0">
                <a:latin typeface="Times New Roman" pitchFamily="18" charset="0"/>
              </a:rPr>
              <a:t>11 </a:t>
            </a:r>
            <a:r>
              <a:rPr lang="en-GB" altLang="en-US" sz="2400" dirty="0">
                <a:latin typeface="Times New Roman" pitchFamily="18" charset="0"/>
              </a:rPr>
              <a:t>of data booklet)</a:t>
            </a:r>
          </a:p>
        </p:txBody>
      </p:sp>
      <p:sp>
        <p:nvSpPr>
          <p:cNvPr id="193623" name="Rectangle 87"/>
          <p:cNvSpPr>
            <a:spLocks noChangeArrowheads="1"/>
          </p:cNvSpPr>
          <p:nvPr/>
        </p:nvSpPr>
        <p:spPr bwMode="auto">
          <a:xfrm>
            <a:off x="107950" y="1709738"/>
            <a:ext cx="8785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ct val="0"/>
              </a:spcBef>
              <a:buFontTx/>
              <a:buNone/>
            </a:pPr>
            <a:r>
              <a:rPr lang="en-GB" altLang="en-US" sz="2400">
                <a:latin typeface="Times New Roman" pitchFamily="18" charset="0"/>
              </a:rPr>
              <a:t>The first ionisation energy for sodium is:</a:t>
            </a:r>
          </a:p>
        </p:txBody>
      </p:sp>
      <p:sp>
        <p:nvSpPr>
          <p:cNvPr id="3" name="TextBox 2"/>
          <p:cNvSpPr txBox="1"/>
          <p:nvPr/>
        </p:nvSpPr>
        <p:spPr>
          <a:xfrm>
            <a:off x="1346630" y="3584878"/>
            <a:ext cx="1853008" cy="369332"/>
          </a:xfrm>
          <a:prstGeom prst="rect">
            <a:avLst/>
          </a:prstGeom>
          <a:noFill/>
        </p:spPr>
        <p:txBody>
          <a:bodyPr wrap="none" rtlCol="0">
            <a:spAutoFit/>
          </a:bodyPr>
          <a:lstStyle/>
          <a:p>
            <a:r>
              <a:rPr lang="en-GB" dirty="0">
                <a:latin typeface="Times New Roman" panose="02020603050405020304" pitchFamily="18" charset="0"/>
                <a:cs typeface="Times New Roman" panose="02020603050405020304" pitchFamily="18" charset="0"/>
              </a:rPr>
              <a:t>e</a:t>
            </a:r>
            <a:r>
              <a:rPr lang="en-GB" dirty="0" smtClean="0">
                <a:latin typeface="Times New Roman" panose="02020603050405020304" pitchFamily="18" charset="0"/>
                <a:cs typeface="Times New Roman" panose="02020603050405020304" pitchFamily="18" charset="0"/>
              </a:rPr>
              <a:t>lectron removed</a:t>
            </a:r>
            <a:endParaRPr lang="en-GB"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035439-CAE3-48F5-8784-A3D703450100}" type="slidenum">
              <a:rPr lang="en-GB" smtClean="0"/>
              <a:t>85</a:t>
            </a:fld>
            <a:endParaRPr lang="en-GB"/>
          </a:p>
        </p:txBody>
      </p:sp>
    </p:spTree>
    <p:extLst>
      <p:ext uri="{BB962C8B-B14F-4D97-AF65-F5344CB8AC3E}">
        <p14:creationId xmlns:p14="http://schemas.microsoft.com/office/powerpoint/2010/main" val="1300465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3542"/>
                                        </p:tgtEl>
                                        <p:attrNameLst>
                                          <p:attrName>style.visibility</p:attrName>
                                        </p:attrNameLst>
                                      </p:cBhvr>
                                      <p:to>
                                        <p:strVal val="visible"/>
                                      </p:to>
                                    </p:set>
                                    <p:anim calcmode="lin" valueType="num">
                                      <p:cBhvr additive="base">
                                        <p:cTn id="7" dur="500" fill="hold"/>
                                        <p:tgtEl>
                                          <p:spTgt spid="193542"/>
                                        </p:tgtEl>
                                        <p:attrNameLst>
                                          <p:attrName>ppt_x</p:attrName>
                                        </p:attrNameLst>
                                      </p:cBhvr>
                                      <p:tavLst>
                                        <p:tav tm="0">
                                          <p:val>
                                            <p:strVal val="#ppt_x"/>
                                          </p:val>
                                        </p:tav>
                                        <p:tav tm="100000">
                                          <p:val>
                                            <p:strVal val="#ppt_x"/>
                                          </p:val>
                                        </p:tav>
                                      </p:tavLst>
                                    </p:anim>
                                    <p:anim calcmode="lin" valueType="num">
                                      <p:cBhvr additive="base">
                                        <p:cTn id="8" dur="500" fill="hold"/>
                                        <p:tgtEl>
                                          <p:spTgt spid="19354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3623"/>
                                        </p:tgtEl>
                                        <p:attrNameLst>
                                          <p:attrName>style.visibility</p:attrName>
                                        </p:attrNameLst>
                                      </p:cBhvr>
                                      <p:to>
                                        <p:strVal val="visible"/>
                                      </p:to>
                                    </p:set>
                                    <p:anim calcmode="lin" valueType="num">
                                      <p:cBhvr additive="base">
                                        <p:cTn id="13" dur="500" fill="hold"/>
                                        <p:tgtEl>
                                          <p:spTgt spid="193623"/>
                                        </p:tgtEl>
                                        <p:attrNameLst>
                                          <p:attrName>ppt_x</p:attrName>
                                        </p:attrNameLst>
                                      </p:cBhvr>
                                      <p:tavLst>
                                        <p:tav tm="0">
                                          <p:val>
                                            <p:strVal val="#ppt_x"/>
                                          </p:val>
                                        </p:tav>
                                        <p:tav tm="100000">
                                          <p:val>
                                            <p:strVal val="#ppt_x"/>
                                          </p:val>
                                        </p:tav>
                                      </p:tavLst>
                                    </p:anim>
                                    <p:anim calcmode="lin" valueType="num">
                                      <p:cBhvr additive="base">
                                        <p:cTn id="14" dur="500" fill="hold"/>
                                        <p:tgtEl>
                                          <p:spTgt spid="19362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3621"/>
                                        </p:tgtEl>
                                        <p:attrNameLst>
                                          <p:attrName>style.visibility</p:attrName>
                                        </p:attrNameLst>
                                      </p:cBhvr>
                                      <p:to>
                                        <p:strVal val="visible"/>
                                      </p:to>
                                    </p:set>
                                    <p:anim calcmode="lin" valueType="num">
                                      <p:cBhvr additive="base">
                                        <p:cTn id="19" dur="500" fill="hold"/>
                                        <p:tgtEl>
                                          <p:spTgt spid="193621"/>
                                        </p:tgtEl>
                                        <p:attrNameLst>
                                          <p:attrName>ppt_x</p:attrName>
                                        </p:attrNameLst>
                                      </p:cBhvr>
                                      <p:tavLst>
                                        <p:tav tm="0">
                                          <p:val>
                                            <p:strVal val="#ppt_x"/>
                                          </p:val>
                                        </p:tav>
                                        <p:tav tm="100000">
                                          <p:val>
                                            <p:strVal val="#ppt_x"/>
                                          </p:val>
                                        </p:tav>
                                      </p:tavLst>
                                    </p:anim>
                                    <p:anim calcmode="lin" valueType="num">
                                      <p:cBhvr additive="base">
                                        <p:cTn id="20" dur="500" fill="hold"/>
                                        <p:tgtEl>
                                          <p:spTgt spid="193621"/>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3622"/>
                                        </p:tgtEl>
                                        <p:attrNameLst>
                                          <p:attrName>style.visibility</p:attrName>
                                        </p:attrNameLst>
                                      </p:cBhvr>
                                      <p:to>
                                        <p:strVal val="visible"/>
                                      </p:to>
                                    </p:set>
                                    <p:anim calcmode="lin" valueType="num">
                                      <p:cBhvr additive="base">
                                        <p:cTn id="25" dur="500" fill="hold"/>
                                        <p:tgtEl>
                                          <p:spTgt spid="193622"/>
                                        </p:tgtEl>
                                        <p:attrNameLst>
                                          <p:attrName>ppt_x</p:attrName>
                                        </p:attrNameLst>
                                      </p:cBhvr>
                                      <p:tavLst>
                                        <p:tav tm="0">
                                          <p:val>
                                            <p:strVal val="#ppt_x"/>
                                          </p:val>
                                        </p:tav>
                                        <p:tav tm="100000">
                                          <p:val>
                                            <p:strVal val="#ppt_x"/>
                                          </p:val>
                                        </p:tav>
                                      </p:tavLst>
                                    </p:anim>
                                    <p:anim calcmode="lin" valueType="num">
                                      <p:cBhvr additive="base">
                                        <p:cTn id="26" dur="500" fill="hold"/>
                                        <p:tgtEl>
                                          <p:spTgt spid="19362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ppt_x"/>
                                          </p:val>
                                        </p:tav>
                                        <p:tav tm="100000">
                                          <p:val>
                                            <p:strVal val="#ppt_x"/>
                                          </p:val>
                                        </p:tav>
                                      </p:tavLst>
                                    </p:anim>
                                    <p:anim calcmode="lin" valueType="num">
                                      <p:cBhvr additive="base">
                                        <p:cTn id="3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3620"/>
                                        </p:tgtEl>
                                        <p:attrNameLst>
                                          <p:attrName>style.visibility</p:attrName>
                                        </p:attrNameLst>
                                      </p:cBhvr>
                                      <p:to>
                                        <p:strVal val="visible"/>
                                      </p:to>
                                    </p:set>
                                    <p:anim calcmode="lin" valueType="num">
                                      <p:cBhvr additive="base">
                                        <p:cTn id="37" dur="500" fill="hold"/>
                                        <p:tgtEl>
                                          <p:spTgt spid="193620"/>
                                        </p:tgtEl>
                                        <p:attrNameLst>
                                          <p:attrName>ppt_x</p:attrName>
                                        </p:attrNameLst>
                                      </p:cBhvr>
                                      <p:tavLst>
                                        <p:tav tm="0">
                                          <p:val>
                                            <p:strVal val="#ppt_x"/>
                                          </p:val>
                                        </p:tav>
                                        <p:tav tm="100000">
                                          <p:val>
                                            <p:strVal val="#ppt_x"/>
                                          </p:val>
                                        </p:tav>
                                      </p:tavLst>
                                    </p:anim>
                                    <p:anim calcmode="lin" valueType="num">
                                      <p:cBhvr additive="base">
                                        <p:cTn id="38" dur="500" fill="hold"/>
                                        <p:tgtEl>
                                          <p:spTgt spid="19362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93578"/>
                                        </p:tgtEl>
                                        <p:attrNameLst>
                                          <p:attrName>style.visibility</p:attrName>
                                        </p:attrNameLst>
                                      </p:cBhvr>
                                      <p:to>
                                        <p:strVal val="visible"/>
                                      </p:to>
                                    </p:set>
                                    <p:anim calcmode="lin" valueType="num">
                                      <p:cBhvr additive="base">
                                        <p:cTn id="47" dur="500" fill="hold"/>
                                        <p:tgtEl>
                                          <p:spTgt spid="193578"/>
                                        </p:tgtEl>
                                        <p:attrNameLst>
                                          <p:attrName>ppt_x</p:attrName>
                                        </p:attrNameLst>
                                      </p:cBhvr>
                                      <p:tavLst>
                                        <p:tav tm="0">
                                          <p:val>
                                            <p:strVal val="#ppt_x"/>
                                          </p:val>
                                        </p:tav>
                                        <p:tav tm="100000">
                                          <p:val>
                                            <p:strVal val="#ppt_x"/>
                                          </p:val>
                                        </p:tav>
                                      </p:tavLst>
                                    </p:anim>
                                    <p:anim calcmode="lin" valueType="num">
                                      <p:cBhvr additive="base">
                                        <p:cTn id="48" dur="500" fill="hold"/>
                                        <p:tgtEl>
                                          <p:spTgt spid="193578"/>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93585"/>
                                        </p:tgtEl>
                                        <p:attrNameLst>
                                          <p:attrName>style.visibility</p:attrName>
                                        </p:attrNameLst>
                                      </p:cBhvr>
                                      <p:to>
                                        <p:strVal val="visible"/>
                                      </p:to>
                                    </p:set>
                                    <p:anim calcmode="lin" valueType="num">
                                      <p:cBhvr additive="base">
                                        <p:cTn id="53" dur="500" fill="hold"/>
                                        <p:tgtEl>
                                          <p:spTgt spid="193585"/>
                                        </p:tgtEl>
                                        <p:attrNameLst>
                                          <p:attrName>ppt_x</p:attrName>
                                        </p:attrNameLst>
                                      </p:cBhvr>
                                      <p:tavLst>
                                        <p:tav tm="0">
                                          <p:val>
                                            <p:strVal val="#ppt_x"/>
                                          </p:val>
                                        </p:tav>
                                        <p:tav tm="100000">
                                          <p:val>
                                            <p:strVal val="#ppt_x"/>
                                          </p:val>
                                        </p:tav>
                                      </p:tavLst>
                                    </p:anim>
                                    <p:anim calcmode="lin" valueType="num">
                                      <p:cBhvr additive="base">
                                        <p:cTn id="54" dur="500" fill="hold"/>
                                        <p:tgtEl>
                                          <p:spTgt spid="1935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42" grpId="0"/>
      <p:bldP spid="193578" grpId="0" animBg="1"/>
      <p:bldP spid="193585" grpId="0"/>
      <p:bldP spid="193620" grpId="0" animBg="1"/>
      <p:bldP spid="193621" grpId="0"/>
      <p:bldP spid="193622" grpId="0"/>
      <p:bldP spid="193623" grpId="0"/>
      <p:bldP spid="3"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107950" y="44624"/>
            <a:ext cx="8229600" cy="1143000"/>
          </a:xfrm>
        </p:spPr>
        <p:txBody>
          <a:bodyPr>
            <a:normAutofit/>
          </a:bodyPr>
          <a:lstStyle/>
          <a:p>
            <a:pPr algn="l" eaLnBrk="1" hangingPunct="1"/>
            <a:r>
              <a:rPr lang="en-GB" altLang="en-US" sz="2400" dirty="0" smtClean="0">
                <a:latin typeface="Times New Roman" pitchFamily="18" charset="0"/>
              </a:rPr>
              <a:t>Using the information on page 11 of the data booklet find the first ionisation energies for:</a:t>
            </a:r>
          </a:p>
        </p:txBody>
      </p:sp>
      <p:sp>
        <p:nvSpPr>
          <p:cNvPr id="196611" name="Rectangle 3"/>
          <p:cNvSpPr>
            <a:spLocks noChangeArrowheads="1"/>
          </p:cNvSpPr>
          <p:nvPr/>
        </p:nvSpPr>
        <p:spPr bwMode="auto">
          <a:xfrm>
            <a:off x="107950" y="1773238"/>
            <a:ext cx="82296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Group 1 elements Lithium </a:t>
            </a:r>
            <a:r>
              <a:rPr lang="en-GB" altLang="en-US" sz="2400" dirty="0">
                <a:latin typeface="Times New Roman" pitchFamily="18" charset="0"/>
                <a:sym typeface="Wingdings" pitchFamily="2" charset="2"/>
              </a:rPr>
              <a:t> Caesium</a:t>
            </a:r>
            <a:endParaRPr lang="en-GB" altLang="en-US" sz="2400" dirty="0">
              <a:latin typeface="Times New Roman" pitchFamily="18" charset="0"/>
            </a:endParaRPr>
          </a:p>
        </p:txBody>
      </p:sp>
      <p:sp>
        <p:nvSpPr>
          <p:cNvPr id="196613" name="Rectangle 5"/>
          <p:cNvSpPr>
            <a:spLocks noChangeArrowheads="1"/>
          </p:cNvSpPr>
          <p:nvPr/>
        </p:nvSpPr>
        <p:spPr bwMode="auto">
          <a:xfrm>
            <a:off x="107950" y="3068638"/>
            <a:ext cx="82296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Period 2 elements Lithium </a:t>
            </a:r>
            <a:r>
              <a:rPr lang="en-GB" altLang="en-US" sz="2400" dirty="0">
                <a:latin typeface="Times New Roman" pitchFamily="18" charset="0"/>
                <a:sym typeface="Wingdings" pitchFamily="2" charset="2"/>
              </a:rPr>
              <a:t> Neon</a:t>
            </a:r>
            <a:endParaRPr lang="en-GB" altLang="en-US" sz="2400" dirty="0">
              <a:latin typeface="Times New Roman" pitchFamily="18" charset="0"/>
            </a:endParaRPr>
          </a:p>
        </p:txBody>
      </p:sp>
      <p:sp>
        <p:nvSpPr>
          <p:cNvPr id="196615" name="Rectangle 7"/>
          <p:cNvSpPr>
            <a:spLocks noChangeArrowheads="1"/>
          </p:cNvSpPr>
          <p:nvPr/>
        </p:nvSpPr>
        <p:spPr bwMode="auto">
          <a:xfrm>
            <a:off x="107950" y="458152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Having gathered the data above, what general trends have you observed?</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86</a:t>
            </a:fld>
            <a:endParaRPr lang="en-GB"/>
          </a:p>
        </p:txBody>
      </p:sp>
    </p:spTree>
    <p:extLst>
      <p:ext uri="{BB962C8B-B14F-4D97-AF65-F5344CB8AC3E}">
        <p14:creationId xmlns:p14="http://schemas.microsoft.com/office/powerpoint/2010/main" val="1746267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6610"/>
                                        </p:tgtEl>
                                        <p:attrNameLst>
                                          <p:attrName>style.visibility</p:attrName>
                                        </p:attrNameLst>
                                      </p:cBhvr>
                                      <p:to>
                                        <p:strVal val="visible"/>
                                      </p:to>
                                    </p:set>
                                    <p:anim calcmode="lin" valueType="num">
                                      <p:cBhvr additive="base">
                                        <p:cTn id="7" dur="500" fill="hold"/>
                                        <p:tgtEl>
                                          <p:spTgt spid="196610"/>
                                        </p:tgtEl>
                                        <p:attrNameLst>
                                          <p:attrName>ppt_x</p:attrName>
                                        </p:attrNameLst>
                                      </p:cBhvr>
                                      <p:tavLst>
                                        <p:tav tm="0">
                                          <p:val>
                                            <p:strVal val="#ppt_x"/>
                                          </p:val>
                                        </p:tav>
                                        <p:tav tm="100000">
                                          <p:val>
                                            <p:strVal val="#ppt_x"/>
                                          </p:val>
                                        </p:tav>
                                      </p:tavLst>
                                    </p:anim>
                                    <p:anim calcmode="lin" valueType="num">
                                      <p:cBhvr additive="base">
                                        <p:cTn id="8" dur="500" fill="hold"/>
                                        <p:tgtEl>
                                          <p:spTgt spid="19661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6611"/>
                                        </p:tgtEl>
                                        <p:attrNameLst>
                                          <p:attrName>style.visibility</p:attrName>
                                        </p:attrNameLst>
                                      </p:cBhvr>
                                      <p:to>
                                        <p:strVal val="visible"/>
                                      </p:to>
                                    </p:set>
                                    <p:anim calcmode="lin" valueType="num">
                                      <p:cBhvr additive="base">
                                        <p:cTn id="13" dur="500" fill="hold"/>
                                        <p:tgtEl>
                                          <p:spTgt spid="196611"/>
                                        </p:tgtEl>
                                        <p:attrNameLst>
                                          <p:attrName>ppt_x</p:attrName>
                                        </p:attrNameLst>
                                      </p:cBhvr>
                                      <p:tavLst>
                                        <p:tav tm="0">
                                          <p:val>
                                            <p:strVal val="#ppt_x"/>
                                          </p:val>
                                        </p:tav>
                                        <p:tav tm="100000">
                                          <p:val>
                                            <p:strVal val="#ppt_x"/>
                                          </p:val>
                                        </p:tav>
                                      </p:tavLst>
                                    </p:anim>
                                    <p:anim calcmode="lin" valueType="num">
                                      <p:cBhvr additive="base">
                                        <p:cTn id="14" dur="500" fill="hold"/>
                                        <p:tgtEl>
                                          <p:spTgt spid="19661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96613">
                                            <p:txEl>
                                              <p:pRg st="0" end="0"/>
                                            </p:txEl>
                                          </p:spTgt>
                                        </p:tgtEl>
                                        <p:attrNameLst>
                                          <p:attrName>style.visibility</p:attrName>
                                        </p:attrNameLst>
                                      </p:cBhvr>
                                      <p:to>
                                        <p:strVal val="visible"/>
                                      </p:to>
                                    </p:set>
                                    <p:anim calcmode="lin" valueType="num">
                                      <p:cBhvr additive="base">
                                        <p:cTn id="19" dur="500" fill="hold"/>
                                        <p:tgtEl>
                                          <p:spTgt spid="19661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66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6615"/>
                                        </p:tgtEl>
                                        <p:attrNameLst>
                                          <p:attrName>style.visibility</p:attrName>
                                        </p:attrNameLst>
                                      </p:cBhvr>
                                      <p:to>
                                        <p:strVal val="visible"/>
                                      </p:to>
                                    </p:set>
                                    <p:anim calcmode="lin" valueType="num">
                                      <p:cBhvr additive="base">
                                        <p:cTn id="25" dur="500" fill="hold"/>
                                        <p:tgtEl>
                                          <p:spTgt spid="196615"/>
                                        </p:tgtEl>
                                        <p:attrNameLst>
                                          <p:attrName>ppt_x</p:attrName>
                                        </p:attrNameLst>
                                      </p:cBhvr>
                                      <p:tavLst>
                                        <p:tav tm="0">
                                          <p:val>
                                            <p:strVal val="#ppt_x"/>
                                          </p:val>
                                        </p:tav>
                                        <p:tav tm="100000">
                                          <p:val>
                                            <p:strVal val="#ppt_x"/>
                                          </p:val>
                                        </p:tav>
                                      </p:tavLst>
                                    </p:anim>
                                    <p:anim calcmode="lin" valueType="num">
                                      <p:cBhvr additive="base">
                                        <p:cTn id="26" dur="500" fill="hold"/>
                                        <p:tgtEl>
                                          <p:spTgt spid="1966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0" grpId="0"/>
      <p:bldP spid="196611" grpId="0"/>
      <p:bldP spid="196615"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4"/>
          <p:cNvSpPr>
            <a:spLocks noGrp="1" noChangeArrowheads="1"/>
          </p:cNvSpPr>
          <p:nvPr>
            <p:ph type="title"/>
          </p:nvPr>
        </p:nvSpPr>
        <p:spPr>
          <a:xfrm>
            <a:off x="130175" y="114300"/>
            <a:ext cx="2570163" cy="581025"/>
          </a:xfrm>
        </p:spPr>
        <p:txBody>
          <a:bodyPr/>
          <a:lstStyle/>
          <a:p>
            <a:pPr algn="l" eaLnBrk="1" hangingPunct="1"/>
            <a:r>
              <a:rPr lang="en-GB" altLang="en-US" sz="2400" u="sng" dirty="0" smtClean="0">
                <a:latin typeface="Times New Roman" pitchFamily="18" charset="0"/>
              </a:rPr>
              <a:t>Across a Period</a:t>
            </a:r>
          </a:p>
        </p:txBody>
      </p:sp>
      <p:sp>
        <p:nvSpPr>
          <p:cNvPr id="197637" name="Rectangle 5"/>
          <p:cNvSpPr>
            <a:spLocks noChangeArrowheads="1"/>
          </p:cNvSpPr>
          <p:nvPr/>
        </p:nvSpPr>
        <p:spPr bwMode="auto">
          <a:xfrm>
            <a:off x="539552" y="788907"/>
            <a:ext cx="694376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ct val="0"/>
              </a:spcBef>
              <a:buFontTx/>
              <a:buNone/>
            </a:pPr>
            <a:r>
              <a:rPr lang="en-GB" altLang="en-US" sz="2400" dirty="0">
                <a:latin typeface="Times New Roman" pitchFamily="18" charset="0"/>
              </a:rPr>
              <a:t>The ionisation energy </a:t>
            </a:r>
            <a:r>
              <a:rPr lang="en-GB" altLang="en-US" sz="2400" u="sng" dirty="0" smtClean="0">
                <a:latin typeface="Times New Roman" pitchFamily="18" charset="0"/>
              </a:rPr>
              <a:t>________</a:t>
            </a:r>
            <a:r>
              <a:rPr lang="en-GB" altLang="en-US" sz="2400" dirty="0" smtClean="0">
                <a:latin typeface="Times New Roman" pitchFamily="18" charset="0"/>
              </a:rPr>
              <a:t> </a:t>
            </a:r>
            <a:r>
              <a:rPr lang="en-GB" altLang="en-US" sz="2400" dirty="0">
                <a:latin typeface="Times New Roman" pitchFamily="18" charset="0"/>
              </a:rPr>
              <a:t>going across a period.</a:t>
            </a:r>
          </a:p>
        </p:txBody>
      </p:sp>
      <p:sp>
        <p:nvSpPr>
          <p:cNvPr id="197639" name="Rectangle 7"/>
          <p:cNvSpPr>
            <a:spLocks noChangeArrowheads="1"/>
          </p:cNvSpPr>
          <p:nvPr/>
        </p:nvSpPr>
        <p:spPr bwMode="auto">
          <a:xfrm>
            <a:off x="57150" y="1412875"/>
            <a:ext cx="2570163"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e.g. Al </a:t>
            </a:r>
            <a:r>
              <a:rPr lang="en-GB" altLang="en-US" sz="2400" dirty="0">
                <a:latin typeface="Times New Roman" pitchFamily="18" charset="0"/>
                <a:sym typeface="Wingdings" pitchFamily="2" charset="2"/>
              </a:rPr>
              <a:t> Si  P</a:t>
            </a:r>
            <a:endParaRPr lang="en-GB" altLang="en-US" sz="2400" dirty="0">
              <a:latin typeface="Times New Roman" pitchFamily="18" charset="0"/>
            </a:endParaRPr>
          </a:p>
        </p:txBody>
      </p:sp>
      <p:sp>
        <p:nvSpPr>
          <p:cNvPr id="197640" name="Rectangle 8"/>
          <p:cNvSpPr>
            <a:spLocks noChangeArrowheads="1"/>
          </p:cNvSpPr>
          <p:nvPr/>
        </p:nvSpPr>
        <p:spPr bwMode="auto">
          <a:xfrm>
            <a:off x="107950" y="4186238"/>
            <a:ext cx="8785225"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rPr>
              <a:t>As the positive nuclear charge is increasing across a period, the attraction the nucleus has for the electrons also increases. Electrons are closer to the nucleus and therefore more difficult to remove. As a result more energy is required to remove an electron.</a:t>
            </a:r>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4861" y="1987748"/>
            <a:ext cx="3821139" cy="2161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87</a:t>
            </a:fld>
            <a:endParaRPr lang="en-GB"/>
          </a:p>
        </p:txBody>
      </p:sp>
    </p:spTree>
    <p:extLst>
      <p:ext uri="{BB962C8B-B14F-4D97-AF65-F5344CB8AC3E}">
        <p14:creationId xmlns:p14="http://schemas.microsoft.com/office/powerpoint/2010/main" val="35277271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7637"/>
                                        </p:tgtEl>
                                        <p:attrNameLst>
                                          <p:attrName>style.visibility</p:attrName>
                                        </p:attrNameLst>
                                      </p:cBhvr>
                                      <p:to>
                                        <p:strVal val="visible"/>
                                      </p:to>
                                    </p:set>
                                    <p:anim calcmode="lin" valueType="num">
                                      <p:cBhvr additive="base">
                                        <p:cTn id="7" dur="500" fill="hold"/>
                                        <p:tgtEl>
                                          <p:spTgt spid="197637"/>
                                        </p:tgtEl>
                                        <p:attrNameLst>
                                          <p:attrName>ppt_x</p:attrName>
                                        </p:attrNameLst>
                                      </p:cBhvr>
                                      <p:tavLst>
                                        <p:tav tm="0">
                                          <p:val>
                                            <p:strVal val="#ppt_x"/>
                                          </p:val>
                                        </p:tav>
                                        <p:tav tm="100000">
                                          <p:val>
                                            <p:strVal val="#ppt_x"/>
                                          </p:val>
                                        </p:tav>
                                      </p:tavLst>
                                    </p:anim>
                                    <p:anim calcmode="lin" valueType="num">
                                      <p:cBhvr additive="base">
                                        <p:cTn id="8" dur="500" fill="hold"/>
                                        <p:tgtEl>
                                          <p:spTgt spid="19763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7639"/>
                                        </p:tgtEl>
                                        <p:attrNameLst>
                                          <p:attrName>style.visibility</p:attrName>
                                        </p:attrNameLst>
                                      </p:cBhvr>
                                      <p:to>
                                        <p:strVal val="visible"/>
                                      </p:to>
                                    </p:set>
                                    <p:anim calcmode="lin" valueType="num">
                                      <p:cBhvr additive="base">
                                        <p:cTn id="13" dur="500" fill="hold"/>
                                        <p:tgtEl>
                                          <p:spTgt spid="197639"/>
                                        </p:tgtEl>
                                        <p:attrNameLst>
                                          <p:attrName>ppt_x</p:attrName>
                                        </p:attrNameLst>
                                      </p:cBhvr>
                                      <p:tavLst>
                                        <p:tav tm="0">
                                          <p:val>
                                            <p:strVal val="#ppt_x"/>
                                          </p:val>
                                        </p:tav>
                                        <p:tav tm="100000">
                                          <p:val>
                                            <p:strVal val="#ppt_x"/>
                                          </p:val>
                                        </p:tav>
                                      </p:tavLst>
                                    </p:anim>
                                    <p:anim calcmode="lin" valueType="num">
                                      <p:cBhvr additive="base">
                                        <p:cTn id="14" dur="500" fill="hold"/>
                                        <p:tgtEl>
                                          <p:spTgt spid="19763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7640"/>
                                        </p:tgtEl>
                                        <p:attrNameLst>
                                          <p:attrName>style.visibility</p:attrName>
                                        </p:attrNameLst>
                                      </p:cBhvr>
                                      <p:to>
                                        <p:strVal val="visible"/>
                                      </p:to>
                                    </p:set>
                                    <p:anim calcmode="lin" valueType="num">
                                      <p:cBhvr additive="base">
                                        <p:cTn id="19" dur="500" fill="hold"/>
                                        <p:tgtEl>
                                          <p:spTgt spid="197640"/>
                                        </p:tgtEl>
                                        <p:attrNameLst>
                                          <p:attrName>ppt_x</p:attrName>
                                        </p:attrNameLst>
                                      </p:cBhvr>
                                      <p:tavLst>
                                        <p:tav tm="0">
                                          <p:val>
                                            <p:strVal val="#ppt_x"/>
                                          </p:val>
                                        </p:tav>
                                        <p:tav tm="100000">
                                          <p:val>
                                            <p:strVal val="#ppt_x"/>
                                          </p:val>
                                        </p:tav>
                                      </p:tavLst>
                                    </p:anim>
                                    <p:anim calcmode="lin" valueType="num">
                                      <p:cBhvr additive="base">
                                        <p:cTn id="20" dur="500" fill="hold"/>
                                        <p:tgtEl>
                                          <p:spTgt spid="1976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7" grpId="0"/>
      <p:bldP spid="197639" grpId="0"/>
      <p:bldP spid="197640"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4"/>
          <p:cNvSpPr>
            <a:spLocks noChangeArrowheads="1"/>
          </p:cNvSpPr>
          <p:nvPr/>
        </p:nvSpPr>
        <p:spPr bwMode="auto">
          <a:xfrm>
            <a:off x="130175" y="114300"/>
            <a:ext cx="2570163"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smtClean="0">
                <a:latin typeface="Times New Roman" pitchFamily="18" charset="0"/>
              </a:rPr>
              <a:t>Down </a:t>
            </a:r>
            <a:r>
              <a:rPr lang="en-GB" altLang="en-US" sz="2400" u="sng" dirty="0">
                <a:latin typeface="Times New Roman" pitchFamily="18" charset="0"/>
              </a:rPr>
              <a:t>a Group</a:t>
            </a:r>
          </a:p>
        </p:txBody>
      </p:sp>
      <p:sp>
        <p:nvSpPr>
          <p:cNvPr id="199685" name="Rectangle 5"/>
          <p:cNvSpPr>
            <a:spLocks noChangeArrowheads="1"/>
          </p:cNvSpPr>
          <p:nvPr/>
        </p:nvSpPr>
        <p:spPr bwMode="auto">
          <a:xfrm>
            <a:off x="46807" y="762943"/>
            <a:ext cx="694536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ct val="0"/>
              </a:spcBef>
              <a:buFontTx/>
              <a:buNone/>
            </a:pPr>
            <a:r>
              <a:rPr lang="en-GB" altLang="en-US" sz="2400" dirty="0">
                <a:latin typeface="Times New Roman" pitchFamily="18" charset="0"/>
              </a:rPr>
              <a:t>The ionisation energy </a:t>
            </a:r>
            <a:r>
              <a:rPr lang="en-GB" altLang="en-US" sz="2400" u="sng" dirty="0" smtClean="0">
                <a:latin typeface="Times New Roman" pitchFamily="18" charset="0"/>
              </a:rPr>
              <a:t>_________</a:t>
            </a:r>
            <a:r>
              <a:rPr lang="en-GB" altLang="en-US" sz="2400" dirty="0" smtClean="0">
                <a:latin typeface="Times New Roman" pitchFamily="18" charset="0"/>
              </a:rPr>
              <a:t> </a:t>
            </a:r>
            <a:r>
              <a:rPr lang="en-GB" altLang="en-US" sz="2400" dirty="0">
                <a:latin typeface="Times New Roman" pitchFamily="18" charset="0"/>
              </a:rPr>
              <a:t>going down a group.</a:t>
            </a:r>
          </a:p>
        </p:txBody>
      </p:sp>
      <p:sp>
        <p:nvSpPr>
          <p:cNvPr id="143364" name="Rectangle 9"/>
          <p:cNvSpPr>
            <a:spLocks noChangeArrowheads="1"/>
          </p:cNvSpPr>
          <p:nvPr/>
        </p:nvSpPr>
        <p:spPr bwMode="auto">
          <a:xfrm>
            <a:off x="1152525" y="1651000"/>
            <a:ext cx="38100"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200">
                <a:solidFill>
                  <a:srgbClr val="000000"/>
                </a:solidFill>
                <a:latin typeface="Times New Roman" pitchFamily="18" charset="0"/>
              </a:rPr>
              <a:t> </a:t>
            </a:r>
            <a:endParaRPr lang="en-GB" altLang="en-US" sz="1800"/>
          </a:p>
        </p:txBody>
      </p:sp>
      <p:sp>
        <p:nvSpPr>
          <p:cNvPr id="199830" name="Rectangle 150"/>
          <p:cNvSpPr>
            <a:spLocks noChangeArrowheads="1"/>
          </p:cNvSpPr>
          <p:nvPr/>
        </p:nvSpPr>
        <p:spPr bwMode="auto">
          <a:xfrm>
            <a:off x="107950" y="3587750"/>
            <a:ext cx="9009063"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ct val="0"/>
              </a:spcBef>
              <a:buFontTx/>
              <a:buNone/>
            </a:pPr>
            <a:r>
              <a:rPr lang="en-GB" altLang="en-US" sz="2400">
                <a:latin typeface="Times New Roman" pitchFamily="18" charset="0"/>
              </a:rPr>
              <a:t>The outer shell is furthest from the nucleus therefore the attraction from </a:t>
            </a:r>
          </a:p>
          <a:p>
            <a:pPr algn="just" eaLnBrk="1" hangingPunct="1">
              <a:spcBef>
                <a:spcPct val="0"/>
              </a:spcBef>
              <a:buFontTx/>
              <a:buNone/>
            </a:pPr>
            <a:r>
              <a:rPr lang="en-GB" altLang="en-US" sz="2400">
                <a:latin typeface="Times New Roman" pitchFamily="18" charset="0"/>
              </a:rPr>
              <a:t>the nucleus on the outer electrons is smaller. As a result, less energy is </a:t>
            </a:r>
          </a:p>
          <a:p>
            <a:pPr algn="just" eaLnBrk="1" hangingPunct="1">
              <a:spcBef>
                <a:spcPct val="0"/>
              </a:spcBef>
              <a:buFontTx/>
              <a:buNone/>
            </a:pPr>
            <a:r>
              <a:rPr lang="en-GB" altLang="en-US" sz="2400">
                <a:latin typeface="Times New Roman" pitchFamily="18" charset="0"/>
              </a:rPr>
              <a:t>required to remove an outer electron.</a:t>
            </a:r>
          </a:p>
        </p:txBody>
      </p:sp>
      <p:sp>
        <p:nvSpPr>
          <p:cNvPr id="199833" name="Rectangle 153"/>
          <p:cNvSpPr>
            <a:spLocks noChangeArrowheads="1"/>
          </p:cNvSpPr>
          <p:nvPr/>
        </p:nvSpPr>
        <p:spPr bwMode="auto">
          <a:xfrm>
            <a:off x="107950" y="4900613"/>
            <a:ext cx="878205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ct val="0"/>
              </a:spcBef>
              <a:buFontTx/>
              <a:buNone/>
            </a:pPr>
            <a:r>
              <a:rPr lang="en-GB" altLang="en-US" sz="2400">
                <a:latin typeface="Times New Roman" pitchFamily="18" charset="0"/>
              </a:rPr>
              <a:t>In addition, the electrons from each new energy level going down a </a:t>
            </a:r>
          </a:p>
          <a:p>
            <a:pPr algn="just" eaLnBrk="1" hangingPunct="1">
              <a:spcBef>
                <a:spcPct val="0"/>
              </a:spcBef>
              <a:buFontTx/>
              <a:buNone/>
            </a:pPr>
            <a:r>
              <a:rPr lang="en-GB" altLang="en-US" sz="2400">
                <a:latin typeface="Times New Roman" pitchFamily="18" charset="0"/>
              </a:rPr>
              <a:t>group of elements will be “shielded” by the inner electrons (screening </a:t>
            </a:r>
          </a:p>
          <a:p>
            <a:pPr algn="just" eaLnBrk="1" hangingPunct="1">
              <a:spcBef>
                <a:spcPct val="0"/>
              </a:spcBef>
              <a:buFontTx/>
              <a:buNone/>
            </a:pPr>
            <a:r>
              <a:rPr lang="en-GB" altLang="en-US" sz="2400">
                <a:latin typeface="Times New Roman" pitchFamily="18" charset="0"/>
              </a:rPr>
              <a:t>effect). This also means the outer electrons are less attracted to the </a:t>
            </a:r>
          </a:p>
          <a:p>
            <a:pPr algn="just" eaLnBrk="1" hangingPunct="1">
              <a:spcBef>
                <a:spcPct val="0"/>
              </a:spcBef>
              <a:buFontTx/>
              <a:buNone/>
            </a:pPr>
            <a:r>
              <a:rPr lang="en-GB" altLang="en-US" sz="2400">
                <a:latin typeface="Times New Roman" pitchFamily="18" charset="0"/>
              </a:rPr>
              <a:t>nucleus and easier to remove.</a:t>
            </a:r>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1386583"/>
            <a:ext cx="4079874" cy="2171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88</a:t>
            </a:fld>
            <a:endParaRPr lang="en-GB"/>
          </a:p>
        </p:txBody>
      </p:sp>
    </p:spTree>
    <p:extLst>
      <p:ext uri="{BB962C8B-B14F-4D97-AF65-F5344CB8AC3E}">
        <p14:creationId xmlns:p14="http://schemas.microsoft.com/office/powerpoint/2010/main" val="14056961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9685"/>
                                        </p:tgtEl>
                                        <p:attrNameLst>
                                          <p:attrName>style.visibility</p:attrName>
                                        </p:attrNameLst>
                                      </p:cBhvr>
                                      <p:to>
                                        <p:strVal val="visible"/>
                                      </p:to>
                                    </p:set>
                                    <p:anim calcmode="lin" valueType="num">
                                      <p:cBhvr additive="base">
                                        <p:cTn id="7" dur="500" fill="hold"/>
                                        <p:tgtEl>
                                          <p:spTgt spid="199685"/>
                                        </p:tgtEl>
                                        <p:attrNameLst>
                                          <p:attrName>ppt_x</p:attrName>
                                        </p:attrNameLst>
                                      </p:cBhvr>
                                      <p:tavLst>
                                        <p:tav tm="0">
                                          <p:val>
                                            <p:strVal val="#ppt_x"/>
                                          </p:val>
                                        </p:tav>
                                        <p:tav tm="100000">
                                          <p:val>
                                            <p:strVal val="#ppt_x"/>
                                          </p:val>
                                        </p:tav>
                                      </p:tavLst>
                                    </p:anim>
                                    <p:anim calcmode="lin" valueType="num">
                                      <p:cBhvr additive="base">
                                        <p:cTn id="8" dur="500" fill="hold"/>
                                        <p:tgtEl>
                                          <p:spTgt spid="19968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9830"/>
                                        </p:tgtEl>
                                        <p:attrNameLst>
                                          <p:attrName>style.visibility</p:attrName>
                                        </p:attrNameLst>
                                      </p:cBhvr>
                                      <p:to>
                                        <p:strVal val="visible"/>
                                      </p:to>
                                    </p:set>
                                    <p:anim calcmode="lin" valueType="num">
                                      <p:cBhvr additive="base">
                                        <p:cTn id="13" dur="500" fill="hold"/>
                                        <p:tgtEl>
                                          <p:spTgt spid="199830"/>
                                        </p:tgtEl>
                                        <p:attrNameLst>
                                          <p:attrName>ppt_x</p:attrName>
                                        </p:attrNameLst>
                                      </p:cBhvr>
                                      <p:tavLst>
                                        <p:tav tm="0">
                                          <p:val>
                                            <p:strVal val="#ppt_x"/>
                                          </p:val>
                                        </p:tav>
                                        <p:tav tm="100000">
                                          <p:val>
                                            <p:strVal val="#ppt_x"/>
                                          </p:val>
                                        </p:tav>
                                      </p:tavLst>
                                    </p:anim>
                                    <p:anim calcmode="lin" valueType="num">
                                      <p:cBhvr additive="base">
                                        <p:cTn id="14" dur="500" fill="hold"/>
                                        <p:tgtEl>
                                          <p:spTgt spid="19983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9833"/>
                                        </p:tgtEl>
                                        <p:attrNameLst>
                                          <p:attrName>style.visibility</p:attrName>
                                        </p:attrNameLst>
                                      </p:cBhvr>
                                      <p:to>
                                        <p:strVal val="visible"/>
                                      </p:to>
                                    </p:set>
                                    <p:anim calcmode="lin" valueType="num">
                                      <p:cBhvr additive="base">
                                        <p:cTn id="19" dur="500" fill="hold"/>
                                        <p:tgtEl>
                                          <p:spTgt spid="199833"/>
                                        </p:tgtEl>
                                        <p:attrNameLst>
                                          <p:attrName>ppt_x</p:attrName>
                                        </p:attrNameLst>
                                      </p:cBhvr>
                                      <p:tavLst>
                                        <p:tav tm="0">
                                          <p:val>
                                            <p:strVal val="#ppt_x"/>
                                          </p:val>
                                        </p:tav>
                                        <p:tav tm="100000">
                                          <p:val>
                                            <p:strVal val="#ppt_x"/>
                                          </p:val>
                                        </p:tav>
                                      </p:tavLst>
                                    </p:anim>
                                    <p:anim calcmode="lin" valueType="num">
                                      <p:cBhvr additive="base">
                                        <p:cTn id="20" dur="500" fill="hold"/>
                                        <p:tgtEl>
                                          <p:spTgt spid="1998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5" grpId="0"/>
      <p:bldP spid="199830" grpId="0"/>
      <p:bldP spid="199833"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8" name="Rectangle 4"/>
          <p:cNvSpPr>
            <a:spLocks noGrp="1" noChangeArrowheads="1"/>
          </p:cNvSpPr>
          <p:nvPr>
            <p:ph type="title"/>
          </p:nvPr>
        </p:nvSpPr>
        <p:spPr>
          <a:xfrm>
            <a:off x="107950" y="103188"/>
            <a:ext cx="8229600" cy="576262"/>
          </a:xfrm>
        </p:spPr>
        <p:txBody>
          <a:bodyPr>
            <a:normAutofit/>
          </a:bodyPr>
          <a:lstStyle/>
          <a:p>
            <a:pPr algn="l" eaLnBrk="1" hangingPunct="1"/>
            <a:r>
              <a:rPr lang="en-GB" altLang="en-US" sz="2400" u="sng" dirty="0" smtClean="0">
                <a:latin typeface="Times New Roman" pitchFamily="18" charset="0"/>
              </a:rPr>
              <a:t>Second Ionisation Energy</a:t>
            </a:r>
          </a:p>
        </p:txBody>
      </p:sp>
      <p:sp>
        <p:nvSpPr>
          <p:cNvPr id="200709" name="Rectangle 5"/>
          <p:cNvSpPr>
            <a:spLocks noChangeArrowheads="1"/>
          </p:cNvSpPr>
          <p:nvPr/>
        </p:nvSpPr>
        <p:spPr bwMode="auto">
          <a:xfrm>
            <a:off x="93662" y="765175"/>
            <a:ext cx="8654801"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This is the energy required to remove a second electron from an </a:t>
            </a:r>
            <a:r>
              <a:rPr lang="en-GB" altLang="en-US" sz="2400" u="sng" dirty="0">
                <a:latin typeface="Times New Roman" pitchFamily="18" charset="0"/>
              </a:rPr>
              <a:t>ion</a:t>
            </a:r>
            <a:r>
              <a:rPr lang="en-GB" altLang="en-US" sz="2400" dirty="0">
                <a:latin typeface="Times New Roman" pitchFamily="18" charset="0"/>
              </a:rPr>
              <a:t> in the gaseous state.</a:t>
            </a:r>
          </a:p>
        </p:txBody>
      </p:sp>
      <p:sp>
        <p:nvSpPr>
          <p:cNvPr id="200710" name="Rectangle 6"/>
          <p:cNvSpPr>
            <a:spLocks noChangeArrowheads="1"/>
          </p:cNvSpPr>
          <p:nvPr/>
        </p:nvSpPr>
        <p:spPr bwMode="auto">
          <a:xfrm>
            <a:off x="130175" y="1628775"/>
            <a:ext cx="8229600"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e.g. Na</a:t>
            </a:r>
            <a:r>
              <a:rPr lang="en-GB" altLang="en-US" sz="2400" baseline="50000" dirty="0">
                <a:latin typeface="Times New Roman" pitchFamily="18" charset="0"/>
              </a:rPr>
              <a:t>+</a:t>
            </a:r>
            <a:r>
              <a:rPr lang="en-GB" altLang="en-US" sz="2400" baseline="-25000" dirty="0">
                <a:latin typeface="Times New Roman" pitchFamily="18" charset="0"/>
              </a:rPr>
              <a:t>(g)</a:t>
            </a:r>
            <a:r>
              <a:rPr lang="en-GB" altLang="en-US" sz="2400" dirty="0">
                <a:latin typeface="Times New Roman" pitchFamily="18" charset="0"/>
              </a:rPr>
              <a:t> </a:t>
            </a:r>
            <a:r>
              <a:rPr lang="en-GB" altLang="en-US" sz="2400" dirty="0">
                <a:latin typeface="Times New Roman" pitchFamily="18" charset="0"/>
                <a:sym typeface="Wingdings" pitchFamily="2" charset="2"/>
              </a:rPr>
              <a:t> Na </a:t>
            </a:r>
            <a:r>
              <a:rPr lang="en-GB" altLang="en-US" sz="2400" baseline="50000" dirty="0">
                <a:latin typeface="Times New Roman" pitchFamily="18" charset="0"/>
                <a:sym typeface="Wingdings" pitchFamily="2" charset="2"/>
              </a:rPr>
              <a:t>2+</a:t>
            </a:r>
            <a:r>
              <a:rPr lang="en-GB" altLang="en-US" sz="2400" baseline="-25000" dirty="0">
                <a:latin typeface="Times New Roman" pitchFamily="18" charset="0"/>
                <a:sym typeface="Wingdings" pitchFamily="2" charset="2"/>
              </a:rPr>
              <a:t>(g)</a:t>
            </a:r>
            <a:r>
              <a:rPr lang="en-GB" altLang="en-US" sz="2400" dirty="0">
                <a:latin typeface="Times New Roman" pitchFamily="18" charset="0"/>
                <a:sym typeface="Wingdings" pitchFamily="2" charset="2"/>
              </a:rPr>
              <a:t> + e</a:t>
            </a:r>
            <a:r>
              <a:rPr lang="en-GB" altLang="en-US" sz="2400" baseline="50000" dirty="0">
                <a:latin typeface="Times New Roman" pitchFamily="18" charset="0"/>
                <a:sym typeface="Wingdings" pitchFamily="2" charset="2"/>
              </a:rPr>
              <a:t>-</a:t>
            </a:r>
            <a:endParaRPr lang="en-GB" altLang="en-US" sz="2400" baseline="50000" dirty="0">
              <a:latin typeface="Times New Roman" pitchFamily="18" charset="0"/>
            </a:endParaRPr>
          </a:p>
        </p:txBody>
      </p:sp>
      <p:grpSp>
        <p:nvGrpSpPr>
          <p:cNvPr id="2" name="Group 1"/>
          <p:cNvGrpSpPr/>
          <p:nvPr/>
        </p:nvGrpSpPr>
        <p:grpSpPr>
          <a:xfrm>
            <a:off x="468313" y="3860800"/>
            <a:ext cx="2079625" cy="2016125"/>
            <a:chOff x="468313" y="3860800"/>
            <a:chExt cx="2079625" cy="2016125"/>
          </a:xfrm>
        </p:grpSpPr>
        <p:grpSp>
          <p:nvGrpSpPr>
            <p:cNvPr id="200727" name="Group 23"/>
            <p:cNvGrpSpPr>
              <a:grpSpLocks/>
            </p:cNvGrpSpPr>
            <p:nvPr/>
          </p:nvGrpSpPr>
          <p:grpSpPr bwMode="auto">
            <a:xfrm>
              <a:off x="468313" y="3860800"/>
              <a:ext cx="2079625" cy="2016125"/>
              <a:chOff x="1343" y="2296"/>
              <a:chExt cx="1310" cy="1270"/>
            </a:xfrm>
          </p:grpSpPr>
          <p:sp>
            <p:nvSpPr>
              <p:cNvPr id="144407" name="Oval 8"/>
              <p:cNvSpPr>
                <a:spLocks noChangeArrowheads="1"/>
              </p:cNvSpPr>
              <p:nvPr/>
            </p:nvSpPr>
            <p:spPr bwMode="auto">
              <a:xfrm>
                <a:off x="1343" y="2296"/>
                <a:ext cx="1310" cy="127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408" name="Oval 9"/>
              <p:cNvSpPr>
                <a:spLocks noChangeArrowheads="1"/>
              </p:cNvSpPr>
              <p:nvPr/>
            </p:nvSpPr>
            <p:spPr bwMode="auto">
              <a:xfrm>
                <a:off x="1548" y="2507"/>
                <a:ext cx="916" cy="821"/>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409" name="Oval 10"/>
              <p:cNvSpPr>
                <a:spLocks noChangeArrowheads="1"/>
              </p:cNvSpPr>
              <p:nvPr/>
            </p:nvSpPr>
            <p:spPr bwMode="auto">
              <a:xfrm>
                <a:off x="1765" y="2687"/>
                <a:ext cx="481" cy="45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410" name="Oval 11"/>
              <p:cNvSpPr>
                <a:spLocks noChangeArrowheads="1"/>
              </p:cNvSpPr>
              <p:nvPr/>
            </p:nvSpPr>
            <p:spPr bwMode="auto">
              <a:xfrm>
                <a:off x="1981" y="3110"/>
                <a:ext cx="44" cy="4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411" name="Oval 13"/>
              <p:cNvSpPr>
                <a:spLocks noChangeArrowheads="1"/>
              </p:cNvSpPr>
              <p:nvPr/>
            </p:nvSpPr>
            <p:spPr bwMode="auto">
              <a:xfrm>
                <a:off x="1979" y="2675"/>
                <a:ext cx="43" cy="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412" name="Oval 14"/>
              <p:cNvSpPr>
                <a:spLocks noChangeArrowheads="1"/>
              </p:cNvSpPr>
              <p:nvPr/>
            </p:nvSpPr>
            <p:spPr bwMode="auto">
              <a:xfrm>
                <a:off x="2020" y="2485"/>
                <a:ext cx="44" cy="4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413" name="Oval 15"/>
              <p:cNvSpPr>
                <a:spLocks noChangeArrowheads="1"/>
              </p:cNvSpPr>
              <p:nvPr/>
            </p:nvSpPr>
            <p:spPr bwMode="auto">
              <a:xfrm>
                <a:off x="1977" y="3300"/>
                <a:ext cx="43" cy="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414" name="Oval 16"/>
              <p:cNvSpPr>
                <a:spLocks noChangeArrowheads="1"/>
              </p:cNvSpPr>
              <p:nvPr/>
            </p:nvSpPr>
            <p:spPr bwMode="auto">
              <a:xfrm>
                <a:off x="2072" y="3297"/>
                <a:ext cx="44" cy="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415" name="Oval 17"/>
              <p:cNvSpPr>
                <a:spLocks noChangeArrowheads="1"/>
              </p:cNvSpPr>
              <p:nvPr/>
            </p:nvSpPr>
            <p:spPr bwMode="auto">
              <a:xfrm>
                <a:off x="2438" y="2858"/>
                <a:ext cx="43" cy="4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416" name="Oval 18"/>
              <p:cNvSpPr>
                <a:spLocks noChangeArrowheads="1"/>
              </p:cNvSpPr>
              <p:nvPr/>
            </p:nvSpPr>
            <p:spPr bwMode="auto">
              <a:xfrm>
                <a:off x="2437" y="2963"/>
                <a:ext cx="42" cy="4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417" name="Oval 19"/>
              <p:cNvSpPr>
                <a:spLocks noChangeArrowheads="1"/>
              </p:cNvSpPr>
              <p:nvPr/>
            </p:nvSpPr>
            <p:spPr bwMode="auto">
              <a:xfrm>
                <a:off x="1535" y="2827"/>
                <a:ext cx="44" cy="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418" name="Oval 20"/>
              <p:cNvSpPr>
                <a:spLocks noChangeArrowheads="1"/>
              </p:cNvSpPr>
              <p:nvPr/>
            </p:nvSpPr>
            <p:spPr bwMode="auto">
              <a:xfrm>
                <a:off x="1525" y="2908"/>
                <a:ext cx="44" cy="4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419" name="Text Box 21"/>
              <p:cNvSpPr txBox="1">
                <a:spLocks noChangeArrowheads="1"/>
              </p:cNvSpPr>
              <p:nvPr/>
            </p:nvSpPr>
            <p:spPr bwMode="auto">
              <a:xfrm>
                <a:off x="1823" y="2799"/>
                <a:ext cx="36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800" dirty="0">
                    <a:latin typeface="Comic Sans MS" pitchFamily="66" charset="0"/>
                  </a:rPr>
                  <a:t>Na</a:t>
                </a:r>
                <a:r>
                  <a:rPr lang="en-GB" altLang="en-US" sz="2400" baseline="50000" dirty="0">
                    <a:latin typeface="Comic Sans MS" pitchFamily="66" charset="0"/>
                  </a:rPr>
                  <a:t>+</a:t>
                </a:r>
                <a:endParaRPr lang="en-US" altLang="en-US" sz="2400" baseline="50000" dirty="0">
                  <a:latin typeface="Comic Sans MS" pitchFamily="66" charset="0"/>
                </a:endParaRPr>
              </a:p>
            </p:txBody>
          </p:sp>
        </p:grpSp>
        <p:sp>
          <p:nvSpPr>
            <p:cNvPr id="200716" name="Oval 12"/>
            <p:cNvSpPr>
              <a:spLocks noChangeArrowheads="1"/>
            </p:cNvSpPr>
            <p:nvPr/>
          </p:nvSpPr>
          <p:spPr bwMode="auto">
            <a:xfrm>
              <a:off x="1360488" y="4178300"/>
              <a:ext cx="69850" cy="6508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grpSp>
      <p:sp>
        <p:nvSpPr>
          <p:cNvPr id="200726" name="AutoShape 22"/>
          <p:cNvSpPr>
            <a:spLocks noChangeArrowheads="1"/>
          </p:cNvSpPr>
          <p:nvPr/>
        </p:nvSpPr>
        <p:spPr bwMode="auto">
          <a:xfrm rot="-5400000">
            <a:off x="562769" y="3103984"/>
            <a:ext cx="1295400" cy="649288"/>
          </a:xfrm>
          <a:prstGeom prst="curvedLeftArrow">
            <a:avLst>
              <a:gd name="adj1" fmla="val 20000"/>
              <a:gd name="adj2" fmla="val 40000"/>
              <a:gd name="adj3" fmla="val 66504"/>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200728" name="Line 24"/>
          <p:cNvSpPr>
            <a:spLocks noChangeShapeType="1"/>
          </p:cNvSpPr>
          <p:nvPr/>
        </p:nvSpPr>
        <p:spPr bwMode="auto">
          <a:xfrm>
            <a:off x="2843213" y="4797425"/>
            <a:ext cx="230346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200796" name="Group 92"/>
          <p:cNvGrpSpPr>
            <a:grpSpLocks/>
          </p:cNvGrpSpPr>
          <p:nvPr/>
        </p:nvGrpSpPr>
        <p:grpSpPr bwMode="auto">
          <a:xfrm>
            <a:off x="5264150" y="3759200"/>
            <a:ext cx="2079625" cy="2016125"/>
            <a:chOff x="3316" y="2368"/>
            <a:chExt cx="1310" cy="1270"/>
          </a:xfrm>
        </p:grpSpPr>
        <p:sp>
          <p:nvSpPr>
            <p:cNvPr id="144394" name="Oval 26"/>
            <p:cNvSpPr>
              <a:spLocks noChangeArrowheads="1"/>
            </p:cNvSpPr>
            <p:nvPr/>
          </p:nvSpPr>
          <p:spPr bwMode="auto">
            <a:xfrm>
              <a:off x="3316" y="2368"/>
              <a:ext cx="1310" cy="127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395" name="Oval 27"/>
            <p:cNvSpPr>
              <a:spLocks noChangeArrowheads="1"/>
            </p:cNvSpPr>
            <p:nvPr/>
          </p:nvSpPr>
          <p:spPr bwMode="auto">
            <a:xfrm>
              <a:off x="3521" y="2579"/>
              <a:ext cx="916" cy="821"/>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396" name="Oval 28"/>
            <p:cNvSpPr>
              <a:spLocks noChangeArrowheads="1"/>
            </p:cNvSpPr>
            <p:nvPr/>
          </p:nvSpPr>
          <p:spPr bwMode="auto">
            <a:xfrm>
              <a:off x="3738" y="2759"/>
              <a:ext cx="481" cy="45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397" name="Oval 29"/>
            <p:cNvSpPr>
              <a:spLocks noChangeArrowheads="1"/>
            </p:cNvSpPr>
            <p:nvPr/>
          </p:nvSpPr>
          <p:spPr bwMode="auto">
            <a:xfrm>
              <a:off x="3954" y="3182"/>
              <a:ext cx="44" cy="4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398" name="Oval 31"/>
            <p:cNvSpPr>
              <a:spLocks noChangeArrowheads="1"/>
            </p:cNvSpPr>
            <p:nvPr/>
          </p:nvSpPr>
          <p:spPr bwMode="auto">
            <a:xfrm>
              <a:off x="3952" y="2747"/>
              <a:ext cx="43" cy="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399" name="Oval 32"/>
            <p:cNvSpPr>
              <a:spLocks noChangeArrowheads="1"/>
            </p:cNvSpPr>
            <p:nvPr/>
          </p:nvSpPr>
          <p:spPr bwMode="auto">
            <a:xfrm>
              <a:off x="3993" y="2557"/>
              <a:ext cx="44" cy="4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400" name="Oval 33"/>
            <p:cNvSpPr>
              <a:spLocks noChangeArrowheads="1"/>
            </p:cNvSpPr>
            <p:nvPr/>
          </p:nvSpPr>
          <p:spPr bwMode="auto">
            <a:xfrm>
              <a:off x="3950" y="3372"/>
              <a:ext cx="43" cy="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401" name="Oval 34"/>
            <p:cNvSpPr>
              <a:spLocks noChangeArrowheads="1"/>
            </p:cNvSpPr>
            <p:nvPr/>
          </p:nvSpPr>
          <p:spPr bwMode="auto">
            <a:xfrm>
              <a:off x="4045" y="3369"/>
              <a:ext cx="44" cy="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402" name="Oval 35"/>
            <p:cNvSpPr>
              <a:spLocks noChangeArrowheads="1"/>
            </p:cNvSpPr>
            <p:nvPr/>
          </p:nvSpPr>
          <p:spPr bwMode="auto">
            <a:xfrm>
              <a:off x="4411" y="2930"/>
              <a:ext cx="43" cy="4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403" name="Oval 36"/>
            <p:cNvSpPr>
              <a:spLocks noChangeArrowheads="1"/>
            </p:cNvSpPr>
            <p:nvPr/>
          </p:nvSpPr>
          <p:spPr bwMode="auto">
            <a:xfrm>
              <a:off x="4410" y="3035"/>
              <a:ext cx="42" cy="4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404" name="Oval 37"/>
            <p:cNvSpPr>
              <a:spLocks noChangeArrowheads="1"/>
            </p:cNvSpPr>
            <p:nvPr/>
          </p:nvSpPr>
          <p:spPr bwMode="auto">
            <a:xfrm>
              <a:off x="3508" y="2899"/>
              <a:ext cx="44" cy="4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405" name="Oval 38"/>
            <p:cNvSpPr>
              <a:spLocks noChangeArrowheads="1"/>
            </p:cNvSpPr>
            <p:nvPr/>
          </p:nvSpPr>
          <p:spPr bwMode="auto">
            <a:xfrm>
              <a:off x="3498" y="2980"/>
              <a:ext cx="44" cy="41"/>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44406" name="Text Box 39"/>
            <p:cNvSpPr txBox="1">
              <a:spLocks noChangeArrowheads="1"/>
            </p:cNvSpPr>
            <p:nvPr/>
          </p:nvSpPr>
          <p:spPr bwMode="auto">
            <a:xfrm>
              <a:off x="3792" y="2867"/>
              <a:ext cx="42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800">
                  <a:latin typeface="Comic Sans MS" pitchFamily="66" charset="0"/>
                </a:rPr>
                <a:t>Na</a:t>
              </a:r>
              <a:r>
                <a:rPr lang="en-GB" altLang="en-US" sz="1800" baseline="50000">
                  <a:latin typeface="Comic Sans MS" pitchFamily="66" charset="0"/>
                </a:rPr>
                <a:t>2</a:t>
              </a:r>
              <a:r>
                <a:rPr lang="en-GB" altLang="en-US" sz="2400" baseline="50000">
                  <a:latin typeface="Comic Sans MS" pitchFamily="66" charset="0"/>
                </a:rPr>
                <a:t>+</a:t>
              </a:r>
              <a:endParaRPr lang="en-US" altLang="en-US" sz="2400" baseline="50000">
                <a:latin typeface="Comic Sans MS" pitchFamily="66" charset="0"/>
              </a:endParaRPr>
            </a:p>
          </p:txBody>
        </p:sp>
      </p:grpSp>
      <p:sp>
        <p:nvSpPr>
          <p:cNvPr id="37" name="TextBox 36"/>
          <p:cNvSpPr txBox="1"/>
          <p:nvPr/>
        </p:nvSpPr>
        <p:spPr>
          <a:xfrm>
            <a:off x="1496530" y="3429000"/>
            <a:ext cx="1853008" cy="369332"/>
          </a:xfrm>
          <a:prstGeom prst="rect">
            <a:avLst/>
          </a:prstGeom>
          <a:noFill/>
        </p:spPr>
        <p:txBody>
          <a:bodyPr wrap="none" rtlCol="0">
            <a:spAutoFit/>
          </a:bodyPr>
          <a:lstStyle/>
          <a:p>
            <a:r>
              <a:rPr lang="en-GB" dirty="0">
                <a:latin typeface="Times New Roman" panose="02020603050405020304" pitchFamily="18" charset="0"/>
                <a:cs typeface="Times New Roman" panose="02020603050405020304" pitchFamily="18" charset="0"/>
              </a:rPr>
              <a:t>e</a:t>
            </a:r>
            <a:r>
              <a:rPr lang="en-GB" dirty="0" smtClean="0">
                <a:latin typeface="Times New Roman" panose="02020603050405020304" pitchFamily="18" charset="0"/>
                <a:cs typeface="Times New Roman" panose="02020603050405020304" pitchFamily="18" charset="0"/>
              </a:rPr>
              <a:t>lectron removed</a:t>
            </a:r>
            <a:endParaRPr lang="en-GB" dirty="0">
              <a:latin typeface="Times New Roman" panose="02020603050405020304" pitchFamily="18" charset="0"/>
              <a:cs typeface="Times New Roman" panose="02020603050405020304" pitchFamily="18" charset="0"/>
            </a:endParaRP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035439-CAE3-48F5-8784-A3D703450100}" type="slidenum">
              <a:rPr lang="en-GB" smtClean="0"/>
              <a:t>89</a:t>
            </a:fld>
            <a:endParaRPr lang="en-GB"/>
          </a:p>
        </p:txBody>
      </p:sp>
    </p:spTree>
    <p:extLst>
      <p:ext uri="{BB962C8B-B14F-4D97-AF65-F5344CB8AC3E}">
        <p14:creationId xmlns:p14="http://schemas.microsoft.com/office/powerpoint/2010/main" val="2442386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0709"/>
                                        </p:tgtEl>
                                        <p:attrNameLst>
                                          <p:attrName>style.visibility</p:attrName>
                                        </p:attrNameLst>
                                      </p:cBhvr>
                                      <p:to>
                                        <p:strVal val="visible"/>
                                      </p:to>
                                    </p:set>
                                    <p:anim calcmode="lin" valueType="num">
                                      <p:cBhvr additive="base">
                                        <p:cTn id="7" dur="500" fill="hold"/>
                                        <p:tgtEl>
                                          <p:spTgt spid="200709"/>
                                        </p:tgtEl>
                                        <p:attrNameLst>
                                          <p:attrName>ppt_x</p:attrName>
                                        </p:attrNameLst>
                                      </p:cBhvr>
                                      <p:tavLst>
                                        <p:tav tm="0">
                                          <p:val>
                                            <p:strVal val="#ppt_x"/>
                                          </p:val>
                                        </p:tav>
                                        <p:tav tm="100000">
                                          <p:val>
                                            <p:strVal val="#ppt_x"/>
                                          </p:val>
                                        </p:tav>
                                      </p:tavLst>
                                    </p:anim>
                                    <p:anim calcmode="lin" valueType="num">
                                      <p:cBhvr additive="base">
                                        <p:cTn id="8" dur="500" fill="hold"/>
                                        <p:tgtEl>
                                          <p:spTgt spid="20070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0710"/>
                                        </p:tgtEl>
                                        <p:attrNameLst>
                                          <p:attrName>style.visibility</p:attrName>
                                        </p:attrNameLst>
                                      </p:cBhvr>
                                      <p:to>
                                        <p:strVal val="visible"/>
                                      </p:to>
                                    </p:set>
                                    <p:anim calcmode="lin" valueType="num">
                                      <p:cBhvr additive="base">
                                        <p:cTn id="13" dur="500" fill="hold"/>
                                        <p:tgtEl>
                                          <p:spTgt spid="200710"/>
                                        </p:tgtEl>
                                        <p:attrNameLst>
                                          <p:attrName>ppt_x</p:attrName>
                                        </p:attrNameLst>
                                      </p:cBhvr>
                                      <p:tavLst>
                                        <p:tav tm="0">
                                          <p:val>
                                            <p:strVal val="#ppt_x"/>
                                          </p:val>
                                        </p:tav>
                                        <p:tav tm="100000">
                                          <p:val>
                                            <p:strVal val="#ppt_x"/>
                                          </p:val>
                                        </p:tav>
                                      </p:tavLst>
                                    </p:anim>
                                    <p:anim calcmode="lin" valueType="num">
                                      <p:cBhvr additive="base">
                                        <p:cTn id="14" dur="500" fill="hold"/>
                                        <p:tgtEl>
                                          <p:spTgt spid="2007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0726"/>
                                        </p:tgtEl>
                                        <p:attrNameLst>
                                          <p:attrName>style.visibility</p:attrName>
                                        </p:attrNameLst>
                                      </p:cBhvr>
                                      <p:to>
                                        <p:strVal val="visible"/>
                                      </p:to>
                                    </p:set>
                                    <p:anim calcmode="lin" valueType="num">
                                      <p:cBhvr additive="base">
                                        <p:cTn id="25" dur="500" fill="hold"/>
                                        <p:tgtEl>
                                          <p:spTgt spid="200726"/>
                                        </p:tgtEl>
                                        <p:attrNameLst>
                                          <p:attrName>ppt_x</p:attrName>
                                        </p:attrNameLst>
                                      </p:cBhvr>
                                      <p:tavLst>
                                        <p:tav tm="0">
                                          <p:val>
                                            <p:strVal val="#ppt_x"/>
                                          </p:val>
                                        </p:tav>
                                        <p:tav tm="100000">
                                          <p:val>
                                            <p:strVal val="#ppt_x"/>
                                          </p:val>
                                        </p:tav>
                                      </p:tavLst>
                                    </p:anim>
                                    <p:anim calcmode="lin" valueType="num">
                                      <p:cBhvr additive="base">
                                        <p:cTn id="26" dur="500" fill="hold"/>
                                        <p:tgtEl>
                                          <p:spTgt spid="20072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ppt_x"/>
                                          </p:val>
                                        </p:tav>
                                        <p:tav tm="100000">
                                          <p:val>
                                            <p:strVal val="#ppt_x"/>
                                          </p:val>
                                        </p:tav>
                                      </p:tavLst>
                                    </p:anim>
                                    <p:anim calcmode="lin" valueType="num">
                                      <p:cBhvr additive="base">
                                        <p:cTn id="32"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0728"/>
                                        </p:tgtEl>
                                        <p:attrNameLst>
                                          <p:attrName>style.visibility</p:attrName>
                                        </p:attrNameLst>
                                      </p:cBhvr>
                                      <p:to>
                                        <p:strVal val="visible"/>
                                      </p:to>
                                    </p:set>
                                    <p:anim calcmode="lin" valueType="num">
                                      <p:cBhvr additive="base">
                                        <p:cTn id="37" dur="500" fill="hold"/>
                                        <p:tgtEl>
                                          <p:spTgt spid="200728"/>
                                        </p:tgtEl>
                                        <p:attrNameLst>
                                          <p:attrName>ppt_x</p:attrName>
                                        </p:attrNameLst>
                                      </p:cBhvr>
                                      <p:tavLst>
                                        <p:tav tm="0">
                                          <p:val>
                                            <p:strVal val="#ppt_x"/>
                                          </p:val>
                                        </p:tav>
                                        <p:tav tm="100000">
                                          <p:val>
                                            <p:strVal val="#ppt_x"/>
                                          </p:val>
                                        </p:tav>
                                      </p:tavLst>
                                    </p:anim>
                                    <p:anim calcmode="lin" valueType="num">
                                      <p:cBhvr additive="base">
                                        <p:cTn id="38" dur="500" fill="hold"/>
                                        <p:tgtEl>
                                          <p:spTgt spid="200728"/>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00796"/>
                                        </p:tgtEl>
                                        <p:attrNameLst>
                                          <p:attrName>style.visibility</p:attrName>
                                        </p:attrNameLst>
                                      </p:cBhvr>
                                      <p:to>
                                        <p:strVal val="visible"/>
                                      </p:to>
                                    </p:set>
                                    <p:anim calcmode="lin" valueType="num">
                                      <p:cBhvr additive="base">
                                        <p:cTn id="41" dur="500" fill="hold"/>
                                        <p:tgtEl>
                                          <p:spTgt spid="200796"/>
                                        </p:tgtEl>
                                        <p:attrNameLst>
                                          <p:attrName>ppt_x</p:attrName>
                                        </p:attrNameLst>
                                      </p:cBhvr>
                                      <p:tavLst>
                                        <p:tav tm="0">
                                          <p:val>
                                            <p:strVal val="#ppt_x"/>
                                          </p:val>
                                        </p:tav>
                                        <p:tav tm="100000">
                                          <p:val>
                                            <p:strVal val="#ppt_x"/>
                                          </p:val>
                                        </p:tav>
                                      </p:tavLst>
                                    </p:anim>
                                    <p:anim calcmode="lin" valueType="num">
                                      <p:cBhvr additive="base">
                                        <p:cTn id="42" dur="500" fill="hold"/>
                                        <p:tgtEl>
                                          <p:spTgt spid="2007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9" grpId="0"/>
      <p:bldP spid="200710" grpId="0"/>
      <p:bldP spid="200726" grpId="0" animBg="1"/>
      <p:bldP spid="200728" grpId="0" animBg="1"/>
      <p:bldP spid="37"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7" name="Rectangle 5"/>
          <p:cNvSpPr>
            <a:spLocks noChangeArrowheads="1"/>
          </p:cNvSpPr>
          <p:nvPr/>
        </p:nvSpPr>
        <p:spPr bwMode="auto">
          <a:xfrm>
            <a:off x="158750" y="1196975"/>
            <a:ext cx="82296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smtClean="0">
                <a:latin typeface="Times New Roman" pitchFamily="18" charset="0"/>
              </a:rPr>
              <a:t>The </a:t>
            </a:r>
            <a:r>
              <a:rPr lang="en-GB" altLang="en-US" sz="2400" dirty="0">
                <a:latin typeface="Times New Roman" pitchFamily="18" charset="0"/>
              </a:rPr>
              <a:t>third ionisation energy of sodium can be represented as:</a:t>
            </a:r>
          </a:p>
        </p:txBody>
      </p:sp>
      <p:sp>
        <p:nvSpPr>
          <p:cNvPr id="202759" name="Rectangle 7"/>
          <p:cNvSpPr>
            <a:spLocks noChangeArrowheads="1"/>
          </p:cNvSpPr>
          <p:nvPr/>
        </p:nvSpPr>
        <p:spPr bwMode="auto">
          <a:xfrm>
            <a:off x="122238" y="255588"/>
            <a:ext cx="8842375"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Successive ionisation energies can correspondingly be represented.</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90</a:t>
            </a:fld>
            <a:endParaRPr lang="en-GB"/>
          </a:p>
        </p:txBody>
      </p:sp>
    </p:spTree>
    <p:extLst>
      <p:ext uri="{BB962C8B-B14F-4D97-AF65-F5344CB8AC3E}">
        <p14:creationId xmlns:p14="http://schemas.microsoft.com/office/powerpoint/2010/main" val="135261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2757"/>
                                        </p:tgtEl>
                                        <p:attrNameLst>
                                          <p:attrName>style.visibility</p:attrName>
                                        </p:attrNameLst>
                                      </p:cBhvr>
                                      <p:to>
                                        <p:strVal val="visible"/>
                                      </p:to>
                                    </p:set>
                                    <p:anim calcmode="lin" valueType="num">
                                      <p:cBhvr additive="base">
                                        <p:cTn id="7" dur="500" fill="hold"/>
                                        <p:tgtEl>
                                          <p:spTgt spid="202757"/>
                                        </p:tgtEl>
                                        <p:attrNameLst>
                                          <p:attrName>ppt_x</p:attrName>
                                        </p:attrNameLst>
                                      </p:cBhvr>
                                      <p:tavLst>
                                        <p:tav tm="0">
                                          <p:val>
                                            <p:strVal val="#ppt_x"/>
                                          </p:val>
                                        </p:tav>
                                        <p:tav tm="100000">
                                          <p:val>
                                            <p:strVal val="#ppt_x"/>
                                          </p:val>
                                        </p:tav>
                                      </p:tavLst>
                                    </p:anim>
                                    <p:anim calcmode="lin" valueType="num">
                                      <p:cBhvr additive="base">
                                        <p:cTn id="8" dur="500" fill="hold"/>
                                        <p:tgtEl>
                                          <p:spTgt spid="20275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2759"/>
                                        </p:tgtEl>
                                        <p:attrNameLst>
                                          <p:attrName>style.visibility</p:attrName>
                                        </p:attrNameLst>
                                      </p:cBhvr>
                                      <p:to>
                                        <p:strVal val="visible"/>
                                      </p:to>
                                    </p:set>
                                    <p:anim calcmode="lin" valueType="num">
                                      <p:cBhvr additive="base">
                                        <p:cTn id="13" dur="500" fill="hold"/>
                                        <p:tgtEl>
                                          <p:spTgt spid="202759"/>
                                        </p:tgtEl>
                                        <p:attrNameLst>
                                          <p:attrName>ppt_x</p:attrName>
                                        </p:attrNameLst>
                                      </p:cBhvr>
                                      <p:tavLst>
                                        <p:tav tm="0">
                                          <p:val>
                                            <p:strVal val="#ppt_x"/>
                                          </p:val>
                                        </p:tav>
                                        <p:tav tm="100000">
                                          <p:val>
                                            <p:strVal val="#ppt_x"/>
                                          </p:val>
                                        </p:tav>
                                      </p:tavLst>
                                    </p:anim>
                                    <p:anim calcmode="lin" valueType="num">
                                      <p:cBhvr additive="base">
                                        <p:cTn id="14" dur="500" fill="hold"/>
                                        <p:tgtEl>
                                          <p:spTgt spid="2027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7" grpId="0"/>
      <p:bldP spid="202759"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6" name="Rectangle 6"/>
          <p:cNvSpPr>
            <a:spLocks noChangeArrowheads="1"/>
          </p:cNvSpPr>
          <p:nvPr/>
        </p:nvSpPr>
        <p:spPr bwMode="auto">
          <a:xfrm>
            <a:off x="122238" y="188913"/>
            <a:ext cx="8229600"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The first, second, third and fourth ionisation energies of sodium are shown in the table below:</a:t>
            </a:r>
          </a:p>
        </p:txBody>
      </p:sp>
      <p:graphicFrame>
        <p:nvGraphicFramePr>
          <p:cNvPr id="204837" name="Group 37"/>
          <p:cNvGraphicFramePr>
            <a:graphicFrameLocks noGrp="1"/>
          </p:cNvGraphicFramePr>
          <p:nvPr>
            <p:extLst>
              <p:ext uri="{D42A27DB-BD31-4B8C-83A1-F6EECF244321}">
                <p14:modId xmlns:p14="http://schemas.microsoft.com/office/powerpoint/2010/main" val="1973928297"/>
              </p:ext>
            </p:extLst>
          </p:nvPr>
        </p:nvGraphicFramePr>
        <p:xfrm>
          <a:off x="568325" y="1052513"/>
          <a:ext cx="7416800" cy="2466977"/>
        </p:xfrm>
        <a:graphic>
          <a:graphicData uri="http://schemas.openxmlformats.org/drawingml/2006/table">
            <a:tbl>
              <a:tblPr/>
              <a:tblGrid>
                <a:gridCol w="3711575">
                  <a:extLst>
                    <a:ext uri="{9D8B030D-6E8A-4147-A177-3AD203B41FA5}">
                      <a16:colId xmlns="" xmlns:a16="http://schemas.microsoft.com/office/drawing/2014/main" val="20000"/>
                    </a:ext>
                  </a:extLst>
                </a:gridCol>
                <a:gridCol w="3705225">
                  <a:extLst>
                    <a:ext uri="{9D8B030D-6E8A-4147-A177-3AD203B41FA5}">
                      <a16:colId xmlns="" xmlns:a16="http://schemas.microsoft.com/office/drawing/2014/main" val="20001"/>
                    </a:ext>
                  </a:extLst>
                </a:gridCol>
              </a:tblGrid>
              <a:tr h="493713">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dirty="0" smtClean="0">
                          <a:ln>
                            <a:noFill/>
                          </a:ln>
                          <a:solidFill>
                            <a:schemeClr val="tx1"/>
                          </a:solidFill>
                          <a:effectLst/>
                          <a:latin typeface="Times New Roman" pitchFamily="18" charset="0"/>
                        </a:rPr>
                        <a:t>Number of Ionisation energy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smtClean="0">
                          <a:ln>
                            <a:noFill/>
                          </a:ln>
                          <a:solidFill>
                            <a:schemeClr val="tx1"/>
                          </a:solidFill>
                          <a:effectLst/>
                          <a:latin typeface="Times New Roman" pitchFamily="18" charset="0"/>
                        </a:rPr>
                        <a:t>Energy KJ mol</a:t>
                      </a:r>
                      <a:r>
                        <a:rPr kumimoji="0" lang="en-GB" altLang="en-US" sz="2400" b="0" i="0" u="none" strike="noStrike" cap="none" normalizeH="0" baseline="50000" smtClean="0">
                          <a:ln>
                            <a:noFill/>
                          </a:ln>
                          <a:solidFill>
                            <a:schemeClr val="tx1"/>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493713">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smtClean="0">
                          <a:ln>
                            <a:noFill/>
                          </a:ln>
                          <a:solidFill>
                            <a:schemeClr val="tx1"/>
                          </a:solidFill>
                          <a:effectLst/>
                          <a:latin typeface="Times New Roman" pitchFamily="18" charset="0"/>
                        </a:rPr>
                        <a:t>1</a:t>
                      </a:r>
                      <a:r>
                        <a:rPr kumimoji="0" lang="en-GB" altLang="en-US" sz="2400" b="0" i="0" u="none" strike="noStrike" cap="none" normalizeH="0" baseline="30000" smtClean="0">
                          <a:ln>
                            <a:noFill/>
                          </a:ln>
                          <a:solidFill>
                            <a:schemeClr val="tx1"/>
                          </a:solidFill>
                          <a:effectLst/>
                          <a:latin typeface="Times New Roman" pitchFamily="18" charset="0"/>
                        </a:rPr>
                        <a:t>st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24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493713">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smtClean="0">
                          <a:ln>
                            <a:noFill/>
                          </a:ln>
                          <a:solidFill>
                            <a:schemeClr val="tx1"/>
                          </a:solidFill>
                          <a:effectLst/>
                          <a:latin typeface="Times New Roman" pitchFamily="18" charset="0"/>
                        </a:rPr>
                        <a:t>2</a:t>
                      </a:r>
                      <a:r>
                        <a:rPr kumimoji="0" lang="en-GB" altLang="en-US" sz="2400" b="0" i="0" u="none" strike="noStrike" cap="none" normalizeH="0" baseline="30000" smtClean="0">
                          <a:ln>
                            <a:noFill/>
                          </a:ln>
                          <a:solidFill>
                            <a:schemeClr val="tx1"/>
                          </a:solidFill>
                          <a:effectLst/>
                          <a:latin typeface="Times New Roman" pitchFamily="18" charset="0"/>
                        </a:rPr>
                        <a:t>nd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24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492125">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smtClean="0">
                          <a:ln>
                            <a:noFill/>
                          </a:ln>
                          <a:solidFill>
                            <a:schemeClr val="tx1"/>
                          </a:solidFill>
                          <a:effectLst/>
                          <a:latin typeface="Times New Roman" pitchFamily="18" charset="0"/>
                        </a:rPr>
                        <a:t>3</a:t>
                      </a:r>
                      <a:r>
                        <a:rPr kumimoji="0" lang="en-GB" altLang="en-US" sz="2400" b="0" i="0" u="none" strike="noStrike" cap="none" normalizeH="0" baseline="30000" smtClean="0">
                          <a:ln>
                            <a:noFill/>
                          </a:ln>
                          <a:solidFill>
                            <a:schemeClr val="tx1"/>
                          </a:solidFill>
                          <a:effectLst/>
                          <a:latin typeface="Times New Roman" pitchFamily="18" charset="0"/>
                        </a:rPr>
                        <a:t>rd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24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493713">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2400" b="0" i="0" u="none" strike="noStrike" cap="none" normalizeH="0" baseline="0" smtClean="0">
                          <a:ln>
                            <a:noFill/>
                          </a:ln>
                          <a:solidFill>
                            <a:schemeClr val="tx1"/>
                          </a:solidFill>
                          <a:effectLst/>
                          <a:latin typeface="Times New Roman" pitchFamily="18" charset="0"/>
                        </a:rPr>
                        <a:t>4</a:t>
                      </a:r>
                      <a:r>
                        <a:rPr kumimoji="0" lang="en-GB" altLang="en-US" sz="2400" b="0" i="0" u="none" strike="noStrike" cap="none" normalizeH="0" baseline="30000" smtClean="0">
                          <a:ln>
                            <a:noFill/>
                          </a:ln>
                          <a:solidFill>
                            <a:schemeClr val="tx1"/>
                          </a:solidFill>
                          <a:effectLst/>
                          <a:latin typeface="Times New Roman" pitchFamily="18" charset="0"/>
                        </a:rPr>
                        <a:t>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itchFamily="34" charset="0"/>
                        </a:defRPr>
                      </a:lvl1pPr>
                      <a:lvl2pPr>
                        <a:spcBef>
                          <a:spcPct val="20000"/>
                        </a:spcBef>
                        <a:defRPr sz="2400">
                          <a:solidFill>
                            <a:schemeClr val="tx1"/>
                          </a:solidFill>
                          <a:latin typeface="Arial" pitchFamily="34" charset="0"/>
                        </a:defRPr>
                      </a:lvl2pPr>
                      <a:lvl3pPr>
                        <a:spcBef>
                          <a:spcPct val="20000"/>
                        </a:spcBef>
                        <a:defRPr sz="2000">
                          <a:solidFill>
                            <a:schemeClr val="tx1"/>
                          </a:solidFill>
                          <a:latin typeface="Arial" pitchFamily="34" charset="0"/>
                        </a:defRPr>
                      </a:lvl3pPr>
                      <a:lvl4pPr>
                        <a:spcBef>
                          <a:spcPct val="20000"/>
                        </a:spcBef>
                        <a:defRPr>
                          <a:solidFill>
                            <a:schemeClr val="tx1"/>
                          </a:solidFill>
                          <a:latin typeface="Arial" pitchFamily="34" charset="0"/>
                        </a:defRPr>
                      </a:lvl4pPr>
                      <a:lvl5pPr>
                        <a:spcBef>
                          <a:spcPct val="20000"/>
                        </a:spcBef>
                        <a:defRPr>
                          <a:solidFill>
                            <a:schemeClr val="tx1"/>
                          </a:solidFill>
                          <a:latin typeface="Arial" pitchFamily="34" charset="0"/>
                        </a:defRPr>
                      </a:lvl5pPr>
                      <a:lvl6pPr fontAlgn="base">
                        <a:spcBef>
                          <a:spcPct val="20000"/>
                        </a:spcBef>
                        <a:spcAft>
                          <a:spcPct val="0"/>
                        </a:spcAft>
                        <a:defRPr>
                          <a:solidFill>
                            <a:schemeClr val="tx1"/>
                          </a:solidFill>
                          <a:latin typeface="Arial" pitchFamily="34" charset="0"/>
                        </a:defRPr>
                      </a:lvl6pPr>
                      <a:lvl7pPr fontAlgn="base">
                        <a:spcBef>
                          <a:spcPct val="20000"/>
                        </a:spcBef>
                        <a:spcAft>
                          <a:spcPct val="0"/>
                        </a:spcAft>
                        <a:defRPr>
                          <a:solidFill>
                            <a:schemeClr val="tx1"/>
                          </a:solidFill>
                          <a:latin typeface="Arial" pitchFamily="34" charset="0"/>
                        </a:defRPr>
                      </a:lvl7pPr>
                      <a:lvl8pPr fontAlgn="base">
                        <a:spcBef>
                          <a:spcPct val="20000"/>
                        </a:spcBef>
                        <a:spcAft>
                          <a:spcPct val="0"/>
                        </a:spcAft>
                        <a:defRPr>
                          <a:solidFill>
                            <a:schemeClr val="tx1"/>
                          </a:solidFill>
                          <a:latin typeface="Arial" pitchFamily="34" charset="0"/>
                        </a:defRPr>
                      </a:lvl8pPr>
                      <a:lvl9pPr fontAlgn="base">
                        <a:spcBef>
                          <a:spcPct val="20000"/>
                        </a:spcBef>
                        <a:spcAft>
                          <a:spcPct val="0"/>
                        </a:spcAft>
                        <a:defRPr>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24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bl>
          </a:graphicData>
        </a:graphic>
      </p:graphicFrame>
      <p:sp>
        <p:nvSpPr>
          <p:cNvPr id="204834" name="Rectangle 34"/>
          <p:cNvSpPr>
            <a:spLocks noChangeArrowheads="1"/>
          </p:cNvSpPr>
          <p:nvPr/>
        </p:nvSpPr>
        <p:spPr bwMode="auto">
          <a:xfrm>
            <a:off x="34925" y="3478401"/>
            <a:ext cx="922002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Successive ionisation energies increase because the electrons get </a:t>
            </a:r>
            <a:r>
              <a:rPr lang="en-GB" altLang="en-US" sz="2400" dirty="0" smtClean="0">
                <a:latin typeface="Times New Roman" pitchFamily="18" charset="0"/>
              </a:rPr>
              <a:t>______</a:t>
            </a:r>
            <a:r>
              <a:rPr lang="en-GB" altLang="en-US" sz="2400" dirty="0" smtClean="0">
                <a:latin typeface="Times New Roman" pitchFamily="18" charset="0"/>
              </a:rPr>
              <a:t> </a:t>
            </a:r>
            <a:endParaRPr lang="en-GB" altLang="en-US" sz="2400" dirty="0">
              <a:latin typeface="Times New Roman" pitchFamily="18" charset="0"/>
            </a:endParaRPr>
          </a:p>
          <a:p>
            <a:pPr eaLnBrk="1" hangingPunct="1">
              <a:spcBef>
                <a:spcPct val="0"/>
              </a:spcBef>
              <a:buFontTx/>
              <a:buNone/>
            </a:pPr>
            <a:r>
              <a:rPr lang="en-GB" altLang="en-US" sz="2400" dirty="0">
                <a:latin typeface="Times New Roman" pitchFamily="18" charset="0"/>
              </a:rPr>
              <a:t>to the nucleus. Due to this, there is a stronger attraction between the </a:t>
            </a:r>
          </a:p>
          <a:p>
            <a:pPr eaLnBrk="1" hangingPunct="1">
              <a:spcBef>
                <a:spcPct val="0"/>
              </a:spcBef>
              <a:buFontTx/>
              <a:buNone/>
            </a:pPr>
            <a:r>
              <a:rPr lang="en-GB" altLang="en-US" sz="2400" dirty="0">
                <a:latin typeface="Times New Roman" pitchFamily="18" charset="0"/>
              </a:rPr>
              <a:t>electrons and the nucleus. As a result, more energy is required to remove</a:t>
            </a:r>
          </a:p>
          <a:p>
            <a:pPr eaLnBrk="1" hangingPunct="1">
              <a:spcBef>
                <a:spcPct val="0"/>
              </a:spcBef>
              <a:buFontTx/>
              <a:buNone/>
            </a:pPr>
            <a:r>
              <a:rPr lang="en-GB" altLang="en-US" sz="2400" dirty="0">
                <a:latin typeface="Times New Roman" pitchFamily="18" charset="0"/>
              </a:rPr>
              <a:t> each successive electron.</a:t>
            </a:r>
          </a:p>
        </p:txBody>
      </p:sp>
      <p:sp>
        <p:nvSpPr>
          <p:cNvPr id="5" name="Rectangle 34"/>
          <p:cNvSpPr>
            <a:spLocks noChangeArrowheads="1"/>
          </p:cNvSpPr>
          <p:nvPr/>
        </p:nvSpPr>
        <p:spPr bwMode="auto">
          <a:xfrm>
            <a:off x="34925" y="4897438"/>
            <a:ext cx="9077325" cy="193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*Notice that there is </a:t>
            </a:r>
            <a:r>
              <a:rPr lang="en-GB" altLang="en-US" sz="2400" dirty="0" smtClean="0">
                <a:latin typeface="Times New Roman" pitchFamily="18" charset="0"/>
              </a:rPr>
              <a:t>a _______ </a:t>
            </a:r>
            <a:r>
              <a:rPr lang="en-GB" altLang="en-US" sz="2400" dirty="0">
                <a:latin typeface="Times New Roman" pitchFamily="18" charset="0"/>
              </a:rPr>
              <a:t>increase between the first and second </a:t>
            </a:r>
          </a:p>
          <a:p>
            <a:pPr eaLnBrk="1" hangingPunct="1">
              <a:spcBef>
                <a:spcPct val="0"/>
              </a:spcBef>
              <a:buFontTx/>
              <a:buNone/>
            </a:pPr>
            <a:r>
              <a:rPr lang="en-GB" altLang="en-US" sz="2400" dirty="0">
                <a:latin typeface="Times New Roman" pitchFamily="18" charset="0"/>
              </a:rPr>
              <a:t>ionisation energies of sodium. This is because the second ionisation </a:t>
            </a:r>
          </a:p>
          <a:p>
            <a:pPr eaLnBrk="1" hangingPunct="1">
              <a:spcBef>
                <a:spcPct val="0"/>
              </a:spcBef>
              <a:buFontTx/>
              <a:buNone/>
            </a:pPr>
            <a:r>
              <a:rPr lang="en-GB" altLang="en-US" sz="2400" dirty="0">
                <a:latin typeface="Times New Roman" pitchFamily="18" charset="0"/>
              </a:rPr>
              <a:t>energy is removing an electron closer to the nucleus. There is a stronger</a:t>
            </a:r>
          </a:p>
          <a:p>
            <a:pPr eaLnBrk="1" hangingPunct="1">
              <a:spcBef>
                <a:spcPct val="0"/>
              </a:spcBef>
              <a:buFontTx/>
              <a:buNone/>
            </a:pPr>
            <a:r>
              <a:rPr lang="en-GB" altLang="en-US" sz="2400" dirty="0">
                <a:latin typeface="Times New Roman" pitchFamily="18" charset="0"/>
              </a:rPr>
              <a:t>attraction and as a result more energy is needed to remove this second</a:t>
            </a:r>
          </a:p>
          <a:p>
            <a:pPr eaLnBrk="1" hangingPunct="1">
              <a:spcBef>
                <a:spcPct val="0"/>
              </a:spcBef>
              <a:buFontTx/>
              <a:buNone/>
            </a:pPr>
            <a:r>
              <a:rPr lang="en-GB" altLang="en-US" sz="2400" dirty="0">
                <a:latin typeface="Times New Roman" pitchFamily="18" charset="0"/>
              </a:rPr>
              <a:t>electron.</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91</a:t>
            </a:fld>
            <a:endParaRPr lang="en-GB"/>
          </a:p>
        </p:txBody>
      </p:sp>
    </p:spTree>
    <p:extLst>
      <p:ext uri="{BB962C8B-B14F-4D97-AF65-F5344CB8AC3E}">
        <p14:creationId xmlns:p14="http://schemas.microsoft.com/office/powerpoint/2010/main" val="40159022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06"/>
                                        </p:tgtEl>
                                        <p:attrNameLst>
                                          <p:attrName>style.visibility</p:attrName>
                                        </p:attrNameLst>
                                      </p:cBhvr>
                                      <p:to>
                                        <p:strVal val="visible"/>
                                      </p:to>
                                    </p:set>
                                    <p:anim calcmode="lin" valueType="num">
                                      <p:cBhvr additive="base">
                                        <p:cTn id="7" dur="500" fill="hold"/>
                                        <p:tgtEl>
                                          <p:spTgt spid="204806"/>
                                        </p:tgtEl>
                                        <p:attrNameLst>
                                          <p:attrName>ppt_x</p:attrName>
                                        </p:attrNameLst>
                                      </p:cBhvr>
                                      <p:tavLst>
                                        <p:tav tm="0">
                                          <p:val>
                                            <p:strVal val="#ppt_x"/>
                                          </p:val>
                                        </p:tav>
                                        <p:tav tm="100000">
                                          <p:val>
                                            <p:strVal val="#ppt_x"/>
                                          </p:val>
                                        </p:tav>
                                      </p:tavLst>
                                    </p:anim>
                                    <p:anim calcmode="lin" valueType="num">
                                      <p:cBhvr additive="base">
                                        <p:cTn id="8" dur="500" fill="hold"/>
                                        <p:tgtEl>
                                          <p:spTgt spid="20480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04837"/>
                                        </p:tgtEl>
                                        <p:attrNameLst>
                                          <p:attrName>style.visibility</p:attrName>
                                        </p:attrNameLst>
                                      </p:cBhvr>
                                      <p:to>
                                        <p:strVal val="visible"/>
                                      </p:to>
                                    </p:set>
                                    <p:anim calcmode="lin" valueType="num">
                                      <p:cBhvr additive="base">
                                        <p:cTn id="13" dur="500" fill="hold"/>
                                        <p:tgtEl>
                                          <p:spTgt spid="204837"/>
                                        </p:tgtEl>
                                        <p:attrNameLst>
                                          <p:attrName>ppt_x</p:attrName>
                                        </p:attrNameLst>
                                      </p:cBhvr>
                                      <p:tavLst>
                                        <p:tav tm="0">
                                          <p:val>
                                            <p:strVal val="#ppt_x"/>
                                          </p:val>
                                        </p:tav>
                                        <p:tav tm="100000">
                                          <p:val>
                                            <p:strVal val="#ppt_x"/>
                                          </p:val>
                                        </p:tav>
                                      </p:tavLst>
                                    </p:anim>
                                    <p:anim calcmode="lin" valueType="num">
                                      <p:cBhvr additive="base">
                                        <p:cTn id="14" dur="500" fill="hold"/>
                                        <p:tgtEl>
                                          <p:spTgt spid="20483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4834"/>
                                        </p:tgtEl>
                                        <p:attrNameLst>
                                          <p:attrName>style.visibility</p:attrName>
                                        </p:attrNameLst>
                                      </p:cBhvr>
                                      <p:to>
                                        <p:strVal val="visible"/>
                                      </p:to>
                                    </p:set>
                                    <p:anim calcmode="lin" valueType="num">
                                      <p:cBhvr additive="base">
                                        <p:cTn id="19" dur="500" fill="hold"/>
                                        <p:tgtEl>
                                          <p:spTgt spid="204834"/>
                                        </p:tgtEl>
                                        <p:attrNameLst>
                                          <p:attrName>ppt_x</p:attrName>
                                        </p:attrNameLst>
                                      </p:cBhvr>
                                      <p:tavLst>
                                        <p:tav tm="0">
                                          <p:val>
                                            <p:strVal val="#ppt_x"/>
                                          </p:val>
                                        </p:tav>
                                        <p:tav tm="100000">
                                          <p:val>
                                            <p:strVal val="#ppt_x"/>
                                          </p:val>
                                        </p:tav>
                                      </p:tavLst>
                                    </p:anim>
                                    <p:anim calcmode="lin" valueType="num">
                                      <p:cBhvr additive="base">
                                        <p:cTn id="20" dur="500" fill="hold"/>
                                        <p:tgtEl>
                                          <p:spTgt spid="204834"/>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6" grpId="0"/>
      <p:bldP spid="204834" grpId="0"/>
      <p:bldP spid="5"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2" name="Rectangle 4"/>
          <p:cNvSpPr>
            <a:spLocks noGrp="1" noChangeArrowheads="1"/>
          </p:cNvSpPr>
          <p:nvPr>
            <p:ph type="title"/>
          </p:nvPr>
        </p:nvSpPr>
        <p:spPr>
          <a:xfrm>
            <a:off x="93663" y="44624"/>
            <a:ext cx="8229600" cy="564282"/>
          </a:xfrm>
        </p:spPr>
        <p:txBody>
          <a:bodyPr>
            <a:normAutofit/>
          </a:bodyPr>
          <a:lstStyle/>
          <a:p>
            <a:pPr algn="l" eaLnBrk="1" hangingPunct="1"/>
            <a:r>
              <a:rPr lang="en-GB" altLang="en-US" sz="2800" u="sng" dirty="0" smtClean="0">
                <a:latin typeface="Times New Roman" pitchFamily="18" charset="0"/>
              </a:rPr>
              <a:t>(iii) Electronegativity</a:t>
            </a:r>
          </a:p>
        </p:txBody>
      </p:sp>
      <p:sp>
        <p:nvSpPr>
          <p:cNvPr id="206853" name="Rectangle 5"/>
          <p:cNvSpPr>
            <a:spLocks noChangeArrowheads="1"/>
          </p:cNvSpPr>
          <p:nvPr/>
        </p:nvSpPr>
        <p:spPr bwMode="auto">
          <a:xfrm>
            <a:off x="116333" y="620688"/>
            <a:ext cx="8229600" cy="79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Electronegativity is a measure of the ability of an atom to </a:t>
            </a:r>
            <a:r>
              <a:rPr lang="en-GB" altLang="en-US" sz="2400" dirty="0" smtClean="0">
                <a:latin typeface="Times New Roman" pitchFamily="18" charset="0"/>
              </a:rPr>
              <a:t>________</a:t>
            </a:r>
            <a:r>
              <a:rPr lang="en-GB" altLang="en-US" sz="2400" dirty="0" smtClean="0">
                <a:latin typeface="Times New Roman" pitchFamily="18" charset="0"/>
              </a:rPr>
              <a:t> </a:t>
            </a:r>
            <a:r>
              <a:rPr lang="en-GB" altLang="en-US" sz="2400" dirty="0">
                <a:latin typeface="Times New Roman" pitchFamily="18" charset="0"/>
              </a:rPr>
              <a:t>electrons in a </a:t>
            </a:r>
            <a:r>
              <a:rPr lang="en-GB" altLang="en-US" sz="2400" dirty="0" smtClean="0">
                <a:latin typeface="Times New Roman" pitchFamily="18" charset="0"/>
              </a:rPr>
              <a:t>_________</a:t>
            </a:r>
            <a:r>
              <a:rPr lang="en-GB" altLang="en-US" sz="2400" dirty="0" smtClean="0">
                <a:latin typeface="Times New Roman" pitchFamily="18" charset="0"/>
              </a:rPr>
              <a:t> </a:t>
            </a:r>
            <a:r>
              <a:rPr lang="en-GB" altLang="en-US" sz="2400" dirty="0">
                <a:latin typeface="Times New Roman" pitchFamily="18" charset="0"/>
              </a:rPr>
              <a:t>bond.</a:t>
            </a:r>
          </a:p>
        </p:txBody>
      </p:sp>
      <p:sp>
        <p:nvSpPr>
          <p:cNvPr id="206854" name="Rectangle 6"/>
          <p:cNvSpPr>
            <a:spLocks noChangeArrowheads="1"/>
          </p:cNvSpPr>
          <p:nvPr/>
        </p:nvSpPr>
        <p:spPr bwMode="auto">
          <a:xfrm>
            <a:off x="116333" y="1649388"/>
            <a:ext cx="8153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a:latin typeface="Times New Roman" pitchFamily="18" charset="0"/>
              </a:rPr>
              <a:t>An atom with a high electronegativity will tend to attract bonded </a:t>
            </a:r>
          </a:p>
          <a:p>
            <a:pPr eaLnBrk="1" hangingPunct="1">
              <a:spcBef>
                <a:spcPct val="0"/>
              </a:spcBef>
              <a:buFontTx/>
              <a:buNone/>
            </a:pPr>
            <a:r>
              <a:rPr lang="en-GB" altLang="en-US" sz="2400">
                <a:latin typeface="Times New Roman" pitchFamily="18" charset="0"/>
              </a:rPr>
              <a:t>electrons towards it. </a:t>
            </a:r>
          </a:p>
        </p:txBody>
      </p:sp>
      <p:sp>
        <p:nvSpPr>
          <p:cNvPr id="206855" name="Rectangle 7"/>
          <p:cNvSpPr>
            <a:spLocks noChangeArrowheads="1"/>
          </p:cNvSpPr>
          <p:nvPr/>
        </p:nvSpPr>
        <p:spPr bwMode="auto">
          <a:xfrm>
            <a:off x="117921" y="2714601"/>
            <a:ext cx="54689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Consider a molecule of hydrogen chloride. </a:t>
            </a:r>
          </a:p>
        </p:txBody>
      </p:sp>
      <p:sp>
        <p:nvSpPr>
          <p:cNvPr id="206860" name="Rectangle 12"/>
          <p:cNvSpPr>
            <a:spLocks noChangeArrowheads="1"/>
          </p:cNvSpPr>
          <p:nvPr/>
        </p:nvSpPr>
        <p:spPr bwMode="auto">
          <a:xfrm>
            <a:off x="119508" y="5626675"/>
            <a:ext cx="900278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As chlorine is more electronegative than hydrogen it has a greater share</a:t>
            </a:r>
          </a:p>
          <a:p>
            <a:pPr eaLnBrk="1" hangingPunct="1">
              <a:spcBef>
                <a:spcPct val="0"/>
              </a:spcBef>
              <a:buFontTx/>
              <a:buNone/>
            </a:pPr>
            <a:r>
              <a:rPr lang="en-GB" altLang="en-US" sz="2400" dirty="0">
                <a:latin typeface="Times New Roman" pitchFamily="18" charset="0"/>
              </a:rPr>
              <a:t>of the bonding electrons. This creates </a:t>
            </a:r>
            <a:r>
              <a:rPr lang="en-GB" altLang="en-US" sz="2400" dirty="0" smtClean="0">
                <a:latin typeface="Times New Roman" pitchFamily="18" charset="0"/>
              </a:rPr>
              <a:t>a _________ </a:t>
            </a:r>
            <a:r>
              <a:rPr lang="en-GB" altLang="en-US" sz="2400" dirty="0">
                <a:latin typeface="Times New Roman" pitchFamily="18" charset="0"/>
              </a:rPr>
              <a:t>bond.</a:t>
            </a:r>
          </a:p>
        </p:txBody>
      </p:sp>
      <p:sp>
        <p:nvSpPr>
          <p:cNvPr id="9" name="AutoShape 3"/>
          <p:cNvSpPr>
            <a:spLocks noChangeAspect="1" noChangeArrowheads="1" noTextEdit="1"/>
          </p:cNvSpPr>
          <p:nvPr/>
        </p:nvSpPr>
        <p:spPr bwMode="auto">
          <a:xfrm>
            <a:off x="2651125" y="4013200"/>
            <a:ext cx="1296988"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 name="Footer Placeholder 1"/>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035439-CAE3-48F5-8784-A3D703450100}" type="slidenum">
              <a:rPr lang="en-GB" smtClean="0"/>
              <a:t>92</a:t>
            </a:fld>
            <a:endParaRPr lang="en-GB"/>
          </a:p>
        </p:txBody>
      </p:sp>
    </p:spTree>
    <p:extLst>
      <p:ext uri="{BB962C8B-B14F-4D97-AF65-F5344CB8AC3E}">
        <p14:creationId xmlns:p14="http://schemas.microsoft.com/office/powerpoint/2010/main" val="7041964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6853"/>
                                        </p:tgtEl>
                                        <p:attrNameLst>
                                          <p:attrName>style.visibility</p:attrName>
                                        </p:attrNameLst>
                                      </p:cBhvr>
                                      <p:to>
                                        <p:strVal val="visible"/>
                                      </p:to>
                                    </p:set>
                                    <p:anim calcmode="lin" valueType="num">
                                      <p:cBhvr additive="base">
                                        <p:cTn id="7" dur="500" fill="hold"/>
                                        <p:tgtEl>
                                          <p:spTgt spid="206853"/>
                                        </p:tgtEl>
                                        <p:attrNameLst>
                                          <p:attrName>ppt_x</p:attrName>
                                        </p:attrNameLst>
                                      </p:cBhvr>
                                      <p:tavLst>
                                        <p:tav tm="0">
                                          <p:val>
                                            <p:strVal val="#ppt_x"/>
                                          </p:val>
                                        </p:tav>
                                        <p:tav tm="100000">
                                          <p:val>
                                            <p:strVal val="#ppt_x"/>
                                          </p:val>
                                        </p:tav>
                                      </p:tavLst>
                                    </p:anim>
                                    <p:anim calcmode="lin" valueType="num">
                                      <p:cBhvr additive="base">
                                        <p:cTn id="8" dur="500" fill="hold"/>
                                        <p:tgtEl>
                                          <p:spTgt spid="20685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6854"/>
                                        </p:tgtEl>
                                        <p:attrNameLst>
                                          <p:attrName>style.visibility</p:attrName>
                                        </p:attrNameLst>
                                      </p:cBhvr>
                                      <p:to>
                                        <p:strVal val="visible"/>
                                      </p:to>
                                    </p:set>
                                    <p:anim calcmode="lin" valueType="num">
                                      <p:cBhvr additive="base">
                                        <p:cTn id="13" dur="500" fill="hold"/>
                                        <p:tgtEl>
                                          <p:spTgt spid="206854"/>
                                        </p:tgtEl>
                                        <p:attrNameLst>
                                          <p:attrName>ppt_x</p:attrName>
                                        </p:attrNameLst>
                                      </p:cBhvr>
                                      <p:tavLst>
                                        <p:tav tm="0">
                                          <p:val>
                                            <p:strVal val="#ppt_x"/>
                                          </p:val>
                                        </p:tav>
                                        <p:tav tm="100000">
                                          <p:val>
                                            <p:strVal val="#ppt_x"/>
                                          </p:val>
                                        </p:tav>
                                      </p:tavLst>
                                    </p:anim>
                                    <p:anim calcmode="lin" valueType="num">
                                      <p:cBhvr additive="base">
                                        <p:cTn id="14" dur="500" fill="hold"/>
                                        <p:tgtEl>
                                          <p:spTgt spid="20685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6855"/>
                                        </p:tgtEl>
                                        <p:attrNameLst>
                                          <p:attrName>style.visibility</p:attrName>
                                        </p:attrNameLst>
                                      </p:cBhvr>
                                      <p:to>
                                        <p:strVal val="visible"/>
                                      </p:to>
                                    </p:set>
                                    <p:anim calcmode="lin" valueType="num">
                                      <p:cBhvr additive="base">
                                        <p:cTn id="19" dur="500" fill="hold"/>
                                        <p:tgtEl>
                                          <p:spTgt spid="206855"/>
                                        </p:tgtEl>
                                        <p:attrNameLst>
                                          <p:attrName>ppt_x</p:attrName>
                                        </p:attrNameLst>
                                      </p:cBhvr>
                                      <p:tavLst>
                                        <p:tav tm="0">
                                          <p:val>
                                            <p:strVal val="#ppt_x"/>
                                          </p:val>
                                        </p:tav>
                                        <p:tav tm="100000">
                                          <p:val>
                                            <p:strVal val="#ppt_x"/>
                                          </p:val>
                                        </p:tav>
                                      </p:tavLst>
                                    </p:anim>
                                    <p:anim calcmode="lin" valueType="num">
                                      <p:cBhvr additive="base">
                                        <p:cTn id="20" dur="500" fill="hold"/>
                                        <p:tgtEl>
                                          <p:spTgt spid="20685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6860"/>
                                        </p:tgtEl>
                                        <p:attrNameLst>
                                          <p:attrName>style.visibility</p:attrName>
                                        </p:attrNameLst>
                                      </p:cBhvr>
                                      <p:to>
                                        <p:strVal val="visible"/>
                                      </p:to>
                                    </p:set>
                                    <p:anim calcmode="lin" valueType="num">
                                      <p:cBhvr additive="base">
                                        <p:cTn id="25" dur="500" fill="hold"/>
                                        <p:tgtEl>
                                          <p:spTgt spid="206860"/>
                                        </p:tgtEl>
                                        <p:attrNameLst>
                                          <p:attrName>ppt_x</p:attrName>
                                        </p:attrNameLst>
                                      </p:cBhvr>
                                      <p:tavLst>
                                        <p:tav tm="0">
                                          <p:val>
                                            <p:strVal val="#ppt_x"/>
                                          </p:val>
                                        </p:tav>
                                        <p:tav tm="100000">
                                          <p:val>
                                            <p:strVal val="#ppt_x"/>
                                          </p:val>
                                        </p:tav>
                                      </p:tavLst>
                                    </p:anim>
                                    <p:anim calcmode="lin" valueType="num">
                                      <p:cBhvr additive="base">
                                        <p:cTn id="26" dur="500" fill="hold"/>
                                        <p:tgtEl>
                                          <p:spTgt spid="2068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3" grpId="0"/>
      <p:bldP spid="206854" grpId="0"/>
      <p:bldP spid="206855" grpId="0"/>
      <p:bldP spid="206860"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901" name="Picture 5" descr="Electronegativity increases moving across a period and decreases moving down a group in the periodic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904653"/>
            <a:ext cx="8216111" cy="4620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903" name="Rectangle 7"/>
          <p:cNvSpPr>
            <a:spLocks noChangeArrowheads="1"/>
          </p:cNvSpPr>
          <p:nvPr/>
        </p:nvSpPr>
        <p:spPr bwMode="auto">
          <a:xfrm>
            <a:off x="49213" y="44624"/>
            <a:ext cx="9202391"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eaLnBrk="0" hangingPunct="0">
              <a:spcBef>
                <a:spcPct val="20000"/>
              </a:spcBef>
              <a:buChar char="•"/>
              <a:defRPr sz="3200">
                <a:solidFill>
                  <a:schemeClr val="tx1"/>
                </a:solidFill>
                <a:latin typeface="Arial" pitchFamily="34" charset="0"/>
              </a:defRPr>
            </a:lvl1pPr>
            <a:lvl2pPr marL="800100" indent="-342900" eaLnBrk="0" hangingPunct="0">
              <a:spcBef>
                <a:spcPct val="20000"/>
              </a:spcBef>
              <a:buChar char="–"/>
              <a:defRPr sz="2800">
                <a:solidFill>
                  <a:schemeClr val="tx1"/>
                </a:solidFill>
                <a:latin typeface="Arial" pitchFamily="34" charset="0"/>
              </a:defRPr>
            </a:lvl2pPr>
            <a:lvl3pPr marL="1257300" indent="-342900" eaLnBrk="0" hangingPunct="0">
              <a:spcBef>
                <a:spcPct val="20000"/>
              </a:spcBef>
              <a:buChar char="•"/>
              <a:defRPr sz="2400">
                <a:solidFill>
                  <a:schemeClr val="tx1"/>
                </a:solidFill>
                <a:latin typeface="Arial" pitchFamily="34" charset="0"/>
              </a:defRPr>
            </a:lvl3pPr>
            <a:lvl4pPr marL="1714500" indent="-342900" eaLnBrk="0" hangingPunct="0">
              <a:spcBef>
                <a:spcPct val="20000"/>
              </a:spcBef>
              <a:buChar char="–"/>
              <a:defRPr sz="2000">
                <a:solidFill>
                  <a:schemeClr val="tx1"/>
                </a:solidFill>
                <a:latin typeface="Arial" pitchFamily="34" charset="0"/>
              </a:defRPr>
            </a:lvl4pPr>
            <a:lvl5pPr marL="2171700" indent="-342900" eaLnBrk="0" hangingPunct="0">
              <a:spcBef>
                <a:spcPct val="20000"/>
              </a:spcBef>
              <a:buChar char="»"/>
              <a:defRPr sz="2000">
                <a:solidFill>
                  <a:schemeClr val="tx1"/>
                </a:solidFill>
                <a:latin typeface="Arial" pitchFamily="34" charset="0"/>
              </a:defRPr>
            </a:lvl5pPr>
            <a:lvl6pPr marL="2628900" indent="-342900" eaLnBrk="0" fontAlgn="base" hangingPunct="0">
              <a:spcBef>
                <a:spcPct val="20000"/>
              </a:spcBef>
              <a:spcAft>
                <a:spcPct val="0"/>
              </a:spcAft>
              <a:buChar char="»"/>
              <a:defRPr sz="2000">
                <a:solidFill>
                  <a:schemeClr val="tx1"/>
                </a:solidFill>
                <a:latin typeface="Arial" pitchFamily="34" charset="0"/>
              </a:defRPr>
            </a:lvl6pPr>
            <a:lvl7pPr marL="3086100" indent="-342900" eaLnBrk="0" fontAlgn="base" hangingPunct="0">
              <a:spcBef>
                <a:spcPct val="20000"/>
              </a:spcBef>
              <a:spcAft>
                <a:spcPct val="0"/>
              </a:spcAft>
              <a:buChar char="»"/>
              <a:defRPr sz="2000">
                <a:solidFill>
                  <a:schemeClr val="tx1"/>
                </a:solidFill>
                <a:latin typeface="Arial" pitchFamily="34" charset="0"/>
              </a:defRPr>
            </a:lvl7pPr>
            <a:lvl8pPr marL="3543300" indent="-342900" eaLnBrk="0" fontAlgn="base" hangingPunct="0">
              <a:spcBef>
                <a:spcPct val="20000"/>
              </a:spcBef>
              <a:spcAft>
                <a:spcPct val="0"/>
              </a:spcAft>
              <a:buChar char="»"/>
              <a:defRPr sz="2000">
                <a:solidFill>
                  <a:schemeClr val="tx1"/>
                </a:solidFill>
                <a:latin typeface="Arial" pitchFamily="34" charset="0"/>
              </a:defRPr>
            </a:lvl8pPr>
            <a:lvl9pPr marL="4000500" indent="-3429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a:latin typeface="Times New Roman" pitchFamily="18" charset="0"/>
              </a:rPr>
              <a:t>Across a </a:t>
            </a:r>
            <a:r>
              <a:rPr lang="en-GB" altLang="en-US" sz="2400" u="sng" dirty="0" smtClean="0">
                <a:latin typeface="Times New Roman" pitchFamily="18" charset="0"/>
              </a:rPr>
              <a:t>Period</a:t>
            </a:r>
            <a:endParaRPr lang="en-GB" altLang="en-US" sz="2400" u="sng" dirty="0">
              <a:latin typeface="Times New Roman" pitchFamily="18" charset="0"/>
            </a:endParaRPr>
          </a:p>
          <a:p>
            <a:pPr eaLnBrk="1" hangingPunct="1">
              <a:spcBef>
                <a:spcPct val="0"/>
              </a:spcBef>
              <a:buFontTx/>
              <a:buNone/>
            </a:pPr>
            <a:r>
              <a:rPr lang="en-GB" altLang="en-US" sz="2400" dirty="0">
                <a:latin typeface="Times New Roman" pitchFamily="18" charset="0"/>
              </a:rPr>
              <a:t>Electronegativity </a:t>
            </a:r>
            <a:r>
              <a:rPr lang="en-GB" altLang="en-US" sz="2400" u="sng" dirty="0" smtClean="0">
                <a:latin typeface="Times New Roman" pitchFamily="18" charset="0"/>
              </a:rPr>
              <a:t>__________</a:t>
            </a:r>
            <a:r>
              <a:rPr lang="en-GB" altLang="en-US" sz="2400" dirty="0" smtClean="0">
                <a:latin typeface="Times New Roman" pitchFamily="18" charset="0"/>
              </a:rPr>
              <a:t> </a:t>
            </a:r>
            <a:r>
              <a:rPr lang="en-GB" altLang="en-US" sz="2400" dirty="0">
                <a:latin typeface="Times New Roman" pitchFamily="18" charset="0"/>
              </a:rPr>
              <a:t>across a </a:t>
            </a:r>
            <a:r>
              <a:rPr lang="en-GB" altLang="en-US" sz="2400" dirty="0" smtClean="0">
                <a:latin typeface="Times New Roman" pitchFamily="18" charset="0"/>
              </a:rPr>
              <a:t>period. There is an increase in the</a:t>
            </a:r>
          </a:p>
          <a:p>
            <a:pPr eaLnBrk="1" hangingPunct="1">
              <a:spcBef>
                <a:spcPct val="0"/>
              </a:spcBef>
              <a:buFontTx/>
              <a:buNone/>
            </a:pPr>
            <a:r>
              <a:rPr lang="en-GB" altLang="en-US" sz="2400" dirty="0">
                <a:latin typeface="Times New Roman" pitchFamily="18" charset="0"/>
              </a:rPr>
              <a:t>p</a:t>
            </a:r>
            <a:r>
              <a:rPr lang="en-GB" altLang="en-US" sz="2400" dirty="0" smtClean="0">
                <a:latin typeface="Times New Roman" pitchFamily="18" charset="0"/>
              </a:rPr>
              <a:t>ositive </a:t>
            </a:r>
            <a:r>
              <a:rPr lang="en-GB" altLang="en-US" sz="2400" dirty="0" smtClean="0">
                <a:latin typeface="Times New Roman" pitchFamily="18" charset="0"/>
              </a:rPr>
              <a:t>_________</a:t>
            </a:r>
            <a:r>
              <a:rPr lang="en-GB" altLang="en-US" sz="2400" dirty="0" smtClean="0">
                <a:latin typeface="Times New Roman" pitchFamily="18" charset="0"/>
              </a:rPr>
              <a:t> </a:t>
            </a:r>
            <a:r>
              <a:rPr lang="en-GB" altLang="en-US" sz="2400" dirty="0" smtClean="0">
                <a:latin typeface="Times New Roman" pitchFamily="18" charset="0"/>
              </a:rPr>
              <a:t>charge across a period and this causes the atom to </a:t>
            </a:r>
          </a:p>
          <a:p>
            <a:pPr eaLnBrk="1" hangingPunct="1">
              <a:spcBef>
                <a:spcPct val="0"/>
              </a:spcBef>
              <a:buFontTx/>
              <a:buNone/>
            </a:pPr>
            <a:r>
              <a:rPr lang="en-GB" altLang="en-US" sz="2400" dirty="0" smtClean="0">
                <a:latin typeface="Times New Roman" pitchFamily="18" charset="0"/>
              </a:rPr>
              <a:t>attract bonded electrons more strongly.</a:t>
            </a:r>
            <a:endParaRPr lang="en-GB" altLang="en-US" sz="2400" dirty="0">
              <a:latin typeface="Times New Roman"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93</a:t>
            </a:fld>
            <a:endParaRPr lang="en-GB"/>
          </a:p>
        </p:txBody>
      </p:sp>
    </p:spTree>
    <p:extLst>
      <p:ext uri="{BB962C8B-B14F-4D97-AF65-F5344CB8AC3E}">
        <p14:creationId xmlns:p14="http://schemas.microsoft.com/office/powerpoint/2010/main" val="34277687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08901"/>
                                        </p:tgtEl>
                                        <p:attrNameLst>
                                          <p:attrName>style.visibility</p:attrName>
                                        </p:attrNameLst>
                                      </p:cBhvr>
                                      <p:to>
                                        <p:strVal val="visible"/>
                                      </p:to>
                                    </p:set>
                                    <p:anim calcmode="lin" valueType="num">
                                      <p:cBhvr additive="base">
                                        <p:cTn id="7" dur="500" fill="hold"/>
                                        <p:tgtEl>
                                          <p:spTgt spid="208901"/>
                                        </p:tgtEl>
                                        <p:attrNameLst>
                                          <p:attrName>ppt_x</p:attrName>
                                        </p:attrNameLst>
                                      </p:cBhvr>
                                      <p:tavLst>
                                        <p:tav tm="0">
                                          <p:val>
                                            <p:strVal val="#ppt_x"/>
                                          </p:val>
                                        </p:tav>
                                        <p:tav tm="100000">
                                          <p:val>
                                            <p:strVal val="#ppt_x"/>
                                          </p:val>
                                        </p:tav>
                                      </p:tavLst>
                                    </p:anim>
                                    <p:anim calcmode="lin" valueType="num">
                                      <p:cBhvr additive="base">
                                        <p:cTn id="8" dur="500" fill="hold"/>
                                        <p:tgtEl>
                                          <p:spTgt spid="20890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8903"/>
                                        </p:tgtEl>
                                        <p:attrNameLst>
                                          <p:attrName>style.visibility</p:attrName>
                                        </p:attrNameLst>
                                      </p:cBhvr>
                                      <p:to>
                                        <p:strVal val="visible"/>
                                      </p:to>
                                    </p:set>
                                    <p:anim calcmode="lin" valueType="num">
                                      <p:cBhvr additive="base">
                                        <p:cTn id="13" dur="500" fill="hold"/>
                                        <p:tgtEl>
                                          <p:spTgt spid="208903"/>
                                        </p:tgtEl>
                                        <p:attrNameLst>
                                          <p:attrName>ppt_x</p:attrName>
                                        </p:attrNameLst>
                                      </p:cBhvr>
                                      <p:tavLst>
                                        <p:tav tm="0">
                                          <p:val>
                                            <p:strVal val="#ppt_x"/>
                                          </p:val>
                                        </p:tav>
                                        <p:tav tm="100000">
                                          <p:val>
                                            <p:strVal val="#ppt_x"/>
                                          </p:val>
                                        </p:tav>
                                      </p:tavLst>
                                    </p:anim>
                                    <p:anim calcmode="lin" valueType="num">
                                      <p:cBhvr additive="base">
                                        <p:cTn id="14" dur="500" fill="hold"/>
                                        <p:tgtEl>
                                          <p:spTgt spid="2089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903"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a:spLocks noChangeArrowheads="1"/>
          </p:cNvSpPr>
          <p:nvPr/>
        </p:nvSpPr>
        <p:spPr bwMode="auto">
          <a:xfrm>
            <a:off x="52388" y="188640"/>
            <a:ext cx="866775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eaLnBrk="0" hangingPunct="0">
              <a:spcBef>
                <a:spcPct val="20000"/>
              </a:spcBef>
              <a:buChar char="•"/>
              <a:tabLst>
                <a:tab pos="457200" algn="l"/>
              </a:tabLst>
              <a:defRPr sz="3200">
                <a:solidFill>
                  <a:schemeClr val="tx1"/>
                </a:solidFill>
                <a:latin typeface="Arial" pitchFamily="34" charset="0"/>
              </a:defRPr>
            </a:lvl1pPr>
            <a:lvl2pPr marL="800100" indent="-342900" eaLnBrk="0" hangingPunct="0">
              <a:spcBef>
                <a:spcPct val="20000"/>
              </a:spcBef>
              <a:buChar char="–"/>
              <a:tabLst>
                <a:tab pos="457200" algn="l"/>
              </a:tabLst>
              <a:defRPr sz="2800">
                <a:solidFill>
                  <a:schemeClr val="tx1"/>
                </a:solidFill>
                <a:latin typeface="Arial" pitchFamily="34" charset="0"/>
              </a:defRPr>
            </a:lvl2pPr>
            <a:lvl3pPr marL="1257300" indent="-342900" eaLnBrk="0" hangingPunct="0">
              <a:spcBef>
                <a:spcPct val="20000"/>
              </a:spcBef>
              <a:buChar char="•"/>
              <a:tabLst>
                <a:tab pos="457200" algn="l"/>
              </a:tabLst>
              <a:defRPr sz="2400">
                <a:solidFill>
                  <a:schemeClr val="tx1"/>
                </a:solidFill>
                <a:latin typeface="Arial" pitchFamily="34" charset="0"/>
              </a:defRPr>
            </a:lvl3pPr>
            <a:lvl4pPr marL="1714500" indent="-342900" eaLnBrk="0" hangingPunct="0">
              <a:spcBef>
                <a:spcPct val="20000"/>
              </a:spcBef>
              <a:buChar char="–"/>
              <a:tabLst>
                <a:tab pos="457200" algn="l"/>
              </a:tabLst>
              <a:defRPr sz="2000">
                <a:solidFill>
                  <a:schemeClr val="tx1"/>
                </a:solidFill>
                <a:latin typeface="Arial" pitchFamily="34" charset="0"/>
              </a:defRPr>
            </a:lvl4pPr>
            <a:lvl5pPr marL="2171700" indent="-342900" eaLnBrk="0" hangingPunct="0">
              <a:spcBef>
                <a:spcPct val="20000"/>
              </a:spcBef>
              <a:buChar char="»"/>
              <a:tabLst>
                <a:tab pos="457200" algn="l"/>
              </a:tabLst>
              <a:defRPr sz="2000">
                <a:solidFill>
                  <a:schemeClr val="tx1"/>
                </a:solidFill>
                <a:latin typeface="Arial" pitchFamily="34" charset="0"/>
              </a:defRPr>
            </a:lvl5pPr>
            <a:lvl6pPr marL="2628900" indent="-342900" eaLnBrk="0" fontAlgn="base" hangingPunct="0">
              <a:spcBef>
                <a:spcPct val="20000"/>
              </a:spcBef>
              <a:spcAft>
                <a:spcPct val="0"/>
              </a:spcAft>
              <a:buChar char="»"/>
              <a:tabLst>
                <a:tab pos="457200" algn="l"/>
              </a:tabLst>
              <a:defRPr sz="2000">
                <a:solidFill>
                  <a:schemeClr val="tx1"/>
                </a:solidFill>
                <a:latin typeface="Arial" pitchFamily="34" charset="0"/>
              </a:defRPr>
            </a:lvl6pPr>
            <a:lvl7pPr marL="3086100" indent="-342900" eaLnBrk="0" fontAlgn="base" hangingPunct="0">
              <a:spcBef>
                <a:spcPct val="20000"/>
              </a:spcBef>
              <a:spcAft>
                <a:spcPct val="0"/>
              </a:spcAft>
              <a:buChar char="»"/>
              <a:tabLst>
                <a:tab pos="457200" algn="l"/>
              </a:tabLst>
              <a:defRPr sz="2000">
                <a:solidFill>
                  <a:schemeClr val="tx1"/>
                </a:solidFill>
                <a:latin typeface="Arial" pitchFamily="34" charset="0"/>
              </a:defRPr>
            </a:lvl7pPr>
            <a:lvl8pPr marL="3543300" indent="-342900" eaLnBrk="0" fontAlgn="base" hangingPunct="0">
              <a:spcBef>
                <a:spcPct val="20000"/>
              </a:spcBef>
              <a:spcAft>
                <a:spcPct val="0"/>
              </a:spcAft>
              <a:buChar char="»"/>
              <a:tabLst>
                <a:tab pos="457200" algn="l"/>
              </a:tabLst>
              <a:defRPr sz="2000">
                <a:solidFill>
                  <a:schemeClr val="tx1"/>
                </a:solidFill>
                <a:latin typeface="Arial" pitchFamily="34" charset="0"/>
              </a:defRPr>
            </a:lvl8pPr>
            <a:lvl9pPr marL="4000500" indent="-342900" eaLnBrk="0" fontAlgn="base" hangingPunct="0">
              <a:spcBef>
                <a:spcPct val="20000"/>
              </a:spcBef>
              <a:spcAft>
                <a:spcPct val="0"/>
              </a:spcAft>
              <a:buChar char="»"/>
              <a:tabLst>
                <a:tab pos="457200" algn="l"/>
              </a:tabLst>
              <a:defRPr sz="2000">
                <a:solidFill>
                  <a:schemeClr val="tx1"/>
                </a:solidFill>
                <a:latin typeface="Arial" pitchFamily="34" charset="0"/>
              </a:defRPr>
            </a:lvl9pPr>
          </a:lstStyle>
          <a:p>
            <a:pPr eaLnBrk="1" hangingPunct="1">
              <a:spcBef>
                <a:spcPct val="0"/>
              </a:spcBef>
              <a:buFontTx/>
              <a:buNone/>
            </a:pPr>
            <a:r>
              <a:rPr lang="en-GB" altLang="en-US" sz="2400" u="sng" dirty="0">
                <a:latin typeface="Times New Roman" pitchFamily="18" charset="0"/>
              </a:rPr>
              <a:t>Down a </a:t>
            </a:r>
            <a:r>
              <a:rPr lang="en-GB" altLang="en-US" sz="2400" u="sng" dirty="0" smtClean="0">
                <a:latin typeface="Times New Roman" pitchFamily="18" charset="0"/>
              </a:rPr>
              <a:t>Group</a:t>
            </a:r>
            <a:endParaRPr lang="en-GB" altLang="en-US" sz="2400" u="sng" dirty="0">
              <a:latin typeface="Times New Roman" pitchFamily="18" charset="0"/>
            </a:endParaRPr>
          </a:p>
          <a:p>
            <a:pPr eaLnBrk="1" hangingPunct="1">
              <a:spcBef>
                <a:spcPct val="0"/>
              </a:spcBef>
              <a:buFontTx/>
              <a:buNone/>
            </a:pPr>
            <a:r>
              <a:rPr lang="en-GB" altLang="en-US" sz="2400" dirty="0" smtClean="0">
                <a:latin typeface="Times New Roman" pitchFamily="18" charset="0"/>
              </a:rPr>
              <a:t>Electronegativity </a:t>
            </a:r>
            <a:r>
              <a:rPr lang="en-GB" altLang="en-US" sz="2400" u="sng" dirty="0" smtClean="0">
                <a:latin typeface="Times New Roman" pitchFamily="18" charset="0"/>
              </a:rPr>
              <a:t>_______</a:t>
            </a:r>
            <a:r>
              <a:rPr lang="en-GB" altLang="en-US" sz="2400" dirty="0" smtClean="0">
                <a:latin typeface="Times New Roman" pitchFamily="18" charset="0"/>
              </a:rPr>
              <a:t> </a:t>
            </a:r>
            <a:r>
              <a:rPr lang="en-GB" altLang="en-US" sz="2400" dirty="0">
                <a:latin typeface="Times New Roman" pitchFamily="18" charset="0"/>
              </a:rPr>
              <a:t>down a </a:t>
            </a:r>
            <a:r>
              <a:rPr lang="en-GB" altLang="en-US" sz="2400" dirty="0" smtClean="0">
                <a:latin typeface="Times New Roman" pitchFamily="18" charset="0"/>
              </a:rPr>
              <a:t>group. An increase in the number </a:t>
            </a:r>
          </a:p>
          <a:p>
            <a:pPr eaLnBrk="1" hangingPunct="1">
              <a:spcBef>
                <a:spcPct val="0"/>
              </a:spcBef>
              <a:buFontTx/>
              <a:buNone/>
            </a:pPr>
            <a:r>
              <a:rPr lang="en-GB" altLang="en-US" sz="2400" dirty="0" smtClean="0">
                <a:latin typeface="Times New Roman" pitchFamily="18" charset="0"/>
              </a:rPr>
              <a:t>of electron</a:t>
            </a:r>
            <a:r>
              <a:rPr lang="en-GB" altLang="en-US" sz="2400" dirty="0">
                <a:latin typeface="Times New Roman" pitchFamily="18" charset="0"/>
              </a:rPr>
              <a:t> </a:t>
            </a:r>
            <a:r>
              <a:rPr lang="en-GB" altLang="en-US" sz="2400" dirty="0" smtClean="0">
                <a:latin typeface="Times New Roman" pitchFamily="18" charset="0"/>
              </a:rPr>
              <a:t>shells causes the bonding electrons to be less attracted to </a:t>
            </a:r>
          </a:p>
          <a:p>
            <a:pPr eaLnBrk="1" hangingPunct="1">
              <a:spcBef>
                <a:spcPct val="0"/>
              </a:spcBef>
              <a:buFontTx/>
              <a:buNone/>
            </a:pPr>
            <a:r>
              <a:rPr lang="en-GB" altLang="en-US" sz="2400" dirty="0" smtClean="0">
                <a:latin typeface="Times New Roman" pitchFamily="18" charset="0"/>
              </a:rPr>
              <a:t>the positive </a:t>
            </a:r>
            <a:r>
              <a:rPr lang="en-GB" altLang="en-US" sz="2400" dirty="0" smtClean="0">
                <a:latin typeface="Times New Roman" pitchFamily="18" charset="0"/>
              </a:rPr>
              <a:t>_________</a:t>
            </a:r>
            <a:r>
              <a:rPr lang="en-GB" altLang="en-US" sz="2400" dirty="0" smtClean="0">
                <a:latin typeface="Times New Roman" pitchFamily="18" charset="0"/>
              </a:rPr>
              <a:t> </a:t>
            </a:r>
            <a:r>
              <a:rPr lang="en-GB" altLang="en-US" sz="2400" dirty="0" smtClean="0">
                <a:latin typeface="Times New Roman" pitchFamily="18" charset="0"/>
              </a:rPr>
              <a:t>charge. As the electrons are less strongly </a:t>
            </a:r>
          </a:p>
          <a:p>
            <a:pPr eaLnBrk="1" hangingPunct="1">
              <a:spcBef>
                <a:spcPct val="0"/>
              </a:spcBef>
              <a:buFontTx/>
              <a:buNone/>
            </a:pPr>
            <a:r>
              <a:rPr lang="en-GB" altLang="en-US" sz="2400" dirty="0">
                <a:latin typeface="Times New Roman" pitchFamily="18" charset="0"/>
              </a:rPr>
              <a:t>a</a:t>
            </a:r>
            <a:r>
              <a:rPr lang="en-GB" altLang="en-US" sz="2400" dirty="0" smtClean="0">
                <a:latin typeface="Times New Roman" pitchFamily="18" charset="0"/>
              </a:rPr>
              <a:t>ttracted, the electronegativity </a:t>
            </a:r>
            <a:r>
              <a:rPr lang="en-GB" altLang="en-US" sz="2400" dirty="0" smtClean="0">
                <a:latin typeface="Times New Roman" pitchFamily="18" charset="0"/>
              </a:rPr>
              <a:t>__________</a:t>
            </a:r>
            <a:r>
              <a:rPr lang="en-GB" altLang="en-US" sz="2400" dirty="0" smtClean="0">
                <a:latin typeface="Times New Roman" pitchFamily="18" charset="0"/>
              </a:rPr>
              <a:t>.</a:t>
            </a:r>
            <a:endParaRPr lang="en-GB" altLang="en-US" sz="2400" dirty="0" smtClean="0">
              <a:latin typeface="Times New Roman" pitchFamily="18" charset="0"/>
            </a:endParaRPr>
          </a:p>
          <a:p>
            <a:pPr eaLnBrk="1" hangingPunct="1">
              <a:spcBef>
                <a:spcPct val="0"/>
              </a:spcBef>
              <a:buFontTx/>
              <a:buNone/>
            </a:pPr>
            <a:endParaRPr lang="en-GB" altLang="en-US" sz="2400" dirty="0">
              <a:latin typeface="Times New Roman" pitchFamily="18" charset="0"/>
            </a:endParaRP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035439-CAE3-48F5-8784-A3D703450100}" type="slidenum">
              <a:rPr lang="en-GB" smtClean="0"/>
              <a:t>94</a:t>
            </a:fld>
            <a:endParaRPr lang="en-GB"/>
          </a:p>
        </p:txBody>
      </p:sp>
    </p:spTree>
    <p:extLst>
      <p:ext uri="{BB962C8B-B14F-4D97-AF65-F5344CB8AC3E}">
        <p14:creationId xmlns:p14="http://schemas.microsoft.com/office/powerpoint/2010/main" val="3638545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4" descr="Electronegativity increases moving across a period and decreases moving down a group in the periodic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100" y="131763"/>
            <a:ext cx="3455988"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07" name="Picture 5" descr="Electronegativity increases moving across a period and decreases moving down a group in the periodic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3800" y="115888"/>
            <a:ext cx="3455988"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08" name="Picture 6" descr="Electronegativity increases moving across a period and decreases moving down a group in the periodic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349500"/>
            <a:ext cx="3455987"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09" name="Picture 7" descr="Electronegativity increases moving across a period and decreases moving down a group in the periodic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8088" y="2333625"/>
            <a:ext cx="3455987"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10" name="Picture 8" descr="Electronegativity increases moving across a period and decreases moving down a group in the periodic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4538663"/>
            <a:ext cx="3455987"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11" name="Picture 9" descr="Electronegativity increases moving across a period and decreases moving down a group in the periodic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8088" y="4522788"/>
            <a:ext cx="3455987"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95</a:t>
            </a:fld>
            <a:endParaRPr lang="en-GB"/>
          </a:p>
        </p:txBody>
      </p:sp>
    </p:spTree>
    <p:extLst>
      <p:ext uri="{BB962C8B-B14F-4D97-AF65-F5344CB8AC3E}">
        <p14:creationId xmlns:p14="http://schemas.microsoft.com/office/powerpoint/2010/main" val="37764461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07504" y="52910"/>
            <a:ext cx="4379725"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u="sng" dirty="0">
                <a:latin typeface="Times New Roman" pitchFamily="18" charset="0"/>
              </a:rPr>
              <a:t>C</a:t>
            </a:r>
            <a:r>
              <a:rPr lang="en-US" altLang="en-US" u="sng" dirty="0" smtClean="0">
                <a:latin typeface="Times New Roman" pitchFamily="18" charset="0"/>
              </a:rPr>
              <a:t>. Structure and Bonding</a:t>
            </a:r>
            <a:endParaRPr lang="en-US" altLang="en-US" dirty="0">
              <a:latin typeface="Times New Roman" pitchFamily="18" charset="0"/>
            </a:endParaRPr>
          </a:p>
        </p:txBody>
      </p:sp>
      <p:sp>
        <p:nvSpPr>
          <p:cNvPr id="3" name="Rectangle 2"/>
          <p:cNvSpPr/>
          <p:nvPr/>
        </p:nvSpPr>
        <p:spPr>
          <a:xfrm>
            <a:off x="62534" y="566092"/>
            <a:ext cx="8784976" cy="3970318"/>
          </a:xfrm>
          <a:prstGeom prst="rect">
            <a:avLst/>
          </a:prstGeom>
        </p:spPr>
        <p:txBody>
          <a:bodyPr wrap="square">
            <a:spAutoFit/>
          </a:bodyPr>
          <a:lstStyle/>
          <a:p>
            <a:r>
              <a:rPr lang="en-GB" dirty="0" smtClean="0">
                <a:latin typeface="Times New Roman" panose="02020603050405020304" pitchFamily="18" charset="0"/>
                <a:cs typeface="Times New Roman" panose="02020603050405020304" pitchFamily="18" charset="0"/>
              </a:rPr>
              <a:t>-In </a:t>
            </a:r>
            <a:r>
              <a:rPr lang="en-GB" dirty="0">
                <a:latin typeface="Times New Roman" panose="02020603050405020304" pitchFamily="18" charset="0"/>
                <a:cs typeface="Times New Roman" panose="02020603050405020304" pitchFamily="18" charset="0"/>
              </a:rPr>
              <a:t>a covalent bond, atoms </a:t>
            </a:r>
            <a:r>
              <a:rPr lang="en-GB" dirty="0" smtClean="0">
                <a:latin typeface="Times New Roman" panose="02020603050405020304" pitchFamily="18" charset="0"/>
                <a:cs typeface="Times New Roman" panose="02020603050405020304" pitchFamily="18" charset="0"/>
              </a:rPr>
              <a:t>_______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pairs of electrons. The covalent bond is a result of two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positive </a:t>
            </a:r>
            <a:r>
              <a:rPr lang="en-GB" dirty="0">
                <a:latin typeface="Times New Roman" panose="02020603050405020304" pitchFamily="18" charset="0"/>
                <a:cs typeface="Times New Roman" panose="02020603050405020304" pitchFamily="18" charset="0"/>
              </a:rPr>
              <a:t>nuclei being held together by their common attraction for the </a:t>
            </a:r>
            <a:r>
              <a:rPr lang="en-GB" dirty="0" smtClean="0">
                <a:latin typeface="Times New Roman" panose="02020603050405020304" pitchFamily="18" charset="0"/>
                <a:cs typeface="Times New Roman" panose="02020603050405020304" pitchFamily="18" charset="0"/>
              </a:rPr>
              <a:t>_______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pair of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electrons</a:t>
            </a:r>
            <a:r>
              <a:rPr lang="en-GB" dirty="0">
                <a:latin typeface="Times New Roman" panose="02020603050405020304" pitchFamily="18" charset="0"/>
                <a:cs typeface="Times New Roman" panose="02020603050405020304" pitchFamily="18" charset="0"/>
              </a:rPr>
              <a:t>.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a:t>
            </a:r>
            <a:r>
              <a:rPr lang="en-GB" dirty="0" err="1" smtClean="0">
                <a:latin typeface="Times New Roman" panose="02020603050405020304" pitchFamily="18" charset="0"/>
                <a:cs typeface="Times New Roman" panose="02020603050405020304" pitchFamily="18" charset="0"/>
              </a:rPr>
              <a:t>P_______covalent</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bonds are formed when the attraction of the atoms for the pair of bonding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electrons </a:t>
            </a:r>
            <a:r>
              <a:rPr lang="en-GB" dirty="0">
                <a:latin typeface="Times New Roman" panose="02020603050405020304" pitchFamily="18" charset="0"/>
                <a:cs typeface="Times New Roman" panose="02020603050405020304" pitchFamily="18" charset="0"/>
              </a:rPr>
              <a:t>is different. Delta </a:t>
            </a:r>
            <a:r>
              <a:rPr lang="en-GB" dirty="0" smtClean="0">
                <a:latin typeface="Times New Roman" panose="02020603050405020304" pitchFamily="18" charset="0"/>
                <a:cs typeface="Times New Roman" panose="02020603050405020304" pitchFamily="18" charset="0"/>
              </a:rPr>
              <a:t>_______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and delta </a:t>
            </a:r>
            <a:r>
              <a:rPr lang="en-GB" dirty="0" smtClean="0">
                <a:latin typeface="Times New Roman" panose="02020603050405020304" pitchFamily="18" charset="0"/>
                <a:cs typeface="Times New Roman" panose="02020603050405020304" pitchFamily="18" charset="0"/>
              </a:rPr>
              <a:t>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notation can be used to indicate the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partial </a:t>
            </a:r>
            <a:r>
              <a:rPr lang="en-GB" dirty="0">
                <a:latin typeface="Times New Roman" panose="02020603050405020304" pitchFamily="18" charset="0"/>
                <a:cs typeface="Times New Roman" panose="02020603050405020304" pitchFamily="18" charset="0"/>
              </a:rPr>
              <a:t>charges on atoms, which give rise to a </a:t>
            </a:r>
            <a:r>
              <a:rPr lang="en-GB" dirty="0" smtClean="0">
                <a:latin typeface="Times New Roman" panose="02020603050405020304" pitchFamily="18" charset="0"/>
                <a:cs typeface="Times New Roman" panose="02020603050405020304" pitchFamily="18" charset="0"/>
              </a:rPr>
              <a:t>d_______ </a:t>
            </a:r>
            <a:endParaRPr lang="en-GB" dirty="0">
              <a:latin typeface="Times New Roman" panose="02020603050405020304" pitchFamily="18" charset="0"/>
              <a:cs typeface="Times New Roman" panose="02020603050405020304" pitchFamily="18" charset="0"/>
            </a:endParaRPr>
          </a:p>
          <a:p>
            <a:r>
              <a:rPr lang="en-GB" dirty="0" smtClean="0">
                <a:latin typeface="Times New Roman" panose="02020603050405020304" pitchFamily="18" charset="0"/>
                <a:cs typeface="Times New Roman" panose="02020603050405020304" pitchFamily="18" charset="0"/>
              </a:rPr>
              <a:t>-Pure </a:t>
            </a:r>
            <a:r>
              <a:rPr lang="en-GB" dirty="0">
                <a:latin typeface="Times New Roman" panose="02020603050405020304" pitchFamily="18" charset="0"/>
                <a:cs typeface="Times New Roman" panose="02020603050405020304" pitchFamily="18" charset="0"/>
              </a:rPr>
              <a:t>covalent bonding and ionic bonding can be considered as being at opposite ends of a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bonding </a:t>
            </a:r>
            <a:r>
              <a:rPr lang="en-GB" dirty="0" smtClean="0">
                <a:latin typeface="Times New Roman" panose="02020603050405020304" pitchFamily="18" charset="0"/>
                <a:cs typeface="Times New Roman" panose="02020603050405020304" pitchFamily="18" charset="0"/>
              </a:rPr>
              <a:t>c_________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with </a:t>
            </a:r>
            <a:r>
              <a:rPr lang="en-GB" dirty="0" smtClean="0">
                <a:latin typeface="Times New Roman" panose="02020603050405020304" pitchFamily="18" charset="0"/>
                <a:cs typeface="Times New Roman" panose="02020603050405020304" pitchFamily="18" charset="0"/>
              </a:rPr>
              <a:t>________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covalent bonding lying between these two extremes.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The </a:t>
            </a:r>
            <a:r>
              <a:rPr lang="en-GB" dirty="0">
                <a:latin typeface="Times New Roman" panose="02020603050405020304" pitchFamily="18" charset="0"/>
                <a:cs typeface="Times New Roman" panose="02020603050405020304" pitchFamily="18" charset="0"/>
              </a:rPr>
              <a:t>larger the difference in </a:t>
            </a:r>
            <a:r>
              <a:rPr lang="en-GB" dirty="0" smtClean="0">
                <a:latin typeface="Times New Roman" panose="02020603050405020304" pitchFamily="18" charset="0"/>
                <a:cs typeface="Times New Roman" panose="02020603050405020304" pitchFamily="18" charset="0"/>
              </a:rPr>
              <a:t>__________________</a:t>
            </a:r>
            <a:r>
              <a:rPr lang="en-GB" dirty="0" smtClean="0">
                <a:latin typeface="Times New Roman" panose="02020603050405020304" pitchFamily="18" charset="0"/>
                <a:cs typeface="Times New Roman" panose="02020603050405020304" pitchFamily="18" charset="0"/>
              </a:rPr>
              <a:t>between </a:t>
            </a:r>
            <a:r>
              <a:rPr lang="en-GB" dirty="0">
                <a:latin typeface="Times New Roman" panose="02020603050405020304" pitchFamily="18" charset="0"/>
                <a:cs typeface="Times New Roman" panose="02020603050405020304" pitchFamily="18" charset="0"/>
              </a:rPr>
              <a:t>bonded atoms, the more polar the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bond </a:t>
            </a:r>
            <a:r>
              <a:rPr lang="en-GB" dirty="0">
                <a:latin typeface="Times New Roman" panose="02020603050405020304" pitchFamily="18" charset="0"/>
                <a:cs typeface="Times New Roman" panose="02020603050405020304" pitchFamily="18" charset="0"/>
              </a:rPr>
              <a:t>will be. If the difference is large then the movement of bonding electrons from the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element </a:t>
            </a:r>
            <a:r>
              <a:rPr lang="en-GB" dirty="0">
                <a:latin typeface="Times New Roman" panose="02020603050405020304" pitchFamily="18" charset="0"/>
                <a:cs typeface="Times New Roman" panose="02020603050405020304" pitchFamily="18" charset="0"/>
              </a:rPr>
              <a:t>of lower electronegativity to the element of higher electronegativity is complete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resulting </a:t>
            </a:r>
            <a:r>
              <a:rPr lang="en-GB" dirty="0">
                <a:latin typeface="Times New Roman" panose="02020603050405020304" pitchFamily="18" charset="0"/>
                <a:cs typeface="Times New Roman" panose="02020603050405020304" pitchFamily="18" charset="0"/>
              </a:rPr>
              <a:t>in the formation of ions.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Compounds </a:t>
            </a:r>
            <a:r>
              <a:rPr lang="en-GB" dirty="0">
                <a:latin typeface="Times New Roman" panose="02020603050405020304" pitchFamily="18" charset="0"/>
                <a:cs typeface="Times New Roman" panose="02020603050405020304" pitchFamily="18" charset="0"/>
              </a:rPr>
              <a:t>formed between </a:t>
            </a:r>
            <a:r>
              <a:rPr lang="en-GB" dirty="0" smtClean="0">
                <a:latin typeface="Times New Roman" panose="02020603050405020304" pitchFamily="18" charset="0"/>
                <a:cs typeface="Times New Roman" panose="02020603050405020304" pitchFamily="18" charset="0"/>
              </a:rPr>
              <a:t>________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and </a:t>
            </a:r>
            <a:r>
              <a:rPr lang="en-GB" dirty="0" smtClean="0">
                <a:latin typeface="Times New Roman" panose="02020603050405020304" pitchFamily="18" charset="0"/>
                <a:cs typeface="Times New Roman" panose="02020603050405020304" pitchFamily="18" charset="0"/>
              </a:rPr>
              <a:t>_____________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are often, but not always ionic. 	</a:t>
            </a:r>
          </a:p>
        </p:txBody>
      </p:sp>
      <p:sp>
        <p:nvSpPr>
          <p:cNvPr id="4" name="Rectangle 3"/>
          <p:cNvSpPr/>
          <p:nvPr/>
        </p:nvSpPr>
        <p:spPr>
          <a:xfrm>
            <a:off x="53428" y="4149080"/>
            <a:ext cx="8983068" cy="2031325"/>
          </a:xfrm>
          <a:prstGeom prst="rect">
            <a:avLst/>
          </a:prstGeom>
        </p:spPr>
        <p:txBody>
          <a:bodyPr wrap="square">
            <a:spAutoFit/>
          </a:bodyPr>
          <a:lstStyle/>
          <a:p>
            <a:r>
              <a:rPr lang="en-GB" dirty="0" smtClean="0">
                <a:latin typeface="Times New Roman" panose="02020603050405020304" pitchFamily="18" charset="0"/>
                <a:cs typeface="Times New Roman" panose="02020603050405020304" pitchFamily="18" charset="0"/>
              </a:rPr>
              <a:t>-All </a:t>
            </a:r>
            <a:r>
              <a:rPr lang="en-GB" dirty="0">
                <a:latin typeface="Times New Roman" panose="02020603050405020304" pitchFamily="18" charset="0"/>
                <a:cs typeface="Times New Roman" panose="02020603050405020304" pitchFamily="18" charset="0"/>
              </a:rPr>
              <a:t>molecular elements and compounds and monatomic elements condense and freeze at </a:t>
            </a:r>
            <a:endParaRPr lang="en-GB" dirty="0" smtClean="0">
              <a:latin typeface="Times New Roman" panose="02020603050405020304" pitchFamily="18" charset="0"/>
              <a:cs typeface="Times New Roman" panose="02020603050405020304" pitchFamily="18" charset="0"/>
            </a:endParaRPr>
          </a:p>
          <a:p>
            <a:r>
              <a:rPr lang="en-GB" dirty="0" smtClean="0">
                <a:latin typeface="Times New Roman" panose="02020603050405020304" pitchFamily="18" charset="0"/>
                <a:cs typeface="Times New Roman" panose="02020603050405020304" pitchFamily="18" charset="0"/>
              </a:rPr>
              <a:t> sufficiently </a:t>
            </a:r>
            <a:r>
              <a:rPr lang="en-GB" dirty="0">
                <a:latin typeface="Times New Roman" panose="02020603050405020304" pitchFamily="18" charset="0"/>
                <a:cs typeface="Times New Roman" panose="02020603050405020304" pitchFamily="18" charset="0"/>
              </a:rPr>
              <a:t>low temperatures. For this to occur, some attractive </a:t>
            </a:r>
            <a:r>
              <a:rPr lang="en-GB" dirty="0" smtClean="0">
                <a:latin typeface="Times New Roman" panose="02020603050405020304" pitchFamily="18" charset="0"/>
                <a:cs typeface="Times New Roman" panose="02020603050405020304" pitchFamily="18" charset="0"/>
              </a:rPr>
              <a:t>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must exist between the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molecules </a:t>
            </a:r>
            <a:r>
              <a:rPr lang="en-GB" dirty="0">
                <a:latin typeface="Times New Roman" panose="02020603050405020304" pitchFamily="18" charset="0"/>
                <a:cs typeface="Times New Roman" panose="02020603050405020304" pitchFamily="18" charset="0"/>
              </a:rPr>
              <a:t>or discrete atoms.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Any </a:t>
            </a:r>
            <a:r>
              <a:rPr lang="en-GB" dirty="0" smtClean="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____________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forces acting between molecules are known as </a:t>
            </a:r>
            <a:r>
              <a:rPr lang="en-GB" dirty="0" smtClean="0">
                <a:latin typeface="Times New Roman" panose="02020603050405020304" pitchFamily="18" charset="0"/>
                <a:cs typeface="Times New Roman" panose="02020603050405020304" pitchFamily="18" charset="0"/>
              </a:rPr>
              <a:t>v____________’ </a:t>
            </a:r>
            <a:r>
              <a:rPr lang="en-GB" dirty="0">
                <a:latin typeface="Times New Roman" panose="02020603050405020304" pitchFamily="18" charset="0"/>
                <a:cs typeface="Times New Roman" panose="02020603050405020304" pitchFamily="18" charset="0"/>
              </a:rPr>
              <a:t>forces. </a:t>
            </a:r>
            <a:r>
              <a:rPr lang="en-GB" dirty="0" smtClean="0">
                <a:latin typeface="Times New Roman" panose="02020603050405020304" pitchFamily="18" charset="0"/>
                <a:cs typeface="Times New Roman" panose="02020603050405020304" pitchFamily="18" charset="0"/>
              </a:rPr>
              <a:t> </a:t>
            </a: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There </a:t>
            </a:r>
            <a:r>
              <a:rPr lang="en-GB" dirty="0">
                <a:latin typeface="Times New Roman" panose="02020603050405020304" pitchFamily="18" charset="0"/>
                <a:cs typeface="Times New Roman" panose="02020603050405020304" pitchFamily="18" charset="0"/>
              </a:rPr>
              <a:t>are several different types of van der Waals’ forces such as </a:t>
            </a:r>
            <a:r>
              <a:rPr lang="en-GB" dirty="0" smtClean="0">
                <a:latin typeface="Times New Roman" panose="02020603050405020304" pitchFamily="18" charset="0"/>
                <a:cs typeface="Times New Roman" panose="02020603050405020304" pitchFamily="18" charset="0"/>
              </a:rPr>
              <a:t>L________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dispersion forces and </a:t>
            </a: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permanent _______: </a:t>
            </a:r>
            <a:r>
              <a:rPr lang="en-GB" dirty="0">
                <a:latin typeface="Times New Roman" panose="02020603050405020304" pitchFamily="18" charset="0"/>
                <a:cs typeface="Times New Roman" panose="02020603050405020304" pitchFamily="18" charset="0"/>
              </a:rPr>
              <a:t>permanent </a:t>
            </a:r>
            <a:r>
              <a:rPr lang="en-GB" dirty="0" smtClean="0">
                <a:latin typeface="Times New Roman" panose="02020603050405020304" pitchFamily="18" charset="0"/>
                <a:cs typeface="Times New Roman" panose="02020603050405020304" pitchFamily="18" charset="0"/>
              </a:rPr>
              <a:t>_______</a:t>
            </a:r>
            <a:r>
              <a:rPr lang="en-GB" dirty="0" smtClean="0">
                <a:latin typeface="Times New Roman" panose="02020603050405020304" pitchFamily="18" charset="0"/>
                <a:cs typeface="Times New Roman" panose="02020603050405020304" pitchFamily="18" charset="0"/>
              </a:rPr>
              <a:t>interactions</a:t>
            </a:r>
            <a:r>
              <a:rPr lang="en-GB" dirty="0" smtClean="0">
                <a:latin typeface="Times New Roman" panose="02020603050405020304" pitchFamily="18" charset="0"/>
                <a:cs typeface="Times New Roman" panose="02020603050405020304" pitchFamily="18" charset="0"/>
              </a:rPr>
              <a:t>, which </a:t>
            </a:r>
            <a:r>
              <a:rPr lang="en-GB" dirty="0">
                <a:latin typeface="Times New Roman" panose="02020603050405020304" pitchFamily="18" charset="0"/>
                <a:cs typeface="Times New Roman" panose="02020603050405020304" pitchFamily="18" charset="0"/>
              </a:rPr>
              <a:t>include </a:t>
            </a:r>
            <a:r>
              <a:rPr lang="en-GB" dirty="0" err="1" smtClean="0">
                <a:latin typeface="Times New Roman" panose="02020603050405020304" pitchFamily="18" charset="0"/>
                <a:cs typeface="Times New Roman" panose="02020603050405020304" pitchFamily="18" charset="0"/>
              </a:rPr>
              <a:t>h_________bonding</a:t>
            </a:r>
            <a:r>
              <a:rPr lang="en-GB" dirty="0">
                <a:latin typeface="Times New Roman" panose="02020603050405020304" pitchFamily="18" charset="0"/>
                <a:cs typeface="Times New Roman" panose="02020603050405020304" pitchFamily="18" charset="0"/>
              </a:rPr>
              <a:t>. 	</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35439-CAE3-48F5-8784-A3D703450100}" type="slidenum">
              <a:rPr lang="en-GB" smtClean="0"/>
              <a:t>96</a:t>
            </a:fld>
            <a:endParaRPr lang="en-GB"/>
          </a:p>
        </p:txBody>
      </p:sp>
    </p:spTree>
    <p:extLst>
      <p:ext uri="{BB962C8B-B14F-4D97-AF65-F5344CB8AC3E}">
        <p14:creationId xmlns:p14="http://schemas.microsoft.com/office/powerpoint/2010/main" val="47412114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07504" y="52910"/>
            <a:ext cx="4379725"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u="sng" dirty="0">
                <a:latin typeface="Times New Roman" pitchFamily="18" charset="0"/>
              </a:rPr>
              <a:t>C</a:t>
            </a:r>
            <a:r>
              <a:rPr lang="en-US" altLang="en-US" u="sng" dirty="0" smtClean="0">
                <a:latin typeface="Times New Roman" pitchFamily="18" charset="0"/>
              </a:rPr>
              <a:t>. Structure and Bonding</a:t>
            </a:r>
            <a:endParaRPr lang="en-US" altLang="en-US" dirty="0">
              <a:latin typeface="Times New Roman" pitchFamily="18" charset="0"/>
            </a:endParaRPr>
          </a:p>
        </p:txBody>
      </p:sp>
      <p:sp>
        <p:nvSpPr>
          <p:cNvPr id="3" name="Rectangle 2"/>
          <p:cNvSpPr/>
          <p:nvPr/>
        </p:nvSpPr>
        <p:spPr>
          <a:xfrm>
            <a:off x="107504" y="692696"/>
            <a:ext cx="8856984" cy="1754326"/>
          </a:xfrm>
          <a:prstGeom prst="rect">
            <a:avLst/>
          </a:prstGeom>
        </p:spPr>
        <p:txBody>
          <a:bodyPr wrap="square">
            <a:spAutoFit/>
          </a:bodyPr>
          <a:lstStyle/>
          <a:p>
            <a:r>
              <a:rPr lang="en-GB" dirty="0" smtClean="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L_______ </a:t>
            </a:r>
            <a:r>
              <a:rPr lang="en-GB" dirty="0">
                <a:latin typeface="Times New Roman" panose="02020603050405020304" pitchFamily="18" charset="0"/>
                <a:cs typeface="Times New Roman" panose="02020603050405020304" pitchFamily="18" charset="0"/>
              </a:rPr>
              <a:t>dispersion forces are forces of attraction that can operate between all atoms and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molecules</a:t>
            </a:r>
            <a:r>
              <a:rPr lang="en-GB" dirty="0">
                <a:latin typeface="Times New Roman" panose="02020603050405020304" pitchFamily="18" charset="0"/>
                <a:cs typeface="Times New Roman" panose="02020603050405020304" pitchFamily="18" charset="0"/>
              </a:rPr>
              <a:t>. These forces are much weaker than all other types of bonding. They are formed as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 </a:t>
            </a:r>
            <a:r>
              <a:rPr lang="en-GB" dirty="0">
                <a:latin typeface="Times New Roman" panose="02020603050405020304" pitchFamily="18" charset="0"/>
                <a:cs typeface="Times New Roman" panose="02020603050405020304" pitchFamily="18" charset="0"/>
              </a:rPr>
              <a:t>result of electrostatic attraction between </a:t>
            </a:r>
            <a:r>
              <a:rPr lang="en-GB" dirty="0" err="1" smtClean="0">
                <a:latin typeface="Times New Roman" panose="02020603050405020304" pitchFamily="18" charset="0"/>
                <a:cs typeface="Times New Roman" panose="02020603050405020304" pitchFamily="18" charset="0"/>
              </a:rPr>
              <a:t>t_________dipoles</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and </a:t>
            </a:r>
            <a:r>
              <a:rPr lang="en-GB" dirty="0" smtClean="0">
                <a:latin typeface="Times New Roman" panose="02020603050405020304" pitchFamily="18" charset="0"/>
                <a:cs typeface="Times New Roman" panose="02020603050405020304" pitchFamily="18" charset="0"/>
              </a:rPr>
              <a:t>_______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dipoles caused by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__________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of electrons in atoms and molecules.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The </a:t>
            </a:r>
            <a:r>
              <a:rPr lang="en-GB" dirty="0">
                <a:latin typeface="Times New Roman" panose="02020603050405020304" pitchFamily="18" charset="0"/>
                <a:cs typeface="Times New Roman" panose="02020603050405020304" pitchFamily="18" charset="0"/>
              </a:rPr>
              <a:t>strength of London dispersion forces is related to the number of electrons within an atom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or molecule.</a:t>
            </a:r>
            <a:endParaRPr lang="en-GB" dirty="0"/>
          </a:p>
        </p:txBody>
      </p:sp>
      <p:sp>
        <p:nvSpPr>
          <p:cNvPr id="4" name="Rectangle 3"/>
          <p:cNvSpPr/>
          <p:nvPr/>
        </p:nvSpPr>
        <p:spPr>
          <a:xfrm>
            <a:off x="89572" y="2383720"/>
            <a:ext cx="8859926" cy="1754326"/>
          </a:xfrm>
          <a:prstGeom prst="rect">
            <a:avLst/>
          </a:prstGeom>
        </p:spPr>
        <p:txBody>
          <a:bodyPr wrap="square">
            <a:spAutoFit/>
          </a:bodyPr>
          <a:lstStyle/>
          <a:p>
            <a:r>
              <a:rPr lang="en-GB" dirty="0" smtClean="0">
                <a:latin typeface="Times New Roman" panose="02020603050405020304" pitchFamily="18" charset="0"/>
                <a:cs typeface="Times New Roman" panose="02020603050405020304" pitchFamily="18" charset="0"/>
              </a:rPr>
              <a:t>-A </a:t>
            </a:r>
            <a:r>
              <a:rPr lang="en-GB" dirty="0">
                <a:latin typeface="Times New Roman" panose="02020603050405020304" pitchFamily="18" charset="0"/>
                <a:cs typeface="Times New Roman" panose="02020603050405020304" pitchFamily="18" charset="0"/>
              </a:rPr>
              <a:t>molecule is described as polar if it has a </a:t>
            </a:r>
            <a:r>
              <a:rPr lang="en-GB" dirty="0" smtClean="0">
                <a:latin typeface="Times New Roman" panose="02020603050405020304" pitchFamily="18" charset="0"/>
                <a:cs typeface="Times New Roman" panose="02020603050405020304" pitchFamily="18" charset="0"/>
              </a:rPr>
              <a:t>p____________ </a:t>
            </a:r>
            <a:r>
              <a:rPr lang="en-GB" dirty="0">
                <a:latin typeface="Times New Roman" panose="02020603050405020304" pitchFamily="18" charset="0"/>
                <a:cs typeface="Times New Roman" panose="02020603050405020304" pitchFamily="18" charset="0"/>
              </a:rPr>
              <a:t>dipole.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The </a:t>
            </a:r>
            <a:r>
              <a:rPr lang="en-GB" dirty="0">
                <a:latin typeface="Times New Roman" panose="02020603050405020304" pitchFamily="18" charset="0"/>
                <a:cs typeface="Times New Roman" panose="02020603050405020304" pitchFamily="18" charset="0"/>
              </a:rPr>
              <a:t>spatial arrangement of polar covalent bonds can result in a molecule being </a:t>
            </a:r>
            <a:r>
              <a:rPr lang="en-GB" dirty="0" smtClean="0">
                <a:latin typeface="Times New Roman" panose="02020603050405020304" pitchFamily="18" charset="0"/>
                <a:cs typeface="Times New Roman" panose="02020603050405020304" pitchFamily="18" charset="0"/>
              </a:rPr>
              <a:t>________</a:t>
            </a:r>
            <a:r>
              <a:rPr lang="en-GB"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t>
            </a:r>
          </a:p>
          <a:p>
            <a:r>
              <a:rPr lang="en-GB" dirty="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Permanent </a:t>
            </a:r>
            <a:r>
              <a:rPr lang="en-GB" dirty="0">
                <a:latin typeface="Times New Roman" panose="02020603050405020304" pitchFamily="18" charset="0"/>
                <a:cs typeface="Times New Roman" panose="02020603050405020304" pitchFamily="18" charset="0"/>
              </a:rPr>
              <a:t>dipole-permanent dipole interactions are additional electrostatic forces of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attraction </a:t>
            </a:r>
            <a:r>
              <a:rPr lang="en-GB" dirty="0">
                <a:latin typeface="Times New Roman" panose="02020603050405020304" pitchFamily="18" charset="0"/>
                <a:cs typeface="Times New Roman" panose="02020603050405020304" pitchFamily="18" charset="0"/>
              </a:rPr>
              <a:t>between polar molecules.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Permanent </a:t>
            </a:r>
            <a:r>
              <a:rPr lang="en-GB" dirty="0">
                <a:latin typeface="Times New Roman" panose="02020603050405020304" pitchFamily="18" charset="0"/>
                <a:cs typeface="Times New Roman" panose="02020603050405020304" pitchFamily="18" charset="0"/>
              </a:rPr>
              <a:t>dipole-permanent dipole interactions are </a:t>
            </a:r>
            <a:r>
              <a:rPr lang="en-GB" dirty="0" smtClean="0">
                <a:latin typeface="Times New Roman" panose="02020603050405020304" pitchFamily="18" charset="0"/>
                <a:cs typeface="Times New Roman" panose="02020603050405020304" pitchFamily="18" charset="0"/>
              </a:rPr>
              <a:t>________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than London dispersion forces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for </a:t>
            </a:r>
            <a:r>
              <a:rPr lang="en-GB" dirty="0">
                <a:latin typeface="Times New Roman" panose="02020603050405020304" pitchFamily="18" charset="0"/>
                <a:cs typeface="Times New Roman" panose="02020603050405020304" pitchFamily="18" charset="0"/>
              </a:rPr>
              <a:t>molecules with similar numbers of electrons. 	</a:t>
            </a:r>
          </a:p>
        </p:txBody>
      </p:sp>
      <p:sp>
        <p:nvSpPr>
          <p:cNvPr id="5" name="Rectangle 4"/>
          <p:cNvSpPr/>
          <p:nvPr/>
        </p:nvSpPr>
        <p:spPr>
          <a:xfrm>
            <a:off x="107504" y="4077072"/>
            <a:ext cx="8856984" cy="1754326"/>
          </a:xfrm>
          <a:prstGeom prst="rect">
            <a:avLst/>
          </a:prstGeom>
        </p:spPr>
        <p:txBody>
          <a:bodyPr wrap="square">
            <a:spAutoFit/>
          </a:bodyPr>
          <a:lstStyle/>
          <a:p>
            <a:r>
              <a:rPr lang="en-GB" dirty="0" smtClean="0">
                <a:latin typeface="Times New Roman" panose="02020603050405020304" pitchFamily="18" charset="0"/>
                <a:cs typeface="Times New Roman" panose="02020603050405020304" pitchFamily="18" charset="0"/>
              </a:rPr>
              <a:t>-Bonds </a:t>
            </a:r>
            <a:r>
              <a:rPr lang="en-GB" dirty="0">
                <a:latin typeface="Times New Roman" panose="02020603050405020304" pitchFamily="18" charset="0"/>
                <a:cs typeface="Times New Roman" panose="02020603050405020304" pitchFamily="18" charset="0"/>
              </a:rPr>
              <a:t>consisting of a </a:t>
            </a:r>
            <a:r>
              <a:rPr lang="en-GB" dirty="0" smtClean="0">
                <a:latin typeface="Times New Roman" panose="02020603050405020304" pitchFamily="18" charset="0"/>
                <a:cs typeface="Times New Roman" panose="02020603050405020304" pitchFamily="18" charset="0"/>
              </a:rPr>
              <a:t>h____________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atom bonded to an atom of a strongly electronegative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element </a:t>
            </a:r>
            <a:r>
              <a:rPr lang="en-GB" dirty="0">
                <a:latin typeface="Times New Roman" panose="02020603050405020304" pitchFamily="18" charset="0"/>
                <a:cs typeface="Times New Roman" panose="02020603050405020304" pitchFamily="18" charset="0"/>
              </a:rPr>
              <a:t>such </a:t>
            </a:r>
            <a:r>
              <a:rPr lang="en-GB" dirty="0" smtClean="0">
                <a:latin typeface="Times New Roman" panose="02020603050405020304" pitchFamily="18" charset="0"/>
                <a:cs typeface="Times New Roman" panose="02020603050405020304" pitchFamily="18" charset="0"/>
              </a:rPr>
              <a:t>as </a:t>
            </a:r>
            <a:r>
              <a:rPr lang="en-GB" dirty="0" smtClean="0">
                <a:latin typeface="Times New Roman" panose="02020603050405020304" pitchFamily="18" charset="0"/>
                <a:cs typeface="Times New Roman" panose="02020603050405020304" pitchFamily="18" charset="0"/>
              </a:rPr>
              <a:t>f________, o_________ </a:t>
            </a:r>
            <a:r>
              <a:rPr lang="en-GB" dirty="0">
                <a:latin typeface="Times New Roman" panose="02020603050405020304" pitchFamily="18" charset="0"/>
                <a:cs typeface="Times New Roman" panose="02020603050405020304" pitchFamily="18" charset="0"/>
              </a:rPr>
              <a:t>or </a:t>
            </a:r>
            <a:r>
              <a:rPr lang="en-GB" dirty="0" err="1" smtClean="0">
                <a:latin typeface="Times New Roman" panose="02020603050405020304" pitchFamily="18" charset="0"/>
                <a:cs typeface="Times New Roman" panose="02020603050405020304" pitchFamily="18" charset="0"/>
              </a:rPr>
              <a:t>n________are</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highly polar.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Hydrogen </a:t>
            </a:r>
            <a:r>
              <a:rPr lang="en-GB" dirty="0">
                <a:latin typeface="Times New Roman" panose="02020603050405020304" pitchFamily="18" charset="0"/>
                <a:cs typeface="Times New Roman" panose="02020603050405020304" pitchFamily="18" charset="0"/>
              </a:rPr>
              <a:t>bonds are electrostatic forces of attraction between molecules which contain these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highly </a:t>
            </a:r>
            <a:r>
              <a:rPr lang="en-GB" dirty="0">
                <a:latin typeface="Times New Roman" panose="02020603050405020304" pitchFamily="18" charset="0"/>
                <a:cs typeface="Times New Roman" panose="02020603050405020304" pitchFamily="18" charset="0"/>
              </a:rPr>
              <a:t>polar bonds.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A </a:t>
            </a:r>
            <a:r>
              <a:rPr lang="en-GB" dirty="0">
                <a:latin typeface="Times New Roman" panose="02020603050405020304" pitchFamily="18" charset="0"/>
                <a:cs typeface="Times New Roman" panose="02020603050405020304" pitchFamily="18" charset="0"/>
              </a:rPr>
              <a:t>hydrogen bond is </a:t>
            </a:r>
            <a:r>
              <a:rPr lang="en-GB" dirty="0" smtClean="0">
                <a:latin typeface="Times New Roman" panose="02020603050405020304" pitchFamily="18" charset="0"/>
                <a:cs typeface="Times New Roman" panose="02020603050405020304" pitchFamily="18" charset="0"/>
              </a:rPr>
              <a:t>s____________ </a:t>
            </a:r>
            <a:r>
              <a:rPr lang="en-GB" dirty="0">
                <a:latin typeface="Times New Roman" panose="02020603050405020304" pitchFamily="18" charset="0"/>
                <a:cs typeface="Times New Roman" panose="02020603050405020304" pitchFamily="18" charset="0"/>
              </a:rPr>
              <a:t>than other forms of permanent dipole-permanent dipole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interaction </a:t>
            </a:r>
            <a:r>
              <a:rPr lang="en-GB" dirty="0">
                <a:latin typeface="Times New Roman" panose="02020603050405020304" pitchFamily="18" charset="0"/>
                <a:cs typeface="Times New Roman" panose="02020603050405020304" pitchFamily="18" charset="0"/>
              </a:rPr>
              <a:t>but weaker than a covalent bond. 	</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035439-CAE3-48F5-8784-A3D703450100}" type="slidenum">
              <a:rPr lang="en-GB" smtClean="0"/>
              <a:t>97</a:t>
            </a:fld>
            <a:endParaRPr lang="en-GB"/>
          </a:p>
        </p:txBody>
      </p:sp>
    </p:spTree>
    <p:extLst>
      <p:ext uri="{BB962C8B-B14F-4D97-AF65-F5344CB8AC3E}">
        <p14:creationId xmlns:p14="http://schemas.microsoft.com/office/powerpoint/2010/main" val="5776729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107504" y="52910"/>
            <a:ext cx="4379725"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u="sng" dirty="0">
                <a:latin typeface="Times New Roman" pitchFamily="18" charset="0"/>
              </a:rPr>
              <a:t>C</a:t>
            </a:r>
            <a:r>
              <a:rPr lang="en-US" altLang="en-US" u="sng" dirty="0" smtClean="0">
                <a:latin typeface="Times New Roman" pitchFamily="18" charset="0"/>
              </a:rPr>
              <a:t>. Structure and Bonding</a:t>
            </a:r>
            <a:endParaRPr lang="en-US" altLang="en-US" dirty="0">
              <a:latin typeface="Times New Roman" pitchFamily="18" charset="0"/>
            </a:endParaRPr>
          </a:p>
        </p:txBody>
      </p:sp>
      <p:sp>
        <p:nvSpPr>
          <p:cNvPr id="4" name="Rectangle 3"/>
          <p:cNvSpPr/>
          <p:nvPr/>
        </p:nvSpPr>
        <p:spPr>
          <a:xfrm>
            <a:off x="114998" y="591519"/>
            <a:ext cx="8921497" cy="3416320"/>
          </a:xfrm>
          <a:prstGeom prst="rect">
            <a:avLst/>
          </a:prstGeom>
        </p:spPr>
        <p:txBody>
          <a:bodyPr wrap="square">
            <a:spAutoFit/>
          </a:bodyPr>
          <a:lstStyle/>
          <a:p>
            <a:r>
              <a:rPr lang="en-GB" dirty="0" smtClean="0">
                <a:latin typeface="Times New Roman" panose="02020603050405020304" pitchFamily="18" charset="0"/>
                <a:cs typeface="Times New Roman" panose="02020603050405020304" pitchFamily="18" charset="0"/>
              </a:rPr>
              <a:t>-Melting </a:t>
            </a:r>
            <a:r>
              <a:rPr lang="en-GB" dirty="0">
                <a:latin typeface="Times New Roman" panose="02020603050405020304" pitchFamily="18" charset="0"/>
                <a:cs typeface="Times New Roman" panose="02020603050405020304" pitchFamily="18" charset="0"/>
              </a:rPr>
              <a:t>points, boiling points and </a:t>
            </a:r>
            <a:r>
              <a:rPr lang="en-GB" dirty="0" smtClean="0">
                <a:latin typeface="Times New Roman" panose="02020603050405020304" pitchFamily="18" charset="0"/>
                <a:cs typeface="Times New Roman" panose="02020603050405020304" pitchFamily="18" charset="0"/>
              </a:rPr>
              <a:t>v________ </a:t>
            </a:r>
            <a:r>
              <a:rPr lang="en-GB" dirty="0">
                <a:latin typeface="Times New Roman" panose="02020603050405020304" pitchFamily="18" charset="0"/>
                <a:cs typeface="Times New Roman" panose="02020603050405020304" pitchFamily="18" charset="0"/>
              </a:rPr>
              <a:t>can all be rationalised in terms of the nature and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s__________ </a:t>
            </a:r>
            <a:r>
              <a:rPr lang="en-GB" dirty="0">
                <a:latin typeface="Times New Roman" panose="02020603050405020304" pitchFamily="18" charset="0"/>
                <a:cs typeface="Times New Roman" panose="02020603050405020304" pitchFamily="18" charset="0"/>
              </a:rPr>
              <a:t>of the intermolecular forces which exist between molecules.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By </a:t>
            </a:r>
            <a:r>
              <a:rPr lang="en-GB" dirty="0">
                <a:latin typeface="Times New Roman" panose="02020603050405020304" pitchFamily="18" charset="0"/>
                <a:cs typeface="Times New Roman" panose="02020603050405020304" pitchFamily="18" charset="0"/>
              </a:rPr>
              <a:t>considering the </a:t>
            </a:r>
            <a:r>
              <a:rPr lang="en-GB" dirty="0" smtClean="0">
                <a:latin typeface="Times New Roman" panose="02020603050405020304" pitchFamily="18" charset="0"/>
                <a:cs typeface="Times New Roman" panose="02020603050405020304" pitchFamily="18" charset="0"/>
              </a:rPr>
              <a:t>p_________ </a:t>
            </a:r>
            <a:r>
              <a:rPr lang="en-GB" dirty="0">
                <a:latin typeface="Times New Roman" panose="02020603050405020304" pitchFamily="18" charset="0"/>
                <a:cs typeface="Times New Roman" panose="02020603050405020304" pitchFamily="18" charset="0"/>
              </a:rPr>
              <a:t>and number of </a:t>
            </a:r>
            <a:r>
              <a:rPr lang="en-GB" dirty="0" smtClean="0">
                <a:latin typeface="Times New Roman" panose="02020603050405020304" pitchFamily="18" charset="0"/>
                <a:cs typeface="Times New Roman" panose="02020603050405020304" pitchFamily="18" charset="0"/>
              </a:rPr>
              <a:t>e______ </a:t>
            </a:r>
            <a:r>
              <a:rPr lang="en-GB" dirty="0">
                <a:latin typeface="Times New Roman" panose="02020603050405020304" pitchFamily="18" charset="0"/>
                <a:cs typeface="Times New Roman" panose="02020603050405020304" pitchFamily="18" charset="0"/>
              </a:rPr>
              <a:t>present in molecules, it is possible to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make </a:t>
            </a:r>
            <a:r>
              <a:rPr lang="en-GB" dirty="0">
                <a:latin typeface="Times New Roman" panose="02020603050405020304" pitchFamily="18" charset="0"/>
                <a:cs typeface="Times New Roman" panose="02020603050405020304" pitchFamily="18" charset="0"/>
              </a:rPr>
              <a:t>qualitative predictions of the </a:t>
            </a:r>
            <a:r>
              <a:rPr lang="en-GB" dirty="0" err="1" smtClean="0">
                <a:latin typeface="Times New Roman" panose="02020603050405020304" pitchFamily="18" charset="0"/>
                <a:cs typeface="Times New Roman" panose="02020603050405020304" pitchFamily="18" charset="0"/>
              </a:rPr>
              <a:t>s________of</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the intermolecular forces.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The </a:t>
            </a:r>
            <a:r>
              <a:rPr lang="en-GB" dirty="0">
                <a:latin typeface="Times New Roman" panose="02020603050405020304" pitchFamily="18" charset="0"/>
                <a:cs typeface="Times New Roman" panose="02020603050405020304" pitchFamily="18" charset="0"/>
              </a:rPr>
              <a:t>melting and boiling points of polar substances are higher than the melting and boiling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points </a:t>
            </a:r>
            <a:r>
              <a:rPr lang="en-GB" dirty="0">
                <a:latin typeface="Times New Roman" panose="02020603050405020304" pitchFamily="18" charset="0"/>
                <a:cs typeface="Times New Roman" panose="02020603050405020304" pitchFamily="18" charset="0"/>
              </a:rPr>
              <a:t>of non-polar substances with similar numbers of electrons.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The </a:t>
            </a:r>
            <a:r>
              <a:rPr lang="en-GB" dirty="0">
                <a:latin typeface="Times New Roman" panose="02020603050405020304" pitchFamily="18" charset="0"/>
                <a:cs typeface="Times New Roman" panose="02020603050405020304" pitchFamily="18" charset="0"/>
              </a:rPr>
              <a:t>anomalous boiling points of ammonia, water and hydrogen fluoride are a result of </a:t>
            </a:r>
            <a:r>
              <a:rPr lang="en-GB" dirty="0" smtClean="0">
                <a:latin typeface="Times New Roman" panose="02020603050405020304" pitchFamily="18" charset="0"/>
                <a:cs typeface="Times New Roman" panose="02020603050405020304" pitchFamily="18" charset="0"/>
              </a:rPr>
              <a:t> </a:t>
            </a: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h___________ </a:t>
            </a:r>
            <a:r>
              <a:rPr lang="en-GB" dirty="0">
                <a:latin typeface="Times New Roman" panose="02020603050405020304" pitchFamily="18" charset="0"/>
                <a:cs typeface="Times New Roman" panose="02020603050405020304" pitchFamily="18" charset="0"/>
              </a:rPr>
              <a:t>bonding.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Boiling </a:t>
            </a:r>
            <a:r>
              <a:rPr lang="en-GB" dirty="0">
                <a:latin typeface="Times New Roman" panose="02020603050405020304" pitchFamily="18" charset="0"/>
                <a:cs typeface="Times New Roman" panose="02020603050405020304" pitchFamily="18" charset="0"/>
              </a:rPr>
              <a:t>points, melting points, viscosity and </a:t>
            </a:r>
            <a:r>
              <a:rPr lang="en-GB" dirty="0" smtClean="0">
                <a:latin typeface="Times New Roman" panose="02020603050405020304" pitchFamily="18" charset="0"/>
                <a:cs typeface="Times New Roman" panose="02020603050405020304" pitchFamily="18" charset="0"/>
              </a:rPr>
              <a:t>solubility/</a:t>
            </a:r>
            <a:r>
              <a:rPr lang="en-GB" dirty="0" err="1" smtClean="0">
                <a:latin typeface="Times New Roman" panose="02020603050405020304" pitchFamily="18" charset="0"/>
                <a:cs typeface="Times New Roman" panose="02020603050405020304" pitchFamily="18" charset="0"/>
              </a:rPr>
              <a:t>m_________in</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water are properties of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substances </a:t>
            </a:r>
            <a:r>
              <a:rPr lang="en-GB" dirty="0">
                <a:latin typeface="Times New Roman" panose="02020603050405020304" pitchFamily="18" charset="0"/>
                <a:cs typeface="Times New Roman" panose="02020603050405020304" pitchFamily="18" charset="0"/>
              </a:rPr>
              <a:t>which are affected by hydrogen bonding.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cs typeface="Times New Roman" panose="02020603050405020304" pitchFamily="18" charset="0"/>
              </a:rPr>
              <a:t>H______ </a:t>
            </a:r>
            <a:r>
              <a:rPr lang="en-GB" dirty="0">
                <a:latin typeface="Times New Roman" panose="02020603050405020304" pitchFamily="18" charset="0"/>
                <a:cs typeface="Times New Roman" panose="02020603050405020304" pitchFamily="18" charset="0"/>
              </a:rPr>
              <a:t>bonding between molecules in ice results in an expanded structure which causes the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density </a:t>
            </a:r>
            <a:r>
              <a:rPr lang="en-GB" dirty="0">
                <a:latin typeface="Times New Roman" panose="02020603050405020304" pitchFamily="18" charset="0"/>
                <a:cs typeface="Times New Roman" panose="02020603050405020304" pitchFamily="18" charset="0"/>
              </a:rPr>
              <a:t>of ice to be less than that of water at low temperatures. </a:t>
            </a:r>
            <a:r>
              <a:rPr lang="en-GB" dirty="0"/>
              <a:t>	</a:t>
            </a:r>
          </a:p>
        </p:txBody>
      </p:sp>
      <p:sp>
        <p:nvSpPr>
          <p:cNvPr id="5" name="Rectangle 4"/>
          <p:cNvSpPr/>
          <p:nvPr/>
        </p:nvSpPr>
        <p:spPr>
          <a:xfrm>
            <a:off x="114998" y="3933056"/>
            <a:ext cx="8777482" cy="923330"/>
          </a:xfrm>
          <a:prstGeom prst="rect">
            <a:avLst/>
          </a:prstGeom>
        </p:spPr>
        <p:txBody>
          <a:bodyPr wrap="square">
            <a:spAutoFit/>
          </a:bodyPr>
          <a:lstStyle/>
          <a:p>
            <a:r>
              <a:rPr lang="en-GB" dirty="0" smtClean="0">
                <a:latin typeface="Times New Roman" panose="02020603050405020304" pitchFamily="18" charset="0"/>
                <a:cs typeface="Times New Roman" panose="02020603050405020304" pitchFamily="18" charset="0"/>
              </a:rPr>
              <a:t>-Ionic </a:t>
            </a:r>
            <a:r>
              <a:rPr lang="en-GB" dirty="0">
                <a:latin typeface="Times New Roman" panose="02020603050405020304" pitchFamily="18" charset="0"/>
                <a:cs typeface="Times New Roman" panose="02020603050405020304" pitchFamily="18" charset="0"/>
              </a:rPr>
              <a:t>compounds and polar molecular compounds tend to be </a:t>
            </a:r>
            <a:r>
              <a:rPr lang="en-GB" dirty="0" smtClean="0">
                <a:latin typeface="Times New Roman" panose="02020603050405020304" pitchFamily="18" charset="0"/>
                <a:cs typeface="Times New Roman" panose="02020603050405020304" pitchFamily="18" charset="0"/>
              </a:rPr>
              <a:t>s______ </a:t>
            </a:r>
            <a:r>
              <a:rPr lang="en-GB" dirty="0">
                <a:latin typeface="Times New Roman" panose="02020603050405020304" pitchFamily="18" charset="0"/>
                <a:cs typeface="Times New Roman" panose="02020603050405020304" pitchFamily="18" charset="0"/>
              </a:rPr>
              <a:t>in polar solvents such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as </a:t>
            </a:r>
            <a:r>
              <a:rPr lang="en-GB" dirty="0">
                <a:latin typeface="Times New Roman" panose="02020603050405020304" pitchFamily="18" charset="0"/>
                <a:cs typeface="Times New Roman" panose="02020603050405020304" pitchFamily="18" charset="0"/>
              </a:rPr>
              <a:t>water and insoluble in non-polar solvents. Non-polar molecular substances tend to be </a:t>
            </a:r>
            <a:endParaRPr lang="en-GB" dirty="0" smtClean="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soluble </a:t>
            </a:r>
            <a:r>
              <a:rPr lang="en-GB" dirty="0">
                <a:latin typeface="Times New Roman" panose="02020603050405020304" pitchFamily="18" charset="0"/>
                <a:cs typeface="Times New Roman" panose="02020603050405020304" pitchFamily="18" charset="0"/>
              </a:rPr>
              <a:t>in </a:t>
            </a:r>
            <a:r>
              <a:rPr lang="en-GB" dirty="0" smtClean="0">
                <a:latin typeface="Times New Roman" panose="02020603050405020304" pitchFamily="18" charset="0"/>
                <a:cs typeface="Times New Roman" panose="02020603050405020304" pitchFamily="18" charset="0"/>
              </a:rPr>
              <a:t>____________</a:t>
            </a:r>
            <a:r>
              <a:rPr lang="en-GB" dirty="0" smtClean="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solvents and insoluble in polar solvents.</a:t>
            </a:r>
            <a:r>
              <a:rPr lang="en-GB" dirty="0"/>
              <a:t>	</a:t>
            </a:r>
          </a:p>
        </p:txBody>
      </p:sp>
      <p:sp>
        <p:nvSpPr>
          <p:cNvPr id="2" name="Footer Placeholder 1"/>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35439-CAE3-48F5-8784-A3D703450100}" type="slidenum">
              <a:rPr lang="en-GB" smtClean="0"/>
              <a:t>98</a:t>
            </a:fld>
            <a:endParaRPr lang="en-GB"/>
          </a:p>
        </p:txBody>
      </p:sp>
    </p:spTree>
    <p:extLst>
      <p:ext uri="{BB962C8B-B14F-4D97-AF65-F5344CB8AC3E}">
        <p14:creationId xmlns:p14="http://schemas.microsoft.com/office/powerpoint/2010/main" val="997292812"/>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6" name="Text Box 6"/>
          <p:cNvSpPr txBox="1">
            <a:spLocks noChangeArrowheads="1"/>
          </p:cNvSpPr>
          <p:nvPr/>
        </p:nvSpPr>
        <p:spPr bwMode="auto">
          <a:xfrm>
            <a:off x="92514" y="677706"/>
            <a:ext cx="494718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u="sng" dirty="0" smtClean="0">
                <a:latin typeface="Times New Roman" pitchFamily="18" charset="0"/>
              </a:rPr>
              <a:t>(</a:t>
            </a:r>
            <a:r>
              <a:rPr lang="en-GB" altLang="en-US" sz="2800" u="sng" dirty="0" err="1" smtClean="0">
                <a:latin typeface="Times New Roman" pitchFamily="18" charset="0"/>
              </a:rPr>
              <a:t>i</a:t>
            </a:r>
            <a:r>
              <a:rPr lang="en-GB" altLang="en-US" sz="2800" u="sng" dirty="0" smtClean="0">
                <a:latin typeface="Times New Roman" pitchFamily="18" charset="0"/>
              </a:rPr>
              <a:t>) </a:t>
            </a:r>
            <a:r>
              <a:rPr lang="en-GB" altLang="en-US" sz="2800" u="sng" dirty="0">
                <a:latin typeface="Times New Roman" pitchFamily="18" charset="0"/>
              </a:rPr>
              <a:t>Metallic Bonding (for Metals)</a:t>
            </a:r>
          </a:p>
        </p:txBody>
      </p:sp>
      <p:sp>
        <p:nvSpPr>
          <p:cNvPr id="75784" name="Text Box 8"/>
          <p:cNvSpPr txBox="1">
            <a:spLocks noChangeArrowheads="1"/>
          </p:cNvSpPr>
          <p:nvPr/>
        </p:nvSpPr>
        <p:spPr bwMode="auto">
          <a:xfrm>
            <a:off x="107504" y="1268760"/>
            <a:ext cx="80406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Metallic bonding is the electrostatic force of attraction between positively charged ions and </a:t>
            </a:r>
            <a:r>
              <a:rPr lang="en-GB" altLang="en-US" sz="2400" b="1" u="sng" dirty="0" smtClean="0">
                <a:solidFill>
                  <a:srgbClr val="FF0000"/>
                </a:solidFill>
                <a:latin typeface="Times New Roman" pitchFamily="18" charset="0"/>
              </a:rPr>
              <a:t>_________________</a:t>
            </a:r>
            <a:r>
              <a:rPr lang="en-GB" altLang="en-US" sz="2400" dirty="0" smtClean="0">
                <a:latin typeface="Times New Roman" pitchFamily="18" charset="0"/>
              </a:rPr>
              <a:t> </a:t>
            </a:r>
            <a:r>
              <a:rPr lang="en-GB" altLang="en-US" sz="2400" dirty="0">
                <a:latin typeface="Times New Roman" pitchFamily="18" charset="0"/>
              </a:rPr>
              <a:t>electrons.</a:t>
            </a:r>
            <a:endParaRPr lang="en-US" altLang="en-US" sz="2400" dirty="0">
              <a:latin typeface="Times New Roman" pitchFamily="18" charset="0"/>
            </a:endParaRPr>
          </a:p>
        </p:txBody>
      </p:sp>
      <p:grpSp>
        <p:nvGrpSpPr>
          <p:cNvPr id="2" name="Group 4"/>
          <p:cNvGrpSpPr>
            <a:grpSpLocks/>
          </p:cNvGrpSpPr>
          <p:nvPr/>
        </p:nvGrpSpPr>
        <p:grpSpPr bwMode="auto">
          <a:xfrm>
            <a:off x="468313" y="2608263"/>
            <a:ext cx="2741612" cy="2881312"/>
            <a:chOff x="3993" y="890"/>
            <a:chExt cx="1727" cy="1815"/>
          </a:xfrm>
        </p:grpSpPr>
        <p:pic>
          <p:nvPicPr>
            <p:cNvPr id="150537" name="Picture 5" descr="2D representation of Metallic Bonding by mattswain1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8" y="890"/>
              <a:ext cx="1712" cy="1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0538" name="Group 6"/>
            <p:cNvGrpSpPr>
              <a:grpSpLocks/>
            </p:cNvGrpSpPr>
            <p:nvPr/>
          </p:nvGrpSpPr>
          <p:grpSpPr bwMode="auto">
            <a:xfrm>
              <a:off x="3993" y="927"/>
              <a:ext cx="1717" cy="326"/>
              <a:chOff x="4043" y="300"/>
              <a:chExt cx="1717" cy="326"/>
            </a:xfrm>
          </p:grpSpPr>
          <p:sp>
            <p:nvSpPr>
              <p:cNvPr id="150539" name="Rectangle 7"/>
              <p:cNvSpPr>
                <a:spLocks noChangeArrowheads="1"/>
              </p:cNvSpPr>
              <p:nvPr/>
            </p:nvSpPr>
            <p:spPr bwMode="auto">
              <a:xfrm>
                <a:off x="4089" y="300"/>
                <a:ext cx="1655" cy="318"/>
              </a:xfrm>
              <a:prstGeom prst="rect">
                <a:avLst/>
              </a:prstGeom>
              <a:solidFill>
                <a:srgbClr val="FFFFCC"/>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p>
            </p:txBody>
          </p:sp>
          <p:sp>
            <p:nvSpPr>
              <p:cNvPr id="150540" name="Text Box 8"/>
              <p:cNvSpPr txBox="1">
                <a:spLocks noChangeArrowheads="1"/>
              </p:cNvSpPr>
              <p:nvPr/>
            </p:nvSpPr>
            <p:spPr bwMode="auto">
              <a:xfrm>
                <a:off x="4043" y="300"/>
                <a:ext cx="1717"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400"/>
                  <a:t>Delocalised electrons from outer</a:t>
                </a:r>
              </a:p>
              <a:p>
                <a:pPr eaLnBrk="1" hangingPunct="1">
                  <a:spcBef>
                    <a:spcPct val="0"/>
                  </a:spcBef>
                  <a:buFontTx/>
                  <a:buNone/>
                </a:pPr>
                <a:r>
                  <a:rPr lang="en-GB" altLang="en-US" sz="1400"/>
                  <a:t>Shells of metal atoms</a:t>
                </a:r>
                <a:endParaRPr lang="en-US" altLang="en-US" sz="1400"/>
              </a:p>
            </p:txBody>
          </p:sp>
        </p:grpSp>
      </p:grpSp>
      <p:sp>
        <p:nvSpPr>
          <p:cNvPr id="78858" name="Text Box 10"/>
          <p:cNvSpPr txBox="1">
            <a:spLocks noChangeArrowheads="1"/>
          </p:cNvSpPr>
          <p:nvPr/>
        </p:nvSpPr>
        <p:spPr bwMode="auto">
          <a:xfrm>
            <a:off x="3122613" y="2565400"/>
            <a:ext cx="552132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The electrons in the outer shell of the metal </a:t>
            </a:r>
          </a:p>
          <a:p>
            <a:pPr eaLnBrk="1" hangingPunct="1">
              <a:spcBef>
                <a:spcPct val="0"/>
              </a:spcBef>
              <a:buFontTx/>
              <a:buNone/>
            </a:pPr>
            <a:r>
              <a:rPr lang="en-GB" altLang="en-US" sz="2400" dirty="0">
                <a:latin typeface="Times New Roman" pitchFamily="18" charset="0"/>
              </a:rPr>
              <a:t>atom move freely through the atoms in the </a:t>
            </a:r>
          </a:p>
          <a:p>
            <a:pPr eaLnBrk="1" hangingPunct="1">
              <a:spcBef>
                <a:spcPct val="0"/>
              </a:spcBef>
              <a:buFontTx/>
              <a:buNone/>
            </a:pPr>
            <a:r>
              <a:rPr lang="en-GB" altLang="en-US" sz="2400" dirty="0">
                <a:latin typeface="Times New Roman" pitchFamily="18" charset="0"/>
              </a:rPr>
              <a:t>lattice. These </a:t>
            </a:r>
            <a:r>
              <a:rPr lang="en-GB" altLang="en-US" sz="2400" dirty="0" smtClean="0">
                <a:latin typeface="Times New Roman" pitchFamily="18" charset="0"/>
              </a:rPr>
              <a:t>______</a:t>
            </a:r>
            <a:r>
              <a:rPr lang="en-GB" altLang="en-US" sz="2400" dirty="0" smtClean="0">
                <a:latin typeface="Times New Roman" pitchFamily="18" charset="0"/>
              </a:rPr>
              <a:t> </a:t>
            </a:r>
            <a:r>
              <a:rPr lang="en-GB" altLang="en-US" sz="2400" dirty="0">
                <a:latin typeface="Times New Roman" pitchFamily="18" charset="0"/>
              </a:rPr>
              <a:t>moving electrons are </a:t>
            </a:r>
          </a:p>
          <a:p>
            <a:pPr eaLnBrk="1" hangingPunct="1">
              <a:spcBef>
                <a:spcPct val="0"/>
              </a:spcBef>
              <a:buFontTx/>
              <a:buNone/>
            </a:pPr>
            <a:r>
              <a:rPr lang="en-GB" altLang="en-US" sz="2400" dirty="0">
                <a:latin typeface="Times New Roman" pitchFamily="18" charset="0"/>
              </a:rPr>
              <a:t>described as </a:t>
            </a:r>
            <a:r>
              <a:rPr lang="en-GB" altLang="en-US" sz="2400" b="1" u="sng" dirty="0">
                <a:solidFill>
                  <a:srgbClr val="FF0000"/>
                </a:solidFill>
                <a:latin typeface="Times New Roman" pitchFamily="18" charset="0"/>
              </a:rPr>
              <a:t>delocalised electrons</a:t>
            </a:r>
            <a:r>
              <a:rPr lang="en-GB" altLang="en-US" sz="2400" b="1" dirty="0">
                <a:solidFill>
                  <a:srgbClr val="FF0000"/>
                </a:solidFill>
                <a:latin typeface="Times New Roman" pitchFamily="18" charset="0"/>
              </a:rPr>
              <a:t>.</a:t>
            </a:r>
            <a:endParaRPr lang="en-US" altLang="en-US" sz="2400" b="1" dirty="0">
              <a:solidFill>
                <a:srgbClr val="FF0000"/>
              </a:solidFill>
              <a:latin typeface="Times New Roman" pitchFamily="18" charset="0"/>
            </a:endParaRPr>
          </a:p>
        </p:txBody>
      </p:sp>
      <p:sp>
        <p:nvSpPr>
          <p:cNvPr id="3" name="Text Box 10"/>
          <p:cNvSpPr txBox="1">
            <a:spLocks noChangeArrowheads="1"/>
          </p:cNvSpPr>
          <p:nvPr/>
        </p:nvSpPr>
        <p:spPr bwMode="auto">
          <a:xfrm>
            <a:off x="3132138" y="4160838"/>
            <a:ext cx="552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This is why metals conduct </a:t>
            </a:r>
            <a:r>
              <a:rPr lang="en-GB" altLang="en-US" sz="2400" dirty="0" smtClean="0">
                <a:latin typeface="Times New Roman" pitchFamily="18" charset="0"/>
              </a:rPr>
              <a:t>e___________.</a:t>
            </a:r>
            <a:endParaRPr lang="en-US" altLang="en-US" sz="2400" dirty="0">
              <a:latin typeface="Times New Roman" pitchFamily="18" charset="0"/>
            </a:endParaRPr>
          </a:p>
        </p:txBody>
      </p:sp>
      <p:sp>
        <p:nvSpPr>
          <p:cNvPr id="4" name="Text Box 10"/>
          <p:cNvSpPr txBox="1">
            <a:spLocks noChangeArrowheads="1"/>
          </p:cNvSpPr>
          <p:nvPr/>
        </p:nvSpPr>
        <p:spPr bwMode="auto">
          <a:xfrm>
            <a:off x="3132138" y="4751388"/>
            <a:ext cx="55213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The structures of metals consist of </a:t>
            </a:r>
            <a:r>
              <a:rPr lang="en-GB" altLang="en-US" sz="2400" b="1" dirty="0">
                <a:solidFill>
                  <a:srgbClr val="FF0000"/>
                </a:solidFill>
                <a:latin typeface="Times New Roman" pitchFamily="18" charset="0"/>
              </a:rPr>
              <a:t>giant lattices of positively charged ions and delocalised electrons.</a:t>
            </a:r>
            <a:endParaRPr lang="en-US" altLang="en-US" sz="2400" b="1" dirty="0">
              <a:solidFill>
                <a:srgbClr val="FF0000"/>
              </a:solidFill>
              <a:latin typeface="Times New Roman" pitchFamily="18" charset="0"/>
            </a:endParaRPr>
          </a:p>
        </p:txBody>
      </p:sp>
      <p:sp>
        <p:nvSpPr>
          <p:cNvPr id="14" name="Rectangle 13"/>
          <p:cNvSpPr>
            <a:spLocks noChangeArrowheads="1"/>
          </p:cNvSpPr>
          <p:nvPr/>
        </p:nvSpPr>
        <p:spPr bwMode="auto">
          <a:xfrm>
            <a:off x="107504" y="52910"/>
            <a:ext cx="4379725"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u="sng" dirty="0">
                <a:latin typeface="Times New Roman" pitchFamily="18" charset="0"/>
              </a:rPr>
              <a:t>C</a:t>
            </a:r>
            <a:r>
              <a:rPr lang="en-US" altLang="en-US" u="sng" dirty="0" smtClean="0">
                <a:latin typeface="Times New Roman" pitchFamily="18" charset="0"/>
              </a:rPr>
              <a:t>. Structure and Bonding</a:t>
            </a:r>
            <a:endParaRPr lang="en-US" altLang="en-US" dirty="0">
              <a:latin typeface="Times New Roman" pitchFamily="18" charset="0"/>
            </a:endParaRP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35439-CAE3-48F5-8784-A3D703450100}" type="slidenum">
              <a:rPr lang="en-GB" smtClean="0"/>
              <a:t>99</a:t>
            </a:fld>
            <a:endParaRPr lang="en-GB"/>
          </a:p>
        </p:txBody>
      </p:sp>
    </p:spTree>
    <p:extLst>
      <p:ext uri="{BB962C8B-B14F-4D97-AF65-F5344CB8AC3E}">
        <p14:creationId xmlns:p14="http://schemas.microsoft.com/office/powerpoint/2010/main" val="3845760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9926"/>
                                        </p:tgtEl>
                                        <p:attrNameLst>
                                          <p:attrName>style.visibility</p:attrName>
                                        </p:attrNameLst>
                                      </p:cBhvr>
                                      <p:to>
                                        <p:strVal val="visible"/>
                                      </p:to>
                                    </p:set>
                                    <p:anim calcmode="lin" valueType="num">
                                      <p:cBhvr additive="base">
                                        <p:cTn id="7" dur="500" fill="hold"/>
                                        <p:tgtEl>
                                          <p:spTgt spid="209926"/>
                                        </p:tgtEl>
                                        <p:attrNameLst>
                                          <p:attrName>ppt_x</p:attrName>
                                        </p:attrNameLst>
                                      </p:cBhvr>
                                      <p:tavLst>
                                        <p:tav tm="0">
                                          <p:val>
                                            <p:strVal val="#ppt_x"/>
                                          </p:val>
                                        </p:tav>
                                        <p:tav tm="100000">
                                          <p:val>
                                            <p:strVal val="#ppt_x"/>
                                          </p:val>
                                        </p:tav>
                                      </p:tavLst>
                                    </p:anim>
                                    <p:anim calcmode="lin" valueType="num">
                                      <p:cBhvr additive="base">
                                        <p:cTn id="8" dur="500" fill="hold"/>
                                        <p:tgtEl>
                                          <p:spTgt spid="20992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5784"/>
                                        </p:tgtEl>
                                        <p:attrNameLst>
                                          <p:attrName>style.visibility</p:attrName>
                                        </p:attrNameLst>
                                      </p:cBhvr>
                                      <p:to>
                                        <p:strVal val="visible"/>
                                      </p:to>
                                    </p:set>
                                    <p:anim calcmode="lin" valueType="num">
                                      <p:cBhvr additive="base">
                                        <p:cTn id="13" dur="500" fill="hold"/>
                                        <p:tgtEl>
                                          <p:spTgt spid="75784"/>
                                        </p:tgtEl>
                                        <p:attrNameLst>
                                          <p:attrName>ppt_x</p:attrName>
                                        </p:attrNameLst>
                                      </p:cBhvr>
                                      <p:tavLst>
                                        <p:tav tm="0">
                                          <p:val>
                                            <p:strVal val="#ppt_x"/>
                                          </p:val>
                                        </p:tav>
                                        <p:tav tm="100000">
                                          <p:val>
                                            <p:strVal val="#ppt_x"/>
                                          </p:val>
                                        </p:tav>
                                      </p:tavLst>
                                    </p:anim>
                                    <p:anim calcmode="lin" valueType="num">
                                      <p:cBhvr additive="base">
                                        <p:cTn id="14" dur="500" fill="hold"/>
                                        <p:tgtEl>
                                          <p:spTgt spid="7578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8858"/>
                                        </p:tgtEl>
                                        <p:attrNameLst>
                                          <p:attrName>style.visibility</p:attrName>
                                        </p:attrNameLst>
                                      </p:cBhvr>
                                      <p:to>
                                        <p:strVal val="visible"/>
                                      </p:to>
                                    </p:set>
                                    <p:anim calcmode="lin" valueType="num">
                                      <p:cBhvr additive="base">
                                        <p:cTn id="25" dur="500" fill="hold"/>
                                        <p:tgtEl>
                                          <p:spTgt spid="78858"/>
                                        </p:tgtEl>
                                        <p:attrNameLst>
                                          <p:attrName>ppt_x</p:attrName>
                                        </p:attrNameLst>
                                      </p:cBhvr>
                                      <p:tavLst>
                                        <p:tav tm="0">
                                          <p:val>
                                            <p:strVal val="#ppt_x"/>
                                          </p:val>
                                        </p:tav>
                                        <p:tav tm="100000">
                                          <p:val>
                                            <p:strVal val="#ppt_x"/>
                                          </p:val>
                                        </p:tav>
                                      </p:tavLst>
                                    </p:anim>
                                    <p:anim calcmode="lin" valueType="num">
                                      <p:cBhvr additive="base">
                                        <p:cTn id="26" dur="500" fill="hold"/>
                                        <p:tgtEl>
                                          <p:spTgt spid="78858"/>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6" grpId="0"/>
      <p:bldP spid="75784" grpId="0"/>
      <p:bldP spid="78858" grpId="0"/>
      <p:bldP spid="3" grpId="0"/>
      <p:bldP spid="4"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313" y="44450"/>
            <a:ext cx="1925637" cy="202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1555" name="Picture 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3488" y="44450"/>
            <a:ext cx="1925637" cy="202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1556"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44450"/>
            <a:ext cx="1925638" cy="202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1557" name="Picture 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7175" y="44450"/>
            <a:ext cx="1925638" cy="202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1558" name="Picture 1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313" y="2127250"/>
            <a:ext cx="1925637" cy="202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1559" name="Picture 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3488" y="2127250"/>
            <a:ext cx="1925637" cy="202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1560" name="Picture 1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2127250"/>
            <a:ext cx="1925638" cy="202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1561" name="Picture 1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7175" y="2127250"/>
            <a:ext cx="1925638" cy="202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1562" name="Picture 1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313" y="4286250"/>
            <a:ext cx="1925637" cy="202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1563" name="Picture 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3488" y="4286250"/>
            <a:ext cx="1925637" cy="202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1564" name="Picture 1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4286250"/>
            <a:ext cx="1925638" cy="202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1565" name="Picture 2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7175" y="4286250"/>
            <a:ext cx="1925638" cy="202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100</a:t>
            </a:fld>
            <a:endParaRPr lang="en-GB"/>
          </a:p>
        </p:txBody>
      </p:sp>
    </p:spTree>
    <p:extLst>
      <p:ext uri="{BB962C8B-B14F-4D97-AF65-F5344CB8AC3E}">
        <p14:creationId xmlns:p14="http://schemas.microsoft.com/office/powerpoint/2010/main" val="1005588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4"/>
          <p:cNvSpPr>
            <a:spLocks noGrp="1" noChangeArrowheads="1"/>
          </p:cNvSpPr>
          <p:nvPr>
            <p:ph type="title"/>
          </p:nvPr>
        </p:nvSpPr>
        <p:spPr>
          <a:xfrm>
            <a:off x="137930" y="57515"/>
            <a:ext cx="2819400" cy="431800"/>
          </a:xfrm>
        </p:spPr>
        <p:txBody>
          <a:bodyPr>
            <a:noAutofit/>
          </a:bodyPr>
          <a:lstStyle/>
          <a:p>
            <a:pPr algn="l" eaLnBrk="1" hangingPunct="1"/>
            <a:r>
              <a:rPr lang="en-GB" altLang="en-US" sz="2800" u="sng" dirty="0" smtClean="0">
                <a:latin typeface="Times New Roman" pitchFamily="18" charset="0"/>
              </a:rPr>
              <a:t>(ii) Ionic Bonding</a:t>
            </a:r>
          </a:p>
        </p:txBody>
      </p:sp>
      <p:pic>
        <p:nvPicPr>
          <p:cNvPr id="211974" name="Picture 6" descr="Image5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25" y="1793875"/>
            <a:ext cx="2527300"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1975" name="Text Box 7"/>
          <p:cNvSpPr txBox="1">
            <a:spLocks noChangeArrowheads="1"/>
          </p:cNvSpPr>
          <p:nvPr/>
        </p:nvSpPr>
        <p:spPr bwMode="auto">
          <a:xfrm>
            <a:off x="103188" y="531813"/>
            <a:ext cx="8890857"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smtClean="0">
                <a:latin typeface="Times New Roman" pitchFamily="18" charset="0"/>
              </a:rPr>
              <a:t>I_____ </a:t>
            </a:r>
            <a:r>
              <a:rPr lang="en-GB" altLang="en-US" sz="2400" dirty="0">
                <a:latin typeface="Times New Roman" pitchFamily="18" charset="0"/>
              </a:rPr>
              <a:t>bonding is an </a:t>
            </a:r>
            <a:r>
              <a:rPr lang="en-GB" altLang="en-US" sz="2400" b="1" dirty="0">
                <a:solidFill>
                  <a:srgbClr val="FF0000"/>
                </a:solidFill>
                <a:latin typeface="Times New Roman" pitchFamily="18" charset="0"/>
              </a:rPr>
              <a:t>electrostatic attraction between the positive ions </a:t>
            </a:r>
            <a:r>
              <a:rPr lang="en-GB" altLang="en-US" sz="2400" b="1" dirty="0" smtClean="0">
                <a:solidFill>
                  <a:srgbClr val="FF0000"/>
                </a:solidFill>
                <a:latin typeface="Times New Roman" pitchFamily="18" charset="0"/>
              </a:rPr>
              <a:t>of one </a:t>
            </a:r>
            <a:r>
              <a:rPr lang="en-GB" altLang="en-US" sz="2400" b="1" dirty="0">
                <a:solidFill>
                  <a:srgbClr val="FF0000"/>
                </a:solidFill>
                <a:latin typeface="Times New Roman" pitchFamily="18" charset="0"/>
              </a:rPr>
              <a:t>element (normally a </a:t>
            </a:r>
            <a:r>
              <a:rPr lang="en-GB" altLang="en-US" sz="2400" b="1" dirty="0" smtClean="0">
                <a:solidFill>
                  <a:srgbClr val="FF0000"/>
                </a:solidFill>
                <a:latin typeface="Times New Roman" pitchFamily="18" charset="0"/>
              </a:rPr>
              <a:t>________</a:t>
            </a:r>
            <a:r>
              <a:rPr lang="en-GB" altLang="en-US" sz="2400" b="1" dirty="0" smtClean="0">
                <a:solidFill>
                  <a:srgbClr val="FF0000"/>
                </a:solidFill>
                <a:latin typeface="Times New Roman" pitchFamily="18" charset="0"/>
              </a:rPr>
              <a:t>) </a:t>
            </a:r>
            <a:r>
              <a:rPr lang="en-GB" altLang="en-US" sz="2400" b="1" dirty="0">
                <a:solidFill>
                  <a:srgbClr val="FF0000"/>
                </a:solidFill>
                <a:latin typeface="Times New Roman" pitchFamily="18" charset="0"/>
              </a:rPr>
              <a:t>and the negative ions of another </a:t>
            </a:r>
            <a:r>
              <a:rPr lang="en-GB" altLang="en-US" sz="2400" b="1" dirty="0" smtClean="0">
                <a:solidFill>
                  <a:srgbClr val="FF0000"/>
                </a:solidFill>
                <a:latin typeface="Times New Roman" pitchFamily="18" charset="0"/>
              </a:rPr>
              <a:t>element (normally </a:t>
            </a:r>
            <a:r>
              <a:rPr lang="en-GB" altLang="en-US" sz="2400" b="1" dirty="0">
                <a:solidFill>
                  <a:srgbClr val="FF0000"/>
                </a:solidFill>
                <a:latin typeface="Times New Roman" pitchFamily="18" charset="0"/>
              </a:rPr>
              <a:t>a </a:t>
            </a:r>
            <a:r>
              <a:rPr lang="en-GB" altLang="en-US" sz="2400" b="1" dirty="0" smtClean="0">
                <a:solidFill>
                  <a:srgbClr val="FF0000"/>
                </a:solidFill>
                <a:latin typeface="Times New Roman" pitchFamily="18" charset="0"/>
              </a:rPr>
              <a:t>_______________</a:t>
            </a:r>
            <a:r>
              <a:rPr lang="en-GB" altLang="en-US" sz="2400" b="1" dirty="0" smtClean="0">
                <a:solidFill>
                  <a:srgbClr val="FF0000"/>
                </a:solidFill>
                <a:latin typeface="Times New Roman" pitchFamily="18" charset="0"/>
              </a:rPr>
              <a:t>).</a:t>
            </a:r>
            <a:endParaRPr lang="en-GB" altLang="en-US" sz="2400" b="1" dirty="0">
              <a:solidFill>
                <a:srgbClr val="FF0000"/>
              </a:solidFill>
              <a:latin typeface="Times New Roman" pitchFamily="18" charset="0"/>
            </a:endParaRPr>
          </a:p>
        </p:txBody>
      </p:sp>
      <p:sp>
        <p:nvSpPr>
          <p:cNvPr id="61446" name="Text Box 6"/>
          <p:cNvSpPr txBox="1">
            <a:spLocks noChangeArrowheads="1"/>
          </p:cNvSpPr>
          <p:nvPr/>
        </p:nvSpPr>
        <p:spPr bwMode="auto">
          <a:xfrm>
            <a:off x="2828245" y="2924944"/>
            <a:ext cx="60499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Atoms form ionic bonds by giving </a:t>
            </a:r>
            <a:r>
              <a:rPr lang="en-GB" altLang="en-US" sz="2400" dirty="0" smtClean="0">
                <a:latin typeface="Times New Roman" pitchFamily="18" charset="0"/>
              </a:rPr>
              <a:t>a______</a:t>
            </a:r>
            <a:r>
              <a:rPr lang="en-GB" altLang="en-US" sz="2400" dirty="0" smtClean="0">
                <a:latin typeface="Times New Roman" pitchFamily="18" charset="0"/>
              </a:rPr>
              <a:t> </a:t>
            </a:r>
            <a:r>
              <a:rPr lang="en-GB" altLang="en-US" sz="2400" dirty="0">
                <a:latin typeface="Times New Roman" pitchFamily="18" charset="0"/>
              </a:rPr>
              <a:t>or </a:t>
            </a:r>
            <a:r>
              <a:rPr lang="en-GB" altLang="en-US" sz="2400" dirty="0" smtClean="0">
                <a:latin typeface="Times New Roman" pitchFamily="18" charset="0"/>
              </a:rPr>
              <a:t>r________ </a:t>
            </a:r>
            <a:r>
              <a:rPr lang="en-GB" altLang="en-US" sz="2400" dirty="0">
                <a:latin typeface="Times New Roman" pitchFamily="18" charset="0"/>
              </a:rPr>
              <a:t>electrons. By doing this they achieve stable electron arrangements.</a:t>
            </a:r>
            <a:r>
              <a:rPr lang="en-GB" altLang="en-US" sz="2400" dirty="0">
                <a:latin typeface="Comic Sans MS" pitchFamily="66" charset="0"/>
              </a:rPr>
              <a:t> </a:t>
            </a:r>
          </a:p>
        </p:txBody>
      </p:sp>
      <p:sp>
        <p:nvSpPr>
          <p:cNvPr id="63508" name="Text Box 20"/>
          <p:cNvSpPr txBox="1">
            <a:spLocks noChangeArrowheads="1"/>
          </p:cNvSpPr>
          <p:nvPr/>
        </p:nvSpPr>
        <p:spPr bwMode="auto">
          <a:xfrm>
            <a:off x="684213" y="4652963"/>
            <a:ext cx="77866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latin typeface="Comic Sans MS" pitchFamily="66" charset="0"/>
              </a:rPr>
              <a:t>sodium atom  +  chlorine atom     </a:t>
            </a:r>
            <a:r>
              <a:rPr lang="en-GB" altLang="en-US" sz="2000">
                <a:latin typeface="Comic Sans MS" pitchFamily="66" charset="0"/>
                <a:sym typeface="Wingdings" pitchFamily="2" charset="2"/>
              </a:rPr>
              <a:t>      sodium ion  +  chloride ion</a:t>
            </a:r>
            <a:endParaRPr lang="en-GB" altLang="en-US" sz="2000">
              <a:latin typeface="Comic Sans MS" pitchFamily="66" charset="0"/>
            </a:endParaRPr>
          </a:p>
        </p:txBody>
      </p:sp>
      <p:grpSp>
        <p:nvGrpSpPr>
          <p:cNvPr id="2" name="Group 21"/>
          <p:cNvGrpSpPr>
            <a:grpSpLocks/>
          </p:cNvGrpSpPr>
          <p:nvPr/>
        </p:nvGrpSpPr>
        <p:grpSpPr bwMode="auto">
          <a:xfrm>
            <a:off x="1125538" y="5135563"/>
            <a:ext cx="6954837" cy="419100"/>
            <a:chOff x="377" y="3257"/>
            <a:chExt cx="4381" cy="264"/>
          </a:xfrm>
        </p:grpSpPr>
        <p:sp>
          <p:nvSpPr>
            <p:cNvPr id="153614" name="Text Box 22"/>
            <p:cNvSpPr txBox="1">
              <a:spLocks noChangeArrowheads="1"/>
            </p:cNvSpPr>
            <p:nvPr/>
          </p:nvSpPr>
          <p:spPr bwMode="auto">
            <a:xfrm>
              <a:off x="377" y="3271"/>
              <a:ext cx="32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latin typeface="Comic Sans MS" pitchFamily="66" charset="0"/>
                </a:rPr>
                <a:t>Na</a:t>
              </a:r>
            </a:p>
          </p:txBody>
        </p:sp>
        <p:sp>
          <p:nvSpPr>
            <p:cNvPr id="153615" name="Text Box 23"/>
            <p:cNvSpPr txBox="1">
              <a:spLocks noChangeArrowheads="1"/>
            </p:cNvSpPr>
            <p:nvPr/>
          </p:nvSpPr>
          <p:spPr bwMode="auto">
            <a:xfrm>
              <a:off x="4459" y="3270"/>
              <a:ext cx="2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latin typeface="Comic Sans MS" pitchFamily="66" charset="0"/>
                </a:rPr>
                <a:t>Cl</a:t>
              </a:r>
              <a:r>
                <a:rPr lang="en-GB" altLang="en-US" sz="2000" baseline="50000">
                  <a:latin typeface="Comic Sans MS" pitchFamily="66" charset="0"/>
                </a:rPr>
                <a:t>-</a:t>
              </a:r>
            </a:p>
          </p:txBody>
        </p:sp>
        <p:sp>
          <p:nvSpPr>
            <p:cNvPr id="153616" name="Text Box 24"/>
            <p:cNvSpPr txBox="1">
              <a:spLocks noChangeArrowheads="1"/>
            </p:cNvSpPr>
            <p:nvPr/>
          </p:nvSpPr>
          <p:spPr bwMode="auto">
            <a:xfrm>
              <a:off x="3811" y="3270"/>
              <a:ext cx="19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latin typeface="Comic Sans MS" pitchFamily="66" charset="0"/>
                </a:rPr>
                <a:t>+</a:t>
              </a:r>
            </a:p>
          </p:txBody>
        </p:sp>
        <p:sp>
          <p:nvSpPr>
            <p:cNvPr id="153617" name="Text Box 25"/>
            <p:cNvSpPr txBox="1">
              <a:spLocks noChangeArrowheads="1"/>
            </p:cNvSpPr>
            <p:nvPr/>
          </p:nvSpPr>
          <p:spPr bwMode="auto">
            <a:xfrm>
              <a:off x="3280" y="3265"/>
              <a:ext cx="37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latin typeface="Comic Sans MS" pitchFamily="66" charset="0"/>
                </a:rPr>
                <a:t>Na</a:t>
              </a:r>
              <a:r>
                <a:rPr lang="en-GB" altLang="en-US" sz="2000" baseline="50000">
                  <a:latin typeface="Comic Sans MS" pitchFamily="66" charset="0"/>
                </a:rPr>
                <a:t>+</a:t>
              </a:r>
            </a:p>
          </p:txBody>
        </p:sp>
        <p:sp>
          <p:nvSpPr>
            <p:cNvPr id="153618" name="Text Box 26"/>
            <p:cNvSpPr txBox="1">
              <a:spLocks noChangeArrowheads="1"/>
            </p:cNvSpPr>
            <p:nvPr/>
          </p:nvSpPr>
          <p:spPr bwMode="auto">
            <a:xfrm>
              <a:off x="1738" y="3265"/>
              <a:ext cx="25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latin typeface="Comic Sans MS" pitchFamily="66" charset="0"/>
                </a:rPr>
                <a:t>Cl</a:t>
              </a:r>
            </a:p>
          </p:txBody>
        </p:sp>
        <p:sp>
          <p:nvSpPr>
            <p:cNvPr id="153619" name="Text Box 27"/>
            <p:cNvSpPr txBox="1">
              <a:spLocks noChangeArrowheads="1"/>
            </p:cNvSpPr>
            <p:nvPr/>
          </p:nvSpPr>
          <p:spPr bwMode="auto">
            <a:xfrm>
              <a:off x="1135" y="3257"/>
              <a:ext cx="19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latin typeface="Comic Sans MS" pitchFamily="66" charset="0"/>
                </a:rPr>
                <a:t>+</a:t>
              </a:r>
            </a:p>
          </p:txBody>
        </p:sp>
        <p:sp>
          <p:nvSpPr>
            <p:cNvPr id="153620" name="Text Box 28"/>
            <p:cNvSpPr txBox="1">
              <a:spLocks noChangeArrowheads="1"/>
            </p:cNvSpPr>
            <p:nvPr/>
          </p:nvSpPr>
          <p:spPr bwMode="auto">
            <a:xfrm>
              <a:off x="2546" y="3270"/>
              <a:ext cx="27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latin typeface="Comic Sans MS" pitchFamily="66" charset="0"/>
                  <a:sym typeface="Wingdings" pitchFamily="2" charset="2"/>
                </a:rPr>
                <a:t></a:t>
              </a:r>
              <a:endParaRPr lang="en-GB" altLang="en-US" sz="2000">
                <a:latin typeface="Comic Sans MS" pitchFamily="66" charset="0"/>
              </a:endParaRPr>
            </a:p>
          </p:txBody>
        </p:sp>
      </p:grpSp>
      <p:sp>
        <p:nvSpPr>
          <p:cNvPr id="63517" name="Text Box 29"/>
          <p:cNvSpPr txBox="1">
            <a:spLocks noChangeArrowheads="1"/>
          </p:cNvSpPr>
          <p:nvPr/>
        </p:nvSpPr>
        <p:spPr bwMode="auto">
          <a:xfrm>
            <a:off x="1054100" y="5734050"/>
            <a:ext cx="749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latin typeface="Comic Sans MS" pitchFamily="66" charset="0"/>
              </a:rPr>
              <a:t>2,8,1</a:t>
            </a:r>
          </a:p>
        </p:txBody>
      </p:sp>
      <p:sp>
        <p:nvSpPr>
          <p:cNvPr id="63518" name="Text Box 30"/>
          <p:cNvSpPr txBox="1">
            <a:spLocks noChangeArrowheads="1"/>
          </p:cNvSpPr>
          <p:nvPr/>
        </p:nvSpPr>
        <p:spPr bwMode="auto">
          <a:xfrm>
            <a:off x="7483475" y="5732463"/>
            <a:ext cx="790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latin typeface="Comic Sans MS" pitchFamily="66" charset="0"/>
              </a:rPr>
              <a:t>2,8,8</a:t>
            </a:r>
            <a:endParaRPr lang="en-GB" altLang="en-US" sz="2000" baseline="50000">
              <a:latin typeface="Comic Sans MS" pitchFamily="66" charset="0"/>
            </a:endParaRPr>
          </a:p>
        </p:txBody>
      </p:sp>
      <p:sp>
        <p:nvSpPr>
          <p:cNvPr id="63519" name="Text Box 31"/>
          <p:cNvSpPr txBox="1">
            <a:spLocks noChangeArrowheads="1"/>
          </p:cNvSpPr>
          <p:nvPr/>
        </p:nvSpPr>
        <p:spPr bwMode="auto">
          <a:xfrm>
            <a:off x="5738813" y="5724525"/>
            <a:ext cx="565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latin typeface="Comic Sans MS" pitchFamily="66" charset="0"/>
              </a:rPr>
              <a:t>2,8</a:t>
            </a:r>
            <a:endParaRPr lang="en-GB" altLang="en-US" sz="2000" baseline="50000">
              <a:latin typeface="Comic Sans MS" pitchFamily="66" charset="0"/>
            </a:endParaRPr>
          </a:p>
        </p:txBody>
      </p:sp>
      <p:sp>
        <p:nvSpPr>
          <p:cNvPr id="63520" name="Text Box 32"/>
          <p:cNvSpPr txBox="1">
            <a:spLocks noChangeArrowheads="1"/>
          </p:cNvSpPr>
          <p:nvPr/>
        </p:nvSpPr>
        <p:spPr bwMode="auto">
          <a:xfrm>
            <a:off x="3176588" y="5724525"/>
            <a:ext cx="790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a:latin typeface="Comic Sans MS" pitchFamily="66" charset="0"/>
              </a:rPr>
              <a:t>2,8,7</a:t>
            </a:r>
          </a:p>
        </p:txBody>
      </p:sp>
      <p:sp>
        <p:nvSpPr>
          <p:cNvPr id="63527" name="AutoShape 39"/>
          <p:cNvSpPr>
            <a:spLocks noChangeArrowheads="1"/>
          </p:cNvSpPr>
          <p:nvPr/>
        </p:nvSpPr>
        <p:spPr bwMode="auto">
          <a:xfrm>
            <a:off x="1522413" y="6165850"/>
            <a:ext cx="2665412" cy="431800"/>
          </a:xfrm>
          <a:prstGeom prst="curvedUpArrow">
            <a:avLst>
              <a:gd name="adj1" fmla="val 123456"/>
              <a:gd name="adj2" fmla="val 246912"/>
              <a:gd name="adj3" fmla="val 33333"/>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p>
        </p:txBody>
      </p:sp>
      <p:sp>
        <p:nvSpPr>
          <p:cNvPr id="3" name="Text Box 6"/>
          <p:cNvSpPr txBox="1">
            <a:spLocks noChangeArrowheads="1"/>
          </p:cNvSpPr>
          <p:nvPr/>
        </p:nvSpPr>
        <p:spPr bwMode="auto">
          <a:xfrm>
            <a:off x="2765425" y="1916832"/>
            <a:ext cx="60150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The structures </a:t>
            </a:r>
            <a:r>
              <a:rPr lang="en-GB" altLang="en-US" sz="2400" dirty="0" smtClean="0">
                <a:latin typeface="Times New Roman" pitchFamily="18" charset="0"/>
              </a:rPr>
              <a:t>of ionic compounds are </a:t>
            </a:r>
            <a:r>
              <a:rPr lang="en-GB" altLang="en-US" sz="2400" dirty="0">
                <a:latin typeface="Times New Roman" pitchFamily="18" charset="0"/>
              </a:rPr>
              <a:t>giant lattices of oppositely charged ions.</a:t>
            </a:r>
            <a:r>
              <a:rPr lang="en-GB" altLang="en-US" sz="2400" dirty="0">
                <a:latin typeface="Comic Sans MS" pitchFamily="66" charset="0"/>
              </a:rPr>
              <a:t> </a:t>
            </a:r>
          </a:p>
        </p:txBody>
      </p:sp>
      <p:sp>
        <p:nvSpPr>
          <p:cNvPr id="21" name="TextBox 20"/>
          <p:cNvSpPr txBox="1"/>
          <p:nvPr/>
        </p:nvSpPr>
        <p:spPr>
          <a:xfrm>
            <a:off x="7552625" y="6342404"/>
            <a:ext cx="1441420" cy="400110"/>
          </a:xfrm>
          <a:prstGeom prst="rect">
            <a:avLst/>
          </a:prstGeom>
          <a:noFill/>
        </p:spPr>
        <p:txBody>
          <a:bodyPr wrap="none" rtlCol="0">
            <a:spAutoFit/>
          </a:bodyPr>
          <a:lstStyle/>
          <a:p>
            <a:r>
              <a:rPr lang="en-GB" sz="2000" dirty="0" smtClean="0">
                <a:solidFill>
                  <a:srgbClr val="FF0000"/>
                </a:solidFill>
                <a:latin typeface="Times New Roman" panose="02020603050405020304" pitchFamily="18" charset="0"/>
                <a:cs typeface="Times New Roman" panose="02020603050405020304" pitchFamily="18" charset="0"/>
              </a:rPr>
              <a:t>(Kit list 1.8)</a:t>
            </a:r>
            <a:endParaRPr lang="en-GB" sz="2000" dirty="0">
              <a:solidFill>
                <a:srgbClr val="FF0000"/>
              </a:solidFill>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035439-CAE3-48F5-8784-A3D703450100}" type="slidenum">
              <a:rPr lang="en-GB" smtClean="0"/>
              <a:t>101</a:t>
            </a:fld>
            <a:endParaRPr lang="en-GB"/>
          </a:p>
        </p:txBody>
      </p:sp>
    </p:spTree>
    <p:extLst>
      <p:ext uri="{BB962C8B-B14F-4D97-AF65-F5344CB8AC3E}">
        <p14:creationId xmlns:p14="http://schemas.microsoft.com/office/powerpoint/2010/main" val="8180065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1975"/>
                                        </p:tgtEl>
                                        <p:attrNameLst>
                                          <p:attrName>style.visibility</p:attrName>
                                        </p:attrNameLst>
                                      </p:cBhvr>
                                      <p:to>
                                        <p:strVal val="visible"/>
                                      </p:to>
                                    </p:set>
                                    <p:anim calcmode="lin" valueType="num">
                                      <p:cBhvr additive="base">
                                        <p:cTn id="7" dur="500" fill="hold"/>
                                        <p:tgtEl>
                                          <p:spTgt spid="211975"/>
                                        </p:tgtEl>
                                        <p:attrNameLst>
                                          <p:attrName>ppt_x</p:attrName>
                                        </p:attrNameLst>
                                      </p:cBhvr>
                                      <p:tavLst>
                                        <p:tav tm="0">
                                          <p:val>
                                            <p:strVal val="#ppt_x"/>
                                          </p:val>
                                        </p:tav>
                                        <p:tav tm="100000">
                                          <p:val>
                                            <p:strVal val="#ppt_x"/>
                                          </p:val>
                                        </p:tav>
                                      </p:tavLst>
                                    </p:anim>
                                    <p:anim calcmode="lin" valueType="num">
                                      <p:cBhvr additive="base">
                                        <p:cTn id="8" dur="500" fill="hold"/>
                                        <p:tgtEl>
                                          <p:spTgt spid="21197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11974"/>
                                        </p:tgtEl>
                                        <p:attrNameLst>
                                          <p:attrName>style.visibility</p:attrName>
                                        </p:attrNameLst>
                                      </p:cBhvr>
                                      <p:to>
                                        <p:strVal val="visible"/>
                                      </p:to>
                                    </p:set>
                                    <p:anim calcmode="lin" valueType="num">
                                      <p:cBhvr additive="base">
                                        <p:cTn id="13" dur="500" fill="hold"/>
                                        <p:tgtEl>
                                          <p:spTgt spid="211974"/>
                                        </p:tgtEl>
                                        <p:attrNameLst>
                                          <p:attrName>ppt_x</p:attrName>
                                        </p:attrNameLst>
                                      </p:cBhvr>
                                      <p:tavLst>
                                        <p:tav tm="0">
                                          <p:val>
                                            <p:strVal val="#ppt_x"/>
                                          </p:val>
                                        </p:tav>
                                        <p:tav tm="100000">
                                          <p:val>
                                            <p:strVal val="#ppt_x"/>
                                          </p:val>
                                        </p:tav>
                                      </p:tavLst>
                                    </p:anim>
                                    <p:anim calcmode="lin" valueType="num">
                                      <p:cBhvr additive="base">
                                        <p:cTn id="14" dur="500" fill="hold"/>
                                        <p:tgtEl>
                                          <p:spTgt spid="21197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446"/>
                                        </p:tgtEl>
                                        <p:attrNameLst>
                                          <p:attrName>style.visibility</p:attrName>
                                        </p:attrNameLst>
                                      </p:cBhvr>
                                      <p:to>
                                        <p:strVal val="visible"/>
                                      </p:to>
                                    </p:set>
                                    <p:anim calcmode="lin" valueType="num">
                                      <p:cBhvr additive="base">
                                        <p:cTn id="25" dur="500" fill="hold"/>
                                        <p:tgtEl>
                                          <p:spTgt spid="61446"/>
                                        </p:tgtEl>
                                        <p:attrNameLst>
                                          <p:attrName>ppt_x</p:attrName>
                                        </p:attrNameLst>
                                      </p:cBhvr>
                                      <p:tavLst>
                                        <p:tav tm="0">
                                          <p:val>
                                            <p:strVal val="#ppt_x"/>
                                          </p:val>
                                        </p:tav>
                                        <p:tav tm="100000">
                                          <p:val>
                                            <p:strVal val="#ppt_x"/>
                                          </p:val>
                                        </p:tav>
                                      </p:tavLst>
                                    </p:anim>
                                    <p:anim calcmode="lin" valueType="num">
                                      <p:cBhvr additive="base">
                                        <p:cTn id="26" dur="500" fill="hold"/>
                                        <p:tgtEl>
                                          <p:spTgt spid="61446"/>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3508"/>
                                        </p:tgtEl>
                                        <p:attrNameLst>
                                          <p:attrName>style.visibility</p:attrName>
                                        </p:attrNameLst>
                                      </p:cBhvr>
                                      <p:to>
                                        <p:strVal val="visible"/>
                                      </p:to>
                                    </p:set>
                                    <p:anim calcmode="lin" valueType="num">
                                      <p:cBhvr additive="base">
                                        <p:cTn id="31" dur="500" fill="hold"/>
                                        <p:tgtEl>
                                          <p:spTgt spid="63508"/>
                                        </p:tgtEl>
                                        <p:attrNameLst>
                                          <p:attrName>ppt_x</p:attrName>
                                        </p:attrNameLst>
                                      </p:cBhvr>
                                      <p:tavLst>
                                        <p:tav tm="0">
                                          <p:val>
                                            <p:strVal val="#ppt_x"/>
                                          </p:val>
                                        </p:tav>
                                        <p:tav tm="100000">
                                          <p:val>
                                            <p:strVal val="#ppt_x"/>
                                          </p:val>
                                        </p:tav>
                                      </p:tavLst>
                                    </p:anim>
                                    <p:anim calcmode="lin" valueType="num">
                                      <p:cBhvr additive="base">
                                        <p:cTn id="32" dur="500" fill="hold"/>
                                        <p:tgtEl>
                                          <p:spTgt spid="63508"/>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3517"/>
                                        </p:tgtEl>
                                        <p:attrNameLst>
                                          <p:attrName>style.visibility</p:attrName>
                                        </p:attrNameLst>
                                      </p:cBhvr>
                                      <p:to>
                                        <p:strVal val="visible"/>
                                      </p:to>
                                    </p:set>
                                    <p:anim calcmode="lin" valueType="num">
                                      <p:cBhvr additive="base">
                                        <p:cTn id="43" dur="500" fill="hold"/>
                                        <p:tgtEl>
                                          <p:spTgt spid="63517"/>
                                        </p:tgtEl>
                                        <p:attrNameLst>
                                          <p:attrName>ppt_x</p:attrName>
                                        </p:attrNameLst>
                                      </p:cBhvr>
                                      <p:tavLst>
                                        <p:tav tm="0">
                                          <p:val>
                                            <p:strVal val="#ppt_x"/>
                                          </p:val>
                                        </p:tav>
                                        <p:tav tm="100000">
                                          <p:val>
                                            <p:strVal val="#ppt_x"/>
                                          </p:val>
                                        </p:tav>
                                      </p:tavLst>
                                    </p:anim>
                                    <p:anim calcmode="lin" valueType="num">
                                      <p:cBhvr additive="base">
                                        <p:cTn id="44" dur="500" fill="hold"/>
                                        <p:tgtEl>
                                          <p:spTgt spid="6351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63520"/>
                                        </p:tgtEl>
                                        <p:attrNameLst>
                                          <p:attrName>style.visibility</p:attrName>
                                        </p:attrNameLst>
                                      </p:cBhvr>
                                      <p:to>
                                        <p:strVal val="visible"/>
                                      </p:to>
                                    </p:set>
                                    <p:anim calcmode="lin" valueType="num">
                                      <p:cBhvr additive="base">
                                        <p:cTn id="47" dur="500" fill="hold"/>
                                        <p:tgtEl>
                                          <p:spTgt spid="63520"/>
                                        </p:tgtEl>
                                        <p:attrNameLst>
                                          <p:attrName>ppt_x</p:attrName>
                                        </p:attrNameLst>
                                      </p:cBhvr>
                                      <p:tavLst>
                                        <p:tav tm="0">
                                          <p:val>
                                            <p:strVal val="#ppt_x"/>
                                          </p:val>
                                        </p:tav>
                                        <p:tav tm="100000">
                                          <p:val>
                                            <p:strVal val="#ppt_x"/>
                                          </p:val>
                                        </p:tav>
                                      </p:tavLst>
                                    </p:anim>
                                    <p:anim calcmode="lin" valueType="num">
                                      <p:cBhvr additive="base">
                                        <p:cTn id="48" dur="500" fill="hold"/>
                                        <p:tgtEl>
                                          <p:spTgt spid="63520"/>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63527"/>
                                        </p:tgtEl>
                                        <p:attrNameLst>
                                          <p:attrName>style.visibility</p:attrName>
                                        </p:attrNameLst>
                                      </p:cBhvr>
                                      <p:to>
                                        <p:strVal val="visible"/>
                                      </p:to>
                                    </p:set>
                                    <p:anim calcmode="lin" valueType="num">
                                      <p:cBhvr additive="base">
                                        <p:cTn id="53" dur="500" fill="hold"/>
                                        <p:tgtEl>
                                          <p:spTgt spid="63527"/>
                                        </p:tgtEl>
                                        <p:attrNameLst>
                                          <p:attrName>ppt_x</p:attrName>
                                        </p:attrNameLst>
                                      </p:cBhvr>
                                      <p:tavLst>
                                        <p:tav tm="0">
                                          <p:val>
                                            <p:strVal val="#ppt_x"/>
                                          </p:val>
                                        </p:tav>
                                        <p:tav tm="100000">
                                          <p:val>
                                            <p:strVal val="#ppt_x"/>
                                          </p:val>
                                        </p:tav>
                                      </p:tavLst>
                                    </p:anim>
                                    <p:anim calcmode="lin" valueType="num">
                                      <p:cBhvr additive="base">
                                        <p:cTn id="54" dur="500" fill="hold"/>
                                        <p:tgtEl>
                                          <p:spTgt spid="63527"/>
                                        </p:tgtEl>
                                        <p:attrNameLst>
                                          <p:attrName>ppt_y</p:attrName>
                                        </p:attrNameLst>
                                      </p:cBhvr>
                                      <p:tavLst>
                                        <p:tav tm="0">
                                          <p:val>
                                            <p:strVal val="1+#ppt_h/2"/>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63519"/>
                                        </p:tgtEl>
                                        <p:attrNameLst>
                                          <p:attrName>style.visibility</p:attrName>
                                        </p:attrNameLst>
                                      </p:cBhvr>
                                      <p:to>
                                        <p:strVal val="visible"/>
                                      </p:to>
                                    </p:set>
                                    <p:anim calcmode="lin" valueType="num">
                                      <p:cBhvr additive="base">
                                        <p:cTn id="59" dur="500" fill="hold"/>
                                        <p:tgtEl>
                                          <p:spTgt spid="63519"/>
                                        </p:tgtEl>
                                        <p:attrNameLst>
                                          <p:attrName>ppt_x</p:attrName>
                                        </p:attrNameLst>
                                      </p:cBhvr>
                                      <p:tavLst>
                                        <p:tav tm="0">
                                          <p:val>
                                            <p:strVal val="#ppt_x"/>
                                          </p:val>
                                        </p:tav>
                                        <p:tav tm="100000">
                                          <p:val>
                                            <p:strVal val="#ppt_x"/>
                                          </p:val>
                                        </p:tav>
                                      </p:tavLst>
                                    </p:anim>
                                    <p:anim calcmode="lin" valueType="num">
                                      <p:cBhvr additive="base">
                                        <p:cTn id="60" dur="500" fill="hold"/>
                                        <p:tgtEl>
                                          <p:spTgt spid="63519"/>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63518"/>
                                        </p:tgtEl>
                                        <p:attrNameLst>
                                          <p:attrName>style.visibility</p:attrName>
                                        </p:attrNameLst>
                                      </p:cBhvr>
                                      <p:to>
                                        <p:strVal val="visible"/>
                                      </p:to>
                                    </p:set>
                                    <p:anim calcmode="lin" valueType="num">
                                      <p:cBhvr additive="base">
                                        <p:cTn id="63" dur="500" fill="hold"/>
                                        <p:tgtEl>
                                          <p:spTgt spid="63518"/>
                                        </p:tgtEl>
                                        <p:attrNameLst>
                                          <p:attrName>ppt_x</p:attrName>
                                        </p:attrNameLst>
                                      </p:cBhvr>
                                      <p:tavLst>
                                        <p:tav tm="0">
                                          <p:val>
                                            <p:strVal val="#ppt_x"/>
                                          </p:val>
                                        </p:tav>
                                        <p:tav tm="100000">
                                          <p:val>
                                            <p:strVal val="#ppt_x"/>
                                          </p:val>
                                        </p:tav>
                                      </p:tavLst>
                                    </p:anim>
                                    <p:anim calcmode="lin" valueType="num">
                                      <p:cBhvr additive="base">
                                        <p:cTn id="64" dur="500" fill="hold"/>
                                        <p:tgtEl>
                                          <p:spTgt spid="635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5" grpId="0"/>
      <p:bldP spid="61446" grpId="0"/>
      <p:bldP spid="63508" grpId="0"/>
      <p:bldP spid="63517" grpId="0"/>
      <p:bldP spid="63518" grpId="0"/>
      <p:bldP spid="63519" grpId="0"/>
      <p:bldP spid="63520" grpId="0"/>
      <p:bldP spid="63527" grpId="0" animBg="1"/>
      <p:bldP spid="3"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4" descr="Image5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60350"/>
            <a:ext cx="1855787"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7" name="Picture 5" descr="Image5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4413" y="260350"/>
            <a:ext cx="1855787"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8" name="Picture 6" descr="Image5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260350"/>
            <a:ext cx="1855787"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9" name="Picture 7" descr="Image5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5588" y="260350"/>
            <a:ext cx="1855787"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0" name="Picture 8" descr="Image5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492375"/>
            <a:ext cx="1855787"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1" name="Picture 9" descr="Image5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4413" y="2492375"/>
            <a:ext cx="1855787"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2" name="Picture 10" descr="Image5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2492375"/>
            <a:ext cx="1855787"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3" name="Picture 11" descr="Image5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5588" y="2492375"/>
            <a:ext cx="1855787"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4" name="Picture 12" descr="Image5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4694238"/>
            <a:ext cx="1855787" cy="198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5" name="Picture 13" descr="Image5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4413" y="4694238"/>
            <a:ext cx="1855787" cy="198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6" name="Picture 14" descr="Image5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4694238"/>
            <a:ext cx="1855787" cy="198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7" name="Picture 15" descr="Image5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5588" y="4694238"/>
            <a:ext cx="1855787" cy="198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102</a:t>
            </a:fld>
            <a:endParaRPr lang="en-GB"/>
          </a:p>
        </p:txBody>
      </p:sp>
    </p:spTree>
    <p:extLst>
      <p:ext uri="{BB962C8B-B14F-4D97-AF65-F5344CB8AC3E}">
        <p14:creationId xmlns:p14="http://schemas.microsoft.com/office/powerpoint/2010/main" val="5580662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4"/>
          <p:cNvSpPr>
            <a:spLocks noGrp="1" noChangeArrowheads="1"/>
          </p:cNvSpPr>
          <p:nvPr>
            <p:ph type="title"/>
          </p:nvPr>
        </p:nvSpPr>
        <p:spPr>
          <a:xfrm>
            <a:off x="87313" y="70918"/>
            <a:ext cx="4862785" cy="509587"/>
          </a:xfrm>
        </p:spPr>
        <p:txBody>
          <a:bodyPr>
            <a:noAutofit/>
          </a:bodyPr>
          <a:lstStyle/>
          <a:p>
            <a:pPr algn="l" eaLnBrk="1" hangingPunct="1"/>
            <a:r>
              <a:rPr lang="en-GB" altLang="en-US" sz="2800" u="sng" dirty="0" smtClean="0">
                <a:latin typeface="Times New Roman" pitchFamily="18" charset="0"/>
              </a:rPr>
              <a:t>(iii) Covalent Bonding</a:t>
            </a:r>
          </a:p>
        </p:txBody>
      </p:sp>
      <p:sp>
        <p:nvSpPr>
          <p:cNvPr id="20484" name="Text Box 4"/>
          <p:cNvSpPr txBox="1">
            <a:spLocks noChangeArrowheads="1"/>
          </p:cNvSpPr>
          <p:nvPr/>
        </p:nvSpPr>
        <p:spPr bwMode="auto">
          <a:xfrm>
            <a:off x="107950" y="574675"/>
            <a:ext cx="84963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In a covalent bond atoms </a:t>
            </a:r>
            <a:r>
              <a:rPr lang="en-GB" altLang="en-US" sz="2400" dirty="0" smtClean="0">
                <a:latin typeface="Times New Roman" pitchFamily="18" charset="0"/>
              </a:rPr>
              <a:t>s_______ </a:t>
            </a:r>
            <a:r>
              <a:rPr lang="en-GB" altLang="en-US" sz="2400" dirty="0">
                <a:latin typeface="Times New Roman" pitchFamily="18" charset="0"/>
              </a:rPr>
              <a:t>pairs of outer electrons.</a:t>
            </a:r>
            <a:r>
              <a:rPr lang="en-GB" altLang="en-US" dirty="0"/>
              <a:t>	</a:t>
            </a:r>
          </a:p>
        </p:txBody>
      </p:sp>
      <p:sp>
        <p:nvSpPr>
          <p:cNvPr id="20483" name="Text Box 3"/>
          <p:cNvSpPr txBox="1">
            <a:spLocks noChangeArrowheads="1"/>
          </p:cNvSpPr>
          <p:nvPr/>
        </p:nvSpPr>
        <p:spPr bwMode="auto">
          <a:xfrm>
            <a:off x="73025" y="4149725"/>
            <a:ext cx="89296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A covalent bond is the result of two positive nuclei being held together by their attraction for a </a:t>
            </a:r>
            <a:r>
              <a:rPr lang="en-GB" altLang="en-US" sz="2400" dirty="0" smtClean="0">
                <a:latin typeface="Times New Roman" pitchFamily="18" charset="0"/>
              </a:rPr>
              <a:t>s_________ </a:t>
            </a:r>
            <a:r>
              <a:rPr lang="en-GB" altLang="en-US" sz="2400" dirty="0">
                <a:latin typeface="Times New Roman" pitchFamily="18" charset="0"/>
              </a:rPr>
              <a:t>pair of electrons.</a:t>
            </a:r>
            <a:endParaRPr lang="en-US" altLang="en-US" sz="2400" dirty="0">
              <a:latin typeface="Times New Roman" pitchFamily="18" charset="0"/>
            </a:endParaRPr>
          </a:p>
        </p:txBody>
      </p:sp>
      <p:sp>
        <p:nvSpPr>
          <p:cNvPr id="2" name="Text Box 3"/>
          <p:cNvSpPr txBox="1">
            <a:spLocks noChangeArrowheads="1"/>
          </p:cNvSpPr>
          <p:nvPr/>
        </p:nvSpPr>
        <p:spPr bwMode="auto">
          <a:xfrm>
            <a:off x="69850" y="5013325"/>
            <a:ext cx="8929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Covalent bonding generally occurs between </a:t>
            </a:r>
            <a:r>
              <a:rPr lang="en-GB" altLang="en-US" sz="2400" dirty="0" smtClean="0">
                <a:latin typeface="Times New Roman" pitchFamily="18" charset="0"/>
              </a:rPr>
              <a:t>_____________</a:t>
            </a:r>
            <a:r>
              <a:rPr lang="en-GB" altLang="en-US" sz="2400" dirty="0" smtClean="0">
                <a:latin typeface="Times New Roman" pitchFamily="18" charset="0"/>
              </a:rPr>
              <a:t> </a:t>
            </a:r>
            <a:r>
              <a:rPr lang="en-GB" altLang="en-US" sz="2400" dirty="0">
                <a:latin typeface="Times New Roman" pitchFamily="18" charset="0"/>
              </a:rPr>
              <a:t>only.</a:t>
            </a:r>
            <a:endParaRPr lang="en-US" altLang="en-US" sz="2400" dirty="0">
              <a:latin typeface="Times New Roman" pitchFamily="18" charset="0"/>
            </a:endParaRPr>
          </a:p>
        </p:txBody>
      </p:sp>
      <p:grpSp>
        <p:nvGrpSpPr>
          <p:cNvPr id="215077" name="Group 37"/>
          <p:cNvGrpSpPr>
            <a:grpSpLocks/>
          </p:cNvGrpSpPr>
          <p:nvPr/>
        </p:nvGrpSpPr>
        <p:grpSpPr bwMode="auto">
          <a:xfrm>
            <a:off x="2162176" y="1484313"/>
            <a:ext cx="3948113" cy="2105025"/>
            <a:chOff x="1362" y="935"/>
            <a:chExt cx="2487" cy="1326"/>
          </a:xfrm>
        </p:grpSpPr>
        <p:sp>
          <p:nvSpPr>
            <p:cNvPr id="156680" name="Oval 11"/>
            <p:cNvSpPr>
              <a:spLocks noChangeArrowheads="1"/>
            </p:cNvSpPr>
            <p:nvPr/>
          </p:nvSpPr>
          <p:spPr bwMode="auto">
            <a:xfrm>
              <a:off x="1655" y="935"/>
              <a:ext cx="1104" cy="100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n-US" altLang="en-US" sz="1800">
                <a:solidFill>
                  <a:schemeClr val="bg1"/>
                </a:solidFill>
              </a:endParaRPr>
            </a:p>
          </p:txBody>
        </p:sp>
        <p:sp>
          <p:nvSpPr>
            <p:cNvPr id="156681" name="Oval 12"/>
            <p:cNvSpPr>
              <a:spLocks noChangeArrowheads="1"/>
            </p:cNvSpPr>
            <p:nvPr/>
          </p:nvSpPr>
          <p:spPr bwMode="auto">
            <a:xfrm>
              <a:off x="2423" y="935"/>
              <a:ext cx="1104" cy="100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endParaRPr lang="en-US" altLang="en-US" sz="1800">
                <a:solidFill>
                  <a:schemeClr val="bg1"/>
                </a:solidFill>
              </a:endParaRPr>
            </a:p>
          </p:txBody>
        </p:sp>
        <p:sp>
          <p:nvSpPr>
            <p:cNvPr id="156682" name="Text Box 13"/>
            <p:cNvSpPr txBox="1">
              <a:spLocks noChangeArrowheads="1"/>
            </p:cNvSpPr>
            <p:nvPr/>
          </p:nvSpPr>
          <p:spPr bwMode="auto">
            <a:xfrm>
              <a:off x="2059" y="1328"/>
              <a:ext cx="20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800"/>
                <a:t>+</a:t>
              </a:r>
            </a:p>
          </p:txBody>
        </p:sp>
        <p:sp>
          <p:nvSpPr>
            <p:cNvPr id="156683" name="Text Box 14"/>
            <p:cNvSpPr txBox="1">
              <a:spLocks noChangeArrowheads="1"/>
            </p:cNvSpPr>
            <p:nvPr/>
          </p:nvSpPr>
          <p:spPr bwMode="auto">
            <a:xfrm>
              <a:off x="2939" y="1327"/>
              <a:ext cx="20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800"/>
                <a:t>+</a:t>
              </a:r>
            </a:p>
          </p:txBody>
        </p:sp>
        <p:sp>
          <p:nvSpPr>
            <p:cNvPr id="156684" name="Oval 15"/>
            <p:cNvSpPr>
              <a:spLocks noChangeArrowheads="1"/>
            </p:cNvSpPr>
            <p:nvPr/>
          </p:nvSpPr>
          <p:spPr bwMode="auto">
            <a:xfrm>
              <a:off x="2570" y="1245"/>
              <a:ext cx="48" cy="48"/>
            </a:xfrm>
            <a:prstGeom prst="ellipse">
              <a:avLst/>
            </a:prstGeom>
            <a:solidFill>
              <a:schemeClr val="tx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p>
          </p:txBody>
        </p:sp>
        <p:sp>
          <p:nvSpPr>
            <p:cNvPr id="156685" name="Text Box 16"/>
            <p:cNvSpPr txBox="1">
              <a:spLocks noChangeArrowheads="1"/>
            </p:cNvSpPr>
            <p:nvPr/>
          </p:nvSpPr>
          <p:spPr bwMode="auto">
            <a:xfrm>
              <a:off x="2494" y="1483"/>
              <a:ext cx="11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1600" b="1"/>
            </a:p>
          </p:txBody>
        </p:sp>
        <p:sp>
          <p:nvSpPr>
            <p:cNvPr id="156686" name="Line 13"/>
            <p:cNvSpPr>
              <a:spLocks noChangeShapeType="1"/>
            </p:cNvSpPr>
            <p:nvPr/>
          </p:nvSpPr>
          <p:spPr bwMode="auto">
            <a:xfrm flipV="1">
              <a:off x="1362" y="1468"/>
              <a:ext cx="726" cy="18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6688" name="Line 15"/>
            <p:cNvSpPr>
              <a:spLocks noChangeShapeType="1"/>
            </p:cNvSpPr>
            <p:nvPr/>
          </p:nvSpPr>
          <p:spPr bwMode="auto">
            <a:xfrm flipV="1">
              <a:off x="2592" y="1671"/>
              <a:ext cx="0" cy="5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6690" name="Line 17"/>
            <p:cNvSpPr>
              <a:spLocks noChangeShapeType="1"/>
            </p:cNvSpPr>
            <p:nvPr/>
          </p:nvSpPr>
          <p:spPr bwMode="auto">
            <a:xfrm rot="12270888" flipV="1">
              <a:off x="3123" y="1444"/>
              <a:ext cx="726" cy="18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6692" name="Oval 15"/>
            <p:cNvSpPr>
              <a:spLocks noChangeArrowheads="1"/>
            </p:cNvSpPr>
            <p:nvPr/>
          </p:nvSpPr>
          <p:spPr bwMode="auto">
            <a:xfrm>
              <a:off x="2570" y="1517"/>
              <a:ext cx="48" cy="48"/>
            </a:xfrm>
            <a:prstGeom prst="ellipse">
              <a:avLst/>
            </a:prstGeom>
            <a:solidFill>
              <a:schemeClr val="tx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p>
          </p:txBody>
        </p:sp>
      </p:grpSp>
      <p:sp>
        <p:nvSpPr>
          <p:cNvPr id="3" name="Text Box 3"/>
          <p:cNvSpPr txBox="1">
            <a:spLocks noChangeArrowheads="1"/>
          </p:cNvSpPr>
          <p:nvPr/>
        </p:nvSpPr>
        <p:spPr bwMode="auto">
          <a:xfrm>
            <a:off x="82550" y="5576888"/>
            <a:ext cx="8929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Covalent bonds can be </a:t>
            </a:r>
            <a:r>
              <a:rPr lang="en-GB" altLang="en-US" sz="2400" dirty="0" smtClean="0">
                <a:latin typeface="Times New Roman" pitchFamily="18" charset="0"/>
              </a:rPr>
              <a:t>p______ </a:t>
            </a:r>
            <a:r>
              <a:rPr lang="en-GB" altLang="en-US" sz="2400" dirty="0">
                <a:latin typeface="Times New Roman" pitchFamily="18" charset="0"/>
              </a:rPr>
              <a:t>or </a:t>
            </a:r>
            <a:r>
              <a:rPr lang="en-GB" altLang="en-US" sz="2400" dirty="0" smtClean="0">
                <a:latin typeface="Times New Roman" pitchFamily="18" charset="0"/>
              </a:rPr>
              <a:t>n__________.</a:t>
            </a:r>
            <a:endParaRPr lang="en-US" altLang="en-US" sz="2400" dirty="0">
              <a:latin typeface="Times New Roman" pitchFamily="18" charset="0"/>
            </a:endParaRP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035439-CAE3-48F5-8784-A3D703450100}" type="slidenum">
              <a:rPr lang="en-GB" smtClean="0"/>
              <a:t>103</a:t>
            </a:fld>
            <a:endParaRPr lang="en-GB"/>
          </a:p>
        </p:txBody>
      </p:sp>
    </p:spTree>
    <p:extLst>
      <p:ext uri="{BB962C8B-B14F-4D97-AF65-F5344CB8AC3E}">
        <p14:creationId xmlns:p14="http://schemas.microsoft.com/office/powerpoint/2010/main" val="23133806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anim calcmode="lin" valueType="num">
                                      <p:cBhvr additive="base">
                                        <p:cTn id="7" dur="500" fill="hold"/>
                                        <p:tgtEl>
                                          <p:spTgt spid="2048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15077"/>
                                        </p:tgtEl>
                                        <p:attrNameLst>
                                          <p:attrName>style.visibility</p:attrName>
                                        </p:attrNameLst>
                                      </p:cBhvr>
                                      <p:to>
                                        <p:strVal val="visible"/>
                                      </p:to>
                                    </p:set>
                                    <p:anim calcmode="lin" valueType="num">
                                      <p:cBhvr additive="base">
                                        <p:cTn id="13" dur="500" fill="hold"/>
                                        <p:tgtEl>
                                          <p:spTgt spid="215077"/>
                                        </p:tgtEl>
                                        <p:attrNameLst>
                                          <p:attrName>ppt_x</p:attrName>
                                        </p:attrNameLst>
                                      </p:cBhvr>
                                      <p:tavLst>
                                        <p:tav tm="0">
                                          <p:val>
                                            <p:strVal val="#ppt_x"/>
                                          </p:val>
                                        </p:tav>
                                        <p:tav tm="100000">
                                          <p:val>
                                            <p:strVal val="#ppt_x"/>
                                          </p:val>
                                        </p:tav>
                                      </p:tavLst>
                                    </p:anim>
                                    <p:anim calcmode="lin" valueType="num">
                                      <p:cBhvr additive="base">
                                        <p:cTn id="14" dur="500" fill="hold"/>
                                        <p:tgtEl>
                                          <p:spTgt spid="21507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483"/>
                                        </p:tgtEl>
                                        <p:attrNameLst>
                                          <p:attrName>style.visibility</p:attrName>
                                        </p:attrNameLst>
                                      </p:cBhvr>
                                      <p:to>
                                        <p:strVal val="visible"/>
                                      </p:to>
                                    </p:set>
                                    <p:anim calcmode="lin" valueType="num">
                                      <p:cBhvr additive="base">
                                        <p:cTn id="19" dur="500" fill="hold"/>
                                        <p:tgtEl>
                                          <p:spTgt spid="20483"/>
                                        </p:tgtEl>
                                        <p:attrNameLst>
                                          <p:attrName>ppt_x</p:attrName>
                                        </p:attrNameLst>
                                      </p:cBhvr>
                                      <p:tavLst>
                                        <p:tav tm="0">
                                          <p:val>
                                            <p:strVal val="#ppt_x"/>
                                          </p:val>
                                        </p:tav>
                                        <p:tav tm="100000">
                                          <p:val>
                                            <p:strVal val="#ppt_x"/>
                                          </p:val>
                                        </p:tav>
                                      </p:tavLst>
                                    </p:anim>
                                    <p:anim calcmode="lin" valueType="num">
                                      <p:cBhvr additive="base">
                                        <p:cTn id="20" dur="500" fill="hold"/>
                                        <p:tgtEl>
                                          <p:spTgt spid="2048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autoUpdateAnimBg="0"/>
      <p:bldP spid="2" grpId="0" autoUpdateAnimBg="0"/>
      <p:bldP spid="3" grpId="0" autoUpdateAnimBg="0"/>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a:xfrm>
            <a:off x="107950" y="86652"/>
            <a:ext cx="5410200" cy="545232"/>
          </a:xfrm>
        </p:spPr>
        <p:txBody>
          <a:bodyPr/>
          <a:lstStyle/>
          <a:p>
            <a:pPr algn="l" eaLnBrk="1" hangingPunct="1"/>
            <a:r>
              <a:rPr lang="en-GB" altLang="en-US" sz="2400" u="sng" dirty="0" smtClean="0">
                <a:latin typeface="Times New Roman" pitchFamily="18" charset="0"/>
              </a:rPr>
              <a:t>A. Polar Covalent  Bonds</a:t>
            </a:r>
          </a:p>
        </p:txBody>
      </p:sp>
      <p:sp>
        <p:nvSpPr>
          <p:cNvPr id="223235" name="Text Box 3"/>
          <p:cNvSpPr txBox="1">
            <a:spLocks noChangeArrowheads="1"/>
          </p:cNvSpPr>
          <p:nvPr/>
        </p:nvSpPr>
        <p:spPr bwMode="auto">
          <a:xfrm>
            <a:off x="152400" y="836613"/>
            <a:ext cx="83058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None/>
            </a:pPr>
            <a:r>
              <a:rPr lang="en-GB" altLang="en-US" sz="2400" dirty="0" smtClean="0">
                <a:latin typeface="Times New Roman" pitchFamily="18" charset="0"/>
              </a:rPr>
              <a:t>-Polar covalent bonds are formed </a:t>
            </a:r>
            <a:r>
              <a:rPr lang="en-GB" altLang="en-US" sz="2400" dirty="0">
                <a:latin typeface="Times New Roman" pitchFamily="18" charset="0"/>
              </a:rPr>
              <a:t>between atoms with </a:t>
            </a:r>
            <a:endParaRPr lang="en-GB" altLang="en-US" sz="2400" dirty="0" smtClean="0">
              <a:latin typeface="Times New Roman" pitchFamily="18" charset="0"/>
            </a:endParaRPr>
          </a:p>
          <a:p>
            <a:pPr eaLnBrk="1" hangingPunct="1">
              <a:spcBef>
                <a:spcPct val="50000"/>
              </a:spcBef>
              <a:buNone/>
            </a:pPr>
            <a:r>
              <a:rPr lang="en-GB" altLang="en-US" sz="2400" b="1" dirty="0" smtClean="0">
                <a:latin typeface="Times New Roman" pitchFamily="18" charset="0"/>
              </a:rPr>
              <a:t> </a:t>
            </a:r>
            <a:r>
              <a:rPr lang="en-GB" altLang="en-US" sz="2400" b="1" u="sng" dirty="0" smtClean="0">
                <a:latin typeface="Times New Roman" pitchFamily="18" charset="0"/>
              </a:rPr>
              <a:t>d________________ </a:t>
            </a:r>
            <a:r>
              <a:rPr lang="en-GB" altLang="en-US" sz="2400" b="1" u="sng" dirty="0" err="1" smtClean="0">
                <a:latin typeface="Times New Roman" pitchFamily="18" charset="0"/>
              </a:rPr>
              <a:t>electronegativities</a:t>
            </a:r>
            <a:r>
              <a:rPr lang="en-GB" altLang="en-US" sz="2400" b="1" dirty="0">
                <a:latin typeface="Times New Roman" pitchFamily="18" charset="0"/>
              </a:rPr>
              <a:t>.</a:t>
            </a:r>
          </a:p>
        </p:txBody>
      </p:sp>
      <p:grpSp>
        <p:nvGrpSpPr>
          <p:cNvPr id="223236" name="Group 4"/>
          <p:cNvGrpSpPr>
            <a:grpSpLocks/>
          </p:cNvGrpSpPr>
          <p:nvPr/>
        </p:nvGrpSpPr>
        <p:grpSpPr bwMode="auto">
          <a:xfrm>
            <a:off x="3445569" y="2001019"/>
            <a:ext cx="1371600" cy="457200"/>
            <a:chOff x="720" y="2256"/>
            <a:chExt cx="864" cy="288"/>
          </a:xfrm>
        </p:grpSpPr>
        <p:sp>
          <p:nvSpPr>
            <p:cNvPr id="158730" name="Text Box 5"/>
            <p:cNvSpPr txBox="1">
              <a:spLocks noChangeArrowheads="1"/>
            </p:cNvSpPr>
            <p:nvPr/>
          </p:nvSpPr>
          <p:spPr bwMode="auto">
            <a:xfrm>
              <a:off x="720" y="2256"/>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b="1">
                  <a:latin typeface="Times New Roman" pitchFamily="18" charset="0"/>
                </a:rPr>
                <a:t>H</a:t>
              </a:r>
            </a:p>
          </p:txBody>
        </p:sp>
        <p:sp>
          <p:nvSpPr>
            <p:cNvPr id="158731" name="Text Box 6"/>
            <p:cNvSpPr txBox="1">
              <a:spLocks noChangeArrowheads="1"/>
            </p:cNvSpPr>
            <p:nvPr/>
          </p:nvSpPr>
          <p:spPr bwMode="auto">
            <a:xfrm>
              <a:off x="1344" y="2256"/>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b="1">
                  <a:latin typeface="Times New Roman" pitchFamily="18" charset="0"/>
                </a:rPr>
                <a:t>F</a:t>
              </a:r>
            </a:p>
          </p:txBody>
        </p:sp>
        <p:sp>
          <p:nvSpPr>
            <p:cNvPr id="158732" name="Line 7"/>
            <p:cNvSpPr>
              <a:spLocks noChangeShapeType="1"/>
            </p:cNvSpPr>
            <p:nvPr/>
          </p:nvSpPr>
          <p:spPr bwMode="auto">
            <a:xfrm>
              <a:off x="912" y="2400"/>
              <a:ext cx="48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223240" name="Text Box 8"/>
          <p:cNvSpPr txBox="1">
            <a:spLocks noChangeArrowheads="1"/>
          </p:cNvSpPr>
          <p:nvPr/>
        </p:nvSpPr>
        <p:spPr bwMode="auto">
          <a:xfrm>
            <a:off x="4207569" y="1848619"/>
            <a:ext cx="38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a:latin typeface="Times New Roman" pitchFamily="18" charset="0"/>
              </a:rPr>
              <a:t>e</a:t>
            </a:r>
          </a:p>
        </p:txBody>
      </p:sp>
      <p:sp>
        <p:nvSpPr>
          <p:cNvPr id="223241" name="Text Box 9"/>
          <p:cNvSpPr txBox="1">
            <a:spLocks noChangeArrowheads="1"/>
          </p:cNvSpPr>
          <p:nvPr/>
        </p:nvSpPr>
        <p:spPr bwMode="auto">
          <a:xfrm>
            <a:off x="4207569" y="2077219"/>
            <a:ext cx="38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a:latin typeface="Times New Roman" pitchFamily="18" charset="0"/>
              </a:rPr>
              <a:t>e</a:t>
            </a:r>
          </a:p>
        </p:txBody>
      </p:sp>
      <p:sp>
        <p:nvSpPr>
          <p:cNvPr id="223242" name="Text Box 10"/>
          <p:cNvSpPr txBox="1">
            <a:spLocks noChangeArrowheads="1"/>
          </p:cNvSpPr>
          <p:nvPr/>
        </p:nvSpPr>
        <p:spPr bwMode="auto">
          <a:xfrm>
            <a:off x="179388" y="3393574"/>
            <a:ext cx="815340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None/>
            </a:pPr>
            <a:r>
              <a:rPr lang="en-GB" altLang="en-US" sz="2400" dirty="0" smtClean="0">
                <a:latin typeface="Times New Roman" pitchFamily="18" charset="0"/>
              </a:rPr>
              <a:t>-The </a:t>
            </a:r>
            <a:r>
              <a:rPr lang="en-GB" altLang="en-US" sz="2400" dirty="0">
                <a:latin typeface="Times New Roman" pitchFamily="18" charset="0"/>
              </a:rPr>
              <a:t>atom with the </a:t>
            </a:r>
            <a:r>
              <a:rPr lang="en-GB" altLang="en-US" sz="2400" b="1" dirty="0" smtClean="0">
                <a:latin typeface="Times New Roman" pitchFamily="18" charset="0"/>
              </a:rPr>
              <a:t>h__________ </a:t>
            </a:r>
            <a:r>
              <a:rPr lang="en-GB" altLang="en-US" sz="2400" b="1" dirty="0">
                <a:latin typeface="Times New Roman" pitchFamily="18" charset="0"/>
              </a:rPr>
              <a:t>electronegativity</a:t>
            </a:r>
            <a:r>
              <a:rPr lang="en-GB" altLang="en-US" sz="2400" dirty="0">
                <a:latin typeface="Times New Roman" pitchFamily="18" charset="0"/>
              </a:rPr>
              <a:t> will have a     </a:t>
            </a:r>
            <a:r>
              <a:rPr lang="en-GB" altLang="en-US" sz="2400" dirty="0" smtClean="0">
                <a:latin typeface="Times New Roman" pitchFamily="18" charset="0"/>
              </a:rPr>
              <a:t>   </a:t>
            </a:r>
            <a:r>
              <a:rPr lang="en-GB" altLang="en-US" sz="2400" b="1" dirty="0" smtClean="0">
                <a:latin typeface="Times New Roman" pitchFamily="18" charset="0"/>
              </a:rPr>
              <a:t>permanent slight </a:t>
            </a:r>
            <a:r>
              <a:rPr lang="en-GB" altLang="en-US" sz="2400" b="1" dirty="0" smtClean="0">
                <a:latin typeface="Times New Roman" pitchFamily="18" charset="0"/>
              </a:rPr>
              <a:t>n__________ </a:t>
            </a:r>
            <a:r>
              <a:rPr lang="en-GB" altLang="en-US" sz="2400" b="1" dirty="0">
                <a:latin typeface="Times New Roman" pitchFamily="18" charset="0"/>
              </a:rPr>
              <a:t>charge.</a:t>
            </a:r>
          </a:p>
          <a:p>
            <a:pPr eaLnBrk="1" hangingPunct="1">
              <a:spcBef>
                <a:spcPct val="50000"/>
              </a:spcBef>
              <a:buNone/>
            </a:pPr>
            <a:r>
              <a:rPr lang="en-GB" altLang="en-US" sz="2400" dirty="0" smtClean="0">
                <a:latin typeface="Times New Roman" pitchFamily="18" charset="0"/>
              </a:rPr>
              <a:t>-The </a:t>
            </a:r>
            <a:r>
              <a:rPr lang="en-GB" altLang="en-US" sz="2400" dirty="0">
                <a:latin typeface="Times New Roman" pitchFamily="18" charset="0"/>
              </a:rPr>
              <a:t>atom with the lower electronegativity will have a   </a:t>
            </a:r>
            <a:r>
              <a:rPr lang="en-GB" altLang="en-US" sz="2400" dirty="0" smtClean="0">
                <a:latin typeface="Times New Roman" pitchFamily="18" charset="0"/>
              </a:rPr>
              <a:t> permanent </a:t>
            </a:r>
            <a:r>
              <a:rPr lang="en-GB" altLang="en-US" sz="2400" dirty="0">
                <a:latin typeface="Times New Roman" pitchFamily="18" charset="0"/>
              </a:rPr>
              <a:t>slight positive charge.</a:t>
            </a:r>
          </a:p>
        </p:txBody>
      </p:sp>
      <p:sp>
        <p:nvSpPr>
          <p:cNvPr id="223243" name="Text Box 11"/>
          <p:cNvSpPr txBox="1">
            <a:spLocks noChangeArrowheads="1"/>
          </p:cNvSpPr>
          <p:nvPr/>
        </p:nvSpPr>
        <p:spPr bwMode="auto">
          <a:xfrm>
            <a:off x="3432869" y="2550294"/>
            <a:ext cx="4699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800">
                <a:latin typeface="Times New Roman" pitchFamily="18" charset="0"/>
              </a:rPr>
              <a:t>2.2</a:t>
            </a:r>
          </a:p>
        </p:txBody>
      </p:sp>
      <p:sp>
        <p:nvSpPr>
          <p:cNvPr id="223244" name="Text Box 12"/>
          <p:cNvSpPr txBox="1">
            <a:spLocks noChangeArrowheads="1"/>
          </p:cNvSpPr>
          <p:nvPr/>
        </p:nvSpPr>
        <p:spPr bwMode="auto">
          <a:xfrm>
            <a:off x="4390132" y="2558231"/>
            <a:ext cx="4699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1800">
                <a:latin typeface="Times New Roman" pitchFamily="18" charset="0"/>
              </a:rPr>
              <a:t>4.0</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104</a:t>
            </a:fld>
            <a:endParaRPr lang="en-GB"/>
          </a:p>
        </p:txBody>
      </p:sp>
    </p:spTree>
    <p:extLst>
      <p:ext uri="{BB962C8B-B14F-4D97-AF65-F5344CB8AC3E}">
        <p14:creationId xmlns:p14="http://schemas.microsoft.com/office/powerpoint/2010/main" val="23525894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323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23235"/>
                                        </p:tgtEl>
                                        <p:attrNameLst>
                                          <p:attrName>style.visibility</p:attrName>
                                        </p:attrNameLst>
                                      </p:cBhvr>
                                      <p:to>
                                        <p:strVal val="visible"/>
                                      </p:to>
                                    </p:set>
                                    <p:anim calcmode="lin" valueType="num">
                                      <p:cBhvr additive="base">
                                        <p:cTn id="11" dur="500" fill="hold"/>
                                        <p:tgtEl>
                                          <p:spTgt spid="223235"/>
                                        </p:tgtEl>
                                        <p:attrNameLst>
                                          <p:attrName>ppt_x</p:attrName>
                                        </p:attrNameLst>
                                      </p:cBhvr>
                                      <p:tavLst>
                                        <p:tav tm="0">
                                          <p:val>
                                            <p:strVal val="#ppt_x"/>
                                          </p:val>
                                        </p:tav>
                                        <p:tav tm="100000">
                                          <p:val>
                                            <p:strVal val="#ppt_x"/>
                                          </p:val>
                                        </p:tav>
                                      </p:tavLst>
                                    </p:anim>
                                    <p:anim calcmode="lin" valueType="num">
                                      <p:cBhvr additive="base">
                                        <p:cTn id="12" dur="500" fill="hold"/>
                                        <p:tgtEl>
                                          <p:spTgt spid="223235"/>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223236"/>
                                        </p:tgtEl>
                                        <p:attrNameLst>
                                          <p:attrName>style.visibility</p:attrName>
                                        </p:attrNameLst>
                                      </p:cBhvr>
                                      <p:to>
                                        <p:strVal val="visible"/>
                                      </p:to>
                                    </p:set>
                                    <p:anim calcmode="lin" valueType="num">
                                      <p:cBhvr additive="base">
                                        <p:cTn id="17" dur="500" fill="hold"/>
                                        <p:tgtEl>
                                          <p:spTgt spid="223236"/>
                                        </p:tgtEl>
                                        <p:attrNameLst>
                                          <p:attrName>ppt_x</p:attrName>
                                        </p:attrNameLst>
                                      </p:cBhvr>
                                      <p:tavLst>
                                        <p:tav tm="0">
                                          <p:val>
                                            <p:strVal val="#ppt_x"/>
                                          </p:val>
                                        </p:tav>
                                        <p:tav tm="100000">
                                          <p:val>
                                            <p:strVal val="#ppt_x"/>
                                          </p:val>
                                        </p:tav>
                                      </p:tavLst>
                                    </p:anim>
                                    <p:anim calcmode="lin" valueType="num">
                                      <p:cBhvr additive="base">
                                        <p:cTn id="18" dur="500" fill="hold"/>
                                        <p:tgtEl>
                                          <p:spTgt spid="223236"/>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23243"/>
                                        </p:tgtEl>
                                        <p:attrNameLst>
                                          <p:attrName>style.visibility</p:attrName>
                                        </p:attrNameLst>
                                      </p:cBhvr>
                                      <p:to>
                                        <p:strVal val="visible"/>
                                      </p:to>
                                    </p:set>
                                    <p:anim calcmode="lin" valueType="num">
                                      <p:cBhvr additive="base">
                                        <p:cTn id="23" dur="500" fill="hold"/>
                                        <p:tgtEl>
                                          <p:spTgt spid="223243"/>
                                        </p:tgtEl>
                                        <p:attrNameLst>
                                          <p:attrName>ppt_x</p:attrName>
                                        </p:attrNameLst>
                                      </p:cBhvr>
                                      <p:tavLst>
                                        <p:tav tm="0">
                                          <p:val>
                                            <p:strVal val="#ppt_x"/>
                                          </p:val>
                                        </p:tav>
                                        <p:tav tm="100000">
                                          <p:val>
                                            <p:strVal val="#ppt_x"/>
                                          </p:val>
                                        </p:tav>
                                      </p:tavLst>
                                    </p:anim>
                                    <p:anim calcmode="lin" valueType="num">
                                      <p:cBhvr additive="base">
                                        <p:cTn id="24" dur="500" fill="hold"/>
                                        <p:tgtEl>
                                          <p:spTgt spid="22324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23244"/>
                                        </p:tgtEl>
                                        <p:attrNameLst>
                                          <p:attrName>style.visibility</p:attrName>
                                        </p:attrNameLst>
                                      </p:cBhvr>
                                      <p:to>
                                        <p:strVal val="visible"/>
                                      </p:to>
                                    </p:set>
                                    <p:anim calcmode="lin" valueType="num">
                                      <p:cBhvr additive="base">
                                        <p:cTn id="27" dur="500" fill="hold"/>
                                        <p:tgtEl>
                                          <p:spTgt spid="223244"/>
                                        </p:tgtEl>
                                        <p:attrNameLst>
                                          <p:attrName>ppt_x</p:attrName>
                                        </p:attrNameLst>
                                      </p:cBhvr>
                                      <p:tavLst>
                                        <p:tav tm="0">
                                          <p:val>
                                            <p:strVal val="#ppt_x"/>
                                          </p:val>
                                        </p:tav>
                                        <p:tav tm="100000">
                                          <p:val>
                                            <p:strVal val="#ppt_x"/>
                                          </p:val>
                                        </p:tav>
                                      </p:tavLst>
                                    </p:anim>
                                    <p:anim calcmode="lin" valueType="num">
                                      <p:cBhvr additive="base">
                                        <p:cTn id="28" dur="500" fill="hold"/>
                                        <p:tgtEl>
                                          <p:spTgt spid="223244"/>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23240"/>
                                        </p:tgtEl>
                                        <p:attrNameLst>
                                          <p:attrName>style.visibility</p:attrName>
                                        </p:attrNameLst>
                                      </p:cBhvr>
                                      <p:to>
                                        <p:strVal val="visible"/>
                                      </p:to>
                                    </p:set>
                                    <p:anim calcmode="lin" valueType="num">
                                      <p:cBhvr additive="base">
                                        <p:cTn id="33" dur="500" fill="hold"/>
                                        <p:tgtEl>
                                          <p:spTgt spid="223240"/>
                                        </p:tgtEl>
                                        <p:attrNameLst>
                                          <p:attrName>ppt_x</p:attrName>
                                        </p:attrNameLst>
                                      </p:cBhvr>
                                      <p:tavLst>
                                        <p:tav tm="0">
                                          <p:val>
                                            <p:strVal val="#ppt_x"/>
                                          </p:val>
                                        </p:tav>
                                        <p:tav tm="100000">
                                          <p:val>
                                            <p:strVal val="#ppt_x"/>
                                          </p:val>
                                        </p:tav>
                                      </p:tavLst>
                                    </p:anim>
                                    <p:anim calcmode="lin" valueType="num">
                                      <p:cBhvr additive="base">
                                        <p:cTn id="34" dur="500" fill="hold"/>
                                        <p:tgtEl>
                                          <p:spTgt spid="22324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23241"/>
                                        </p:tgtEl>
                                        <p:attrNameLst>
                                          <p:attrName>style.visibility</p:attrName>
                                        </p:attrNameLst>
                                      </p:cBhvr>
                                      <p:to>
                                        <p:strVal val="visible"/>
                                      </p:to>
                                    </p:set>
                                    <p:anim calcmode="lin" valueType="num">
                                      <p:cBhvr additive="base">
                                        <p:cTn id="37" dur="500" fill="hold"/>
                                        <p:tgtEl>
                                          <p:spTgt spid="223241"/>
                                        </p:tgtEl>
                                        <p:attrNameLst>
                                          <p:attrName>ppt_x</p:attrName>
                                        </p:attrNameLst>
                                      </p:cBhvr>
                                      <p:tavLst>
                                        <p:tav tm="0">
                                          <p:val>
                                            <p:strVal val="#ppt_x"/>
                                          </p:val>
                                        </p:tav>
                                        <p:tav tm="100000">
                                          <p:val>
                                            <p:strVal val="#ppt_x"/>
                                          </p:val>
                                        </p:tav>
                                      </p:tavLst>
                                    </p:anim>
                                    <p:anim calcmode="lin" valueType="num">
                                      <p:cBhvr additive="base">
                                        <p:cTn id="38" dur="500" fill="hold"/>
                                        <p:tgtEl>
                                          <p:spTgt spid="223241"/>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223242">
                                            <p:txEl>
                                              <p:pRg st="0" end="0"/>
                                            </p:txEl>
                                          </p:spTgt>
                                        </p:tgtEl>
                                        <p:attrNameLst>
                                          <p:attrName>style.visibility</p:attrName>
                                        </p:attrNameLst>
                                      </p:cBhvr>
                                      <p:to>
                                        <p:strVal val="visible"/>
                                      </p:to>
                                    </p:set>
                                    <p:anim calcmode="lin" valueType="num">
                                      <p:cBhvr additive="base">
                                        <p:cTn id="43" dur="500" fill="hold"/>
                                        <p:tgtEl>
                                          <p:spTgt spid="223242">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2324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223242">
                                            <p:txEl>
                                              <p:pRg st="1" end="1"/>
                                            </p:txEl>
                                          </p:spTgt>
                                        </p:tgtEl>
                                        <p:attrNameLst>
                                          <p:attrName>style.visibility</p:attrName>
                                        </p:attrNameLst>
                                      </p:cBhvr>
                                      <p:to>
                                        <p:strVal val="visible"/>
                                      </p:to>
                                    </p:set>
                                    <p:anim calcmode="lin" valueType="num">
                                      <p:cBhvr additive="base">
                                        <p:cTn id="49" dur="500" fill="hold"/>
                                        <p:tgtEl>
                                          <p:spTgt spid="223242">
                                            <p:txEl>
                                              <p:pRg st="1" end="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2324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234" grpId="0" autoUpdateAnimBg="0"/>
      <p:bldP spid="223235" grpId="0"/>
      <p:bldP spid="223240" grpId="0"/>
      <p:bldP spid="223241" grpId="0"/>
      <p:bldP spid="223243" grpId="0"/>
      <p:bldP spid="223244"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5816" y="260648"/>
            <a:ext cx="2846304" cy="3027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9755" name="Rectangle 13"/>
          <p:cNvSpPr>
            <a:spLocks noChangeArrowheads="1"/>
          </p:cNvSpPr>
          <p:nvPr/>
        </p:nvSpPr>
        <p:spPr bwMode="auto">
          <a:xfrm>
            <a:off x="281060" y="5372967"/>
            <a:ext cx="660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3600" b="1" dirty="0">
                <a:latin typeface="Symbol" pitchFamily="18" charset="2"/>
              </a:rPr>
              <a:t>d</a:t>
            </a:r>
            <a:r>
              <a:rPr lang="en-GB" altLang="en-US" sz="3600" dirty="0">
                <a:latin typeface="Symbol" pitchFamily="18" charset="2"/>
              </a:rPr>
              <a:t>-</a:t>
            </a:r>
          </a:p>
        </p:txBody>
      </p:sp>
      <p:grpSp>
        <p:nvGrpSpPr>
          <p:cNvPr id="2" name="Group 1"/>
          <p:cNvGrpSpPr/>
          <p:nvPr/>
        </p:nvGrpSpPr>
        <p:grpSpPr>
          <a:xfrm>
            <a:off x="281060" y="4581128"/>
            <a:ext cx="2850630" cy="641350"/>
            <a:chOff x="44970" y="555651"/>
            <a:chExt cx="2850630" cy="641350"/>
          </a:xfrm>
        </p:grpSpPr>
        <p:sp>
          <p:nvSpPr>
            <p:cNvPr id="159754" name="Rectangle 12"/>
            <p:cNvSpPr>
              <a:spLocks noChangeArrowheads="1"/>
            </p:cNvSpPr>
            <p:nvPr/>
          </p:nvSpPr>
          <p:spPr bwMode="auto">
            <a:xfrm>
              <a:off x="44970" y="555651"/>
              <a:ext cx="660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3600" b="1" dirty="0">
                  <a:latin typeface="Symbol" pitchFamily="18" charset="2"/>
                </a:rPr>
                <a:t>d+</a:t>
              </a:r>
              <a:endParaRPr lang="en-GB" altLang="en-US" sz="3600" b="1" dirty="0">
                <a:latin typeface="Symbol" pitchFamily="18" charset="2"/>
              </a:endParaRPr>
            </a:p>
          </p:txBody>
        </p:sp>
        <p:sp>
          <p:nvSpPr>
            <p:cNvPr id="159756" name="Text Box 14"/>
            <p:cNvSpPr txBox="1">
              <a:spLocks noChangeArrowheads="1"/>
            </p:cNvSpPr>
            <p:nvPr/>
          </p:nvSpPr>
          <p:spPr bwMode="auto">
            <a:xfrm>
              <a:off x="533400" y="692696"/>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a:latin typeface="Times New Roman" pitchFamily="18" charset="0"/>
                </a:rPr>
                <a:t>:slightly positive</a:t>
              </a:r>
            </a:p>
          </p:txBody>
        </p:sp>
      </p:grpSp>
      <p:sp>
        <p:nvSpPr>
          <p:cNvPr id="159757" name="Rectangle 15"/>
          <p:cNvSpPr>
            <a:spLocks noChangeArrowheads="1"/>
          </p:cNvSpPr>
          <p:nvPr/>
        </p:nvSpPr>
        <p:spPr bwMode="auto">
          <a:xfrm>
            <a:off x="782464" y="5483223"/>
            <a:ext cx="22875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:slightly negative</a:t>
            </a:r>
          </a:p>
        </p:txBody>
      </p:sp>
      <p:sp>
        <p:nvSpPr>
          <p:cNvPr id="159752" name="Line 18"/>
          <p:cNvSpPr>
            <a:spLocks noChangeShapeType="1"/>
          </p:cNvSpPr>
          <p:nvPr/>
        </p:nvSpPr>
        <p:spPr bwMode="auto">
          <a:xfrm flipH="1">
            <a:off x="3410744" y="1844824"/>
            <a:ext cx="838200" cy="1600200"/>
          </a:xfrm>
          <a:prstGeom prst="line">
            <a:avLst/>
          </a:prstGeom>
          <a:noFill/>
          <a:ln w="381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 name="Right Brace 3"/>
          <p:cNvSpPr/>
          <p:nvPr/>
        </p:nvSpPr>
        <p:spPr>
          <a:xfrm>
            <a:off x="3070052" y="4581128"/>
            <a:ext cx="678312" cy="1584176"/>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GB"/>
          </a:p>
        </p:txBody>
      </p:sp>
      <p:sp>
        <p:nvSpPr>
          <p:cNvPr id="3" name="Footer Placeholder 2"/>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035439-CAE3-48F5-8784-A3D703450100}" type="slidenum">
              <a:rPr lang="en-GB" smtClean="0"/>
              <a:t>105</a:t>
            </a:fld>
            <a:endParaRPr lang="en-GB"/>
          </a:p>
        </p:txBody>
      </p:sp>
    </p:spTree>
    <p:extLst>
      <p:ext uri="{BB962C8B-B14F-4D97-AF65-F5344CB8AC3E}">
        <p14:creationId xmlns:p14="http://schemas.microsoft.com/office/powerpoint/2010/main" val="14965489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a:xfrm>
            <a:off x="107950" y="44624"/>
            <a:ext cx="6934200" cy="762000"/>
          </a:xfrm>
        </p:spPr>
        <p:txBody>
          <a:bodyPr/>
          <a:lstStyle/>
          <a:p>
            <a:pPr algn="l" eaLnBrk="1" hangingPunct="1"/>
            <a:r>
              <a:rPr lang="en-GB" altLang="en-US" sz="2400" u="sng" dirty="0" smtClean="0">
                <a:latin typeface="Times New Roman" pitchFamily="18" charset="0"/>
              </a:rPr>
              <a:t>B. Non-Polar (Pure) Covalent  Bonds</a:t>
            </a:r>
          </a:p>
        </p:txBody>
      </p:sp>
      <p:sp>
        <p:nvSpPr>
          <p:cNvPr id="226307" name="Rectangle 3"/>
          <p:cNvSpPr>
            <a:spLocks noChangeArrowheads="1"/>
          </p:cNvSpPr>
          <p:nvPr/>
        </p:nvSpPr>
        <p:spPr bwMode="auto">
          <a:xfrm>
            <a:off x="148159" y="836712"/>
            <a:ext cx="8871339"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None/>
            </a:pPr>
            <a:r>
              <a:rPr lang="en-GB" altLang="en-US" sz="2400" dirty="0" smtClean="0">
                <a:latin typeface="Times New Roman" pitchFamily="18" charset="0"/>
              </a:rPr>
              <a:t>N_________  </a:t>
            </a:r>
            <a:r>
              <a:rPr lang="en-GB" altLang="en-US" sz="2400" dirty="0" smtClean="0">
                <a:latin typeface="Times New Roman" pitchFamily="18" charset="0"/>
              </a:rPr>
              <a:t>covalent bonds are formed </a:t>
            </a:r>
            <a:r>
              <a:rPr lang="en-GB" altLang="en-US" sz="2400" dirty="0">
                <a:latin typeface="Times New Roman" pitchFamily="18" charset="0"/>
              </a:rPr>
              <a:t>between atoms with the </a:t>
            </a:r>
            <a:r>
              <a:rPr lang="en-GB" altLang="en-US" sz="2400" b="1" dirty="0" smtClean="0">
                <a:latin typeface="Times New Roman" pitchFamily="18" charset="0"/>
              </a:rPr>
              <a:t>same</a:t>
            </a:r>
          </a:p>
          <a:p>
            <a:pPr eaLnBrk="1" hangingPunct="1">
              <a:spcBef>
                <a:spcPct val="50000"/>
              </a:spcBef>
              <a:buNone/>
            </a:pPr>
            <a:r>
              <a:rPr lang="en-GB" altLang="en-US" sz="2400" b="1" dirty="0" err="1" smtClean="0">
                <a:latin typeface="Times New Roman" pitchFamily="18" charset="0"/>
              </a:rPr>
              <a:t>electronegativities</a:t>
            </a:r>
            <a:r>
              <a:rPr lang="en-GB" altLang="en-US" sz="2400" b="1" dirty="0">
                <a:latin typeface="Times New Roman" pitchFamily="18" charset="0"/>
              </a:rPr>
              <a:t>.</a:t>
            </a:r>
          </a:p>
        </p:txBody>
      </p:sp>
      <p:grpSp>
        <p:nvGrpSpPr>
          <p:cNvPr id="226308" name="Group 4"/>
          <p:cNvGrpSpPr>
            <a:grpSpLocks/>
          </p:cNvGrpSpPr>
          <p:nvPr/>
        </p:nvGrpSpPr>
        <p:grpSpPr bwMode="auto">
          <a:xfrm>
            <a:off x="1295400" y="2992908"/>
            <a:ext cx="1371600" cy="457200"/>
            <a:chOff x="816" y="1296"/>
            <a:chExt cx="864" cy="288"/>
          </a:xfrm>
        </p:grpSpPr>
        <p:sp>
          <p:nvSpPr>
            <p:cNvPr id="161810" name="Text Box 5"/>
            <p:cNvSpPr txBox="1">
              <a:spLocks noChangeArrowheads="1"/>
            </p:cNvSpPr>
            <p:nvPr/>
          </p:nvSpPr>
          <p:spPr bwMode="auto">
            <a:xfrm>
              <a:off x="816" y="1296"/>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b="1">
                  <a:latin typeface="Times New Roman" pitchFamily="18" charset="0"/>
                </a:rPr>
                <a:t>H</a:t>
              </a:r>
            </a:p>
          </p:txBody>
        </p:sp>
        <p:sp>
          <p:nvSpPr>
            <p:cNvPr id="161811" name="Text Box 6"/>
            <p:cNvSpPr txBox="1">
              <a:spLocks noChangeArrowheads="1"/>
            </p:cNvSpPr>
            <p:nvPr/>
          </p:nvSpPr>
          <p:spPr bwMode="auto">
            <a:xfrm>
              <a:off x="1440" y="1296"/>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b="1">
                  <a:latin typeface="Times New Roman" pitchFamily="18" charset="0"/>
                </a:rPr>
                <a:t>H</a:t>
              </a:r>
            </a:p>
          </p:txBody>
        </p:sp>
        <p:sp>
          <p:nvSpPr>
            <p:cNvPr id="161812" name="Line 7"/>
            <p:cNvSpPr>
              <a:spLocks noChangeShapeType="1"/>
            </p:cNvSpPr>
            <p:nvPr/>
          </p:nvSpPr>
          <p:spPr bwMode="auto">
            <a:xfrm>
              <a:off x="1008" y="1440"/>
              <a:ext cx="48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226312" name="Group 8"/>
          <p:cNvGrpSpPr>
            <a:grpSpLocks/>
          </p:cNvGrpSpPr>
          <p:nvPr/>
        </p:nvGrpSpPr>
        <p:grpSpPr bwMode="auto">
          <a:xfrm>
            <a:off x="4714875" y="3069108"/>
            <a:ext cx="2305050" cy="1401763"/>
            <a:chOff x="2448" y="1344"/>
            <a:chExt cx="1104" cy="712"/>
          </a:xfrm>
        </p:grpSpPr>
        <p:sp>
          <p:nvSpPr>
            <p:cNvPr id="161803" name="Text Box 9"/>
            <p:cNvSpPr txBox="1">
              <a:spLocks noChangeArrowheads="1"/>
            </p:cNvSpPr>
            <p:nvPr/>
          </p:nvSpPr>
          <p:spPr bwMode="auto">
            <a:xfrm>
              <a:off x="2832" y="1344"/>
              <a:ext cx="240" cy="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a:latin typeface="Times New Roman" pitchFamily="18" charset="0"/>
                </a:rPr>
                <a:t>N</a:t>
              </a:r>
            </a:p>
          </p:txBody>
        </p:sp>
        <p:sp>
          <p:nvSpPr>
            <p:cNvPr id="161804" name="Text Box 10"/>
            <p:cNvSpPr txBox="1">
              <a:spLocks noChangeArrowheads="1"/>
            </p:cNvSpPr>
            <p:nvPr/>
          </p:nvSpPr>
          <p:spPr bwMode="auto">
            <a:xfrm>
              <a:off x="2832" y="1824"/>
              <a:ext cx="384" cy="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a:latin typeface="Times New Roman" pitchFamily="18" charset="0"/>
                </a:rPr>
                <a:t>Cl</a:t>
              </a:r>
            </a:p>
          </p:txBody>
        </p:sp>
        <p:sp>
          <p:nvSpPr>
            <p:cNvPr id="161805" name="Text Box 11"/>
            <p:cNvSpPr txBox="1">
              <a:spLocks noChangeArrowheads="1"/>
            </p:cNvSpPr>
            <p:nvPr/>
          </p:nvSpPr>
          <p:spPr bwMode="auto">
            <a:xfrm>
              <a:off x="2448" y="1632"/>
              <a:ext cx="384" cy="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a:latin typeface="Times New Roman" pitchFamily="18" charset="0"/>
                </a:rPr>
                <a:t>Cl</a:t>
              </a:r>
            </a:p>
          </p:txBody>
        </p:sp>
        <p:sp>
          <p:nvSpPr>
            <p:cNvPr id="161806" name="Text Box 12"/>
            <p:cNvSpPr txBox="1">
              <a:spLocks noChangeArrowheads="1"/>
            </p:cNvSpPr>
            <p:nvPr/>
          </p:nvSpPr>
          <p:spPr bwMode="auto">
            <a:xfrm>
              <a:off x="3216" y="1632"/>
              <a:ext cx="336" cy="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a:latin typeface="Times New Roman" pitchFamily="18" charset="0"/>
                </a:rPr>
                <a:t>Cl</a:t>
              </a:r>
            </a:p>
          </p:txBody>
        </p:sp>
        <p:sp>
          <p:nvSpPr>
            <p:cNvPr id="161807" name="Line 13"/>
            <p:cNvSpPr>
              <a:spLocks noChangeShapeType="1"/>
            </p:cNvSpPr>
            <p:nvPr/>
          </p:nvSpPr>
          <p:spPr bwMode="auto">
            <a:xfrm flipV="1">
              <a:off x="2640" y="1536"/>
              <a:ext cx="240" cy="19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1808" name="Line 14"/>
            <p:cNvSpPr>
              <a:spLocks noChangeShapeType="1"/>
            </p:cNvSpPr>
            <p:nvPr/>
          </p:nvSpPr>
          <p:spPr bwMode="auto">
            <a:xfrm>
              <a:off x="3024" y="1536"/>
              <a:ext cx="240" cy="19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1809" name="Line 15"/>
            <p:cNvSpPr>
              <a:spLocks noChangeShapeType="1"/>
            </p:cNvSpPr>
            <p:nvPr/>
          </p:nvSpPr>
          <p:spPr bwMode="auto">
            <a:xfrm>
              <a:off x="2928" y="1584"/>
              <a:ext cx="0" cy="288"/>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226320" name="Group 16"/>
          <p:cNvGrpSpPr>
            <a:grpSpLocks/>
          </p:cNvGrpSpPr>
          <p:nvPr/>
        </p:nvGrpSpPr>
        <p:grpSpPr bwMode="auto">
          <a:xfrm>
            <a:off x="990600" y="3221508"/>
            <a:ext cx="3352800" cy="1676400"/>
            <a:chOff x="624" y="1440"/>
            <a:chExt cx="2112" cy="1056"/>
          </a:xfrm>
        </p:grpSpPr>
        <p:sp>
          <p:nvSpPr>
            <p:cNvPr id="161801" name="Line 17"/>
            <p:cNvSpPr>
              <a:spLocks noChangeShapeType="1"/>
            </p:cNvSpPr>
            <p:nvPr/>
          </p:nvSpPr>
          <p:spPr bwMode="auto">
            <a:xfrm>
              <a:off x="1248" y="1440"/>
              <a:ext cx="0" cy="768"/>
            </a:xfrm>
            <a:prstGeom prst="line">
              <a:avLst/>
            </a:prstGeom>
            <a:noFill/>
            <a:ln w="381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1802" name="Text Box 18"/>
            <p:cNvSpPr txBox="1">
              <a:spLocks noChangeArrowheads="1"/>
            </p:cNvSpPr>
            <p:nvPr/>
          </p:nvSpPr>
          <p:spPr bwMode="auto">
            <a:xfrm>
              <a:off x="624" y="2208"/>
              <a:ext cx="21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a:latin typeface="Times New Roman" pitchFamily="18" charset="0"/>
                </a:rPr>
                <a:t>Non-polar covalent bond</a:t>
              </a:r>
            </a:p>
          </p:txBody>
        </p:sp>
      </p:grpSp>
      <p:sp>
        <p:nvSpPr>
          <p:cNvPr id="226323" name="AutoShape 19"/>
          <p:cNvSpPr>
            <a:spLocks noChangeArrowheads="1"/>
          </p:cNvSpPr>
          <p:nvPr/>
        </p:nvSpPr>
        <p:spPr bwMode="auto">
          <a:xfrm rot="-4667609">
            <a:off x="5002213" y="3848571"/>
            <a:ext cx="720725" cy="600075"/>
          </a:xfrm>
          <a:prstGeom prst="curvedDownArrow">
            <a:avLst>
              <a:gd name="adj1" fmla="val 24021"/>
              <a:gd name="adj2" fmla="val 48042"/>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226324" name="Rectangle 20"/>
          <p:cNvSpPr>
            <a:spLocks noChangeArrowheads="1"/>
          </p:cNvSpPr>
          <p:nvPr/>
        </p:nvSpPr>
        <p:spPr bwMode="auto">
          <a:xfrm>
            <a:off x="5364163" y="4540721"/>
            <a:ext cx="3616325"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a:latin typeface="Times New Roman" pitchFamily="18" charset="0"/>
              </a:rPr>
              <a:t>Non-polar covalent bond</a:t>
            </a:r>
          </a:p>
          <a:p>
            <a:pPr eaLnBrk="1" hangingPunct="1">
              <a:spcBef>
                <a:spcPct val="50000"/>
              </a:spcBef>
              <a:buFontTx/>
              <a:buNone/>
            </a:pPr>
            <a:r>
              <a:rPr lang="en-GB" altLang="en-US" sz="2400">
                <a:latin typeface="Times New Roman" pitchFamily="18" charset="0"/>
              </a:rPr>
              <a:t>(chlorine and nitrogen have </a:t>
            </a:r>
          </a:p>
          <a:p>
            <a:pPr eaLnBrk="1" hangingPunct="1">
              <a:spcBef>
                <a:spcPct val="50000"/>
              </a:spcBef>
              <a:buFontTx/>
              <a:buNone/>
            </a:pPr>
            <a:r>
              <a:rPr lang="en-GB" altLang="en-US" sz="2400">
                <a:latin typeface="Times New Roman" pitchFamily="18" charset="0"/>
              </a:rPr>
              <a:t>the same electronegativity)</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106</a:t>
            </a:fld>
            <a:endParaRPr lang="en-GB"/>
          </a:p>
        </p:txBody>
      </p:sp>
    </p:spTree>
    <p:extLst>
      <p:ext uri="{BB962C8B-B14F-4D97-AF65-F5344CB8AC3E}">
        <p14:creationId xmlns:p14="http://schemas.microsoft.com/office/powerpoint/2010/main" val="3735910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63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2630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4" fill="hold" nodeType="clickEffect">
                                  <p:stCondLst>
                                    <p:cond delay="0"/>
                                  </p:stCondLst>
                                  <p:childTnLst>
                                    <p:set>
                                      <p:cBhvr>
                                        <p:cTn id="14" dur="1" fill="hold">
                                          <p:stCondLst>
                                            <p:cond delay="0"/>
                                          </p:stCondLst>
                                        </p:cTn>
                                        <p:tgtEl>
                                          <p:spTgt spid="226308"/>
                                        </p:tgtEl>
                                        <p:attrNameLst>
                                          <p:attrName>style.visibility</p:attrName>
                                        </p:attrNameLst>
                                      </p:cBhvr>
                                      <p:to>
                                        <p:strVal val="visible"/>
                                      </p:to>
                                    </p:set>
                                    <p:anim calcmode="lin" valueType="num">
                                      <p:cBhvr additive="base">
                                        <p:cTn id="15" dur="500" fill="hold"/>
                                        <p:tgtEl>
                                          <p:spTgt spid="226308"/>
                                        </p:tgtEl>
                                        <p:attrNameLst>
                                          <p:attrName>ppt_x</p:attrName>
                                        </p:attrNameLst>
                                      </p:cBhvr>
                                      <p:tavLst>
                                        <p:tav tm="0">
                                          <p:val>
                                            <p:strVal val="#ppt_x"/>
                                          </p:val>
                                        </p:tav>
                                        <p:tav tm="100000">
                                          <p:val>
                                            <p:strVal val="#ppt_x"/>
                                          </p:val>
                                        </p:tav>
                                      </p:tavLst>
                                    </p:anim>
                                    <p:anim calcmode="lin" valueType="num">
                                      <p:cBhvr additive="base">
                                        <p:cTn id="16" dur="500" fill="hold"/>
                                        <p:tgtEl>
                                          <p:spTgt spid="22630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26312"/>
                                        </p:tgtEl>
                                        <p:attrNameLst>
                                          <p:attrName>style.visibility</p:attrName>
                                        </p:attrNameLst>
                                      </p:cBhvr>
                                      <p:to>
                                        <p:strVal val="visible"/>
                                      </p:to>
                                    </p:set>
                                    <p:anim calcmode="lin" valueType="num">
                                      <p:cBhvr additive="base">
                                        <p:cTn id="19" dur="500" fill="hold"/>
                                        <p:tgtEl>
                                          <p:spTgt spid="226312"/>
                                        </p:tgtEl>
                                        <p:attrNameLst>
                                          <p:attrName>ppt_x</p:attrName>
                                        </p:attrNameLst>
                                      </p:cBhvr>
                                      <p:tavLst>
                                        <p:tav tm="0">
                                          <p:val>
                                            <p:strVal val="#ppt_x"/>
                                          </p:val>
                                        </p:tav>
                                        <p:tav tm="100000">
                                          <p:val>
                                            <p:strVal val="#ppt_x"/>
                                          </p:val>
                                        </p:tav>
                                      </p:tavLst>
                                    </p:anim>
                                    <p:anim calcmode="lin" valueType="num">
                                      <p:cBhvr additive="base">
                                        <p:cTn id="20" dur="500" fill="hold"/>
                                        <p:tgtEl>
                                          <p:spTgt spid="22631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6323"/>
                                        </p:tgtEl>
                                        <p:attrNameLst>
                                          <p:attrName>style.visibility</p:attrName>
                                        </p:attrNameLst>
                                      </p:cBhvr>
                                      <p:to>
                                        <p:strVal val="visible"/>
                                      </p:to>
                                    </p:set>
                                    <p:anim calcmode="lin" valueType="num">
                                      <p:cBhvr additive="base">
                                        <p:cTn id="25" dur="500" fill="hold"/>
                                        <p:tgtEl>
                                          <p:spTgt spid="226323"/>
                                        </p:tgtEl>
                                        <p:attrNameLst>
                                          <p:attrName>ppt_x</p:attrName>
                                        </p:attrNameLst>
                                      </p:cBhvr>
                                      <p:tavLst>
                                        <p:tav tm="0">
                                          <p:val>
                                            <p:strVal val="#ppt_x"/>
                                          </p:val>
                                        </p:tav>
                                        <p:tav tm="100000">
                                          <p:val>
                                            <p:strVal val="#ppt_x"/>
                                          </p:val>
                                        </p:tav>
                                      </p:tavLst>
                                    </p:anim>
                                    <p:anim calcmode="lin" valueType="num">
                                      <p:cBhvr additive="base">
                                        <p:cTn id="26" dur="500" fill="hold"/>
                                        <p:tgtEl>
                                          <p:spTgt spid="22632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26324"/>
                                        </p:tgtEl>
                                        <p:attrNameLst>
                                          <p:attrName>style.visibility</p:attrName>
                                        </p:attrNameLst>
                                      </p:cBhvr>
                                      <p:to>
                                        <p:strVal val="visible"/>
                                      </p:to>
                                    </p:set>
                                    <p:anim calcmode="lin" valueType="num">
                                      <p:cBhvr additive="base">
                                        <p:cTn id="29" dur="500" fill="hold"/>
                                        <p:tgtEl>
                                          <p:spTgt spid="226324"/>
                                        </p:tgtEl>
                                        <p:attrNameLst>
                                          <p:attrName>ppt_x</p:attrName>
                                        </p:attrNameLst>
                                      </p:cBhvr>
                                      <p:tavLst>
                                        <p:tav tm="0">
                                          <p:val>
                                            <p:strVal val="#ppt_x"/>
                                          </p:val>
                                        </p:tav>
                                        <p:tav tm="100000">
                                          <p:val>
                                            <p:strVal val="#ppt_x"/>
                                          </p:val>
                                        </p:tav>
                                      </p:tavLst>
                                    </p:anim>
                                    <p:anim calcmode="lin" valueType="num">
                                      <p:cBhvr additive="base">
                                        <p:cTn id="30" dur="500" fill="hold"/>
                                        <p:tgtEl>
                                          <p:spTgt spid="226324"/>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26320"/>
                                        </p:tgtEl>
                                        <p:attrNameLst>
                                          <p:attrName>style.visibility</p:attrName>
                                        </p:attrNameLst>
                                      </p:cBhvr>
                                      <p:to>
                                        <p:strVal val="visible"/>
                                      </p:to>
                                    </p:set>
                                    <p:anim calcmode="lin" valueType="num">
                                      <p:cBhvr additive="base">
                                        <p:cTn id="33" dur="500" fill="hold"/>
                                        <p:tgtEl>
                                          <p:spTgt spid="226320"/>
                                        </p:tgtEl>
                                        <p:attrNameLst>
                                          <p:attrName>ppt_x</p:attrName>
                                        </p:attrNameLst>
                                      </p:cBhvr>
                                      <p:tavLst>
                                        <p:tav tm="0">
                                          <p:val>
                                            <p:strVal val="#ppt_x"/>
                                          </p:val>
                                        </p:tav>
                                        <p:tav tm="100000">
                                          <p:val>
                                            <p:strVal val="#ppt_x"/>
                                          </p:val>
                                        </p:tav>
                                      </p:tavLst>
                                    </p:anim>
                                    <p:anim calcmode="lin" valueType="num">
                                      <p:cBhvr additive="base">
                                        <p:cTn id="34" dur="500" fill="hold"/>
                                        <p:tgtEl>
                                          <p:spTgt spid="2263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6" grpId="0" autoUpdateAnimBg="0"/>
      <p:bldP spid="226307" grpId="0" autoUpdateAnimBg="0"/>
      <p:bldP spid="226323" grpId="0" animBg="1"/>
      <p:bldP spid="226324" grpId="0"/>
    </p:bld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107504" y="116632"/>
            <a:ext cx="6934200" cy="576411"/>
          </a:xfrm>
        </p:spPr>
        <p:txBody>
          <a:bodyPr>
            <a:normAutofit/>
          </a:bodyPr>
          <a:lstStyle/>
          <a:p>
            <a:pPr algn="l"/>
            <a:r>
              <a:rPr lang="en-GB" altLang="en-US" sz="2400" u="sng" dirty="0">
                <a:latin typeface="Times New Roman" pitchFamily="18" charset="0"/>
              </a:rPr>
              <a:t>Detecting </a:t>
            </a:r>
            <a:r>
              <a:rPr lang="en-GB" altLang="en-US" sz="2400" u="sng" dirty="0" smtClean="0">
                <a:latin typeface="Times New Roman" pitchFamily="18" charset="0"/>
              </a:rPr>
              <a:t>P________ </a:t>
            </a:r>
            <a:r>
              <a:rPr lang="en-GB" altLang="en-US" sz="2400" u="sng" dirty="0">
                <a:latin typeface="Times New Roman" pitchFamily="18" charset="0"/>
              </a:rPr>
              <a:t>Covalent Structures</a:t>
            </a:r>
          </a:p>
        </p:txBody>
      </p:sp>
      <p:sp>
        <p:nvSpPr>
          <p:cNvPr id="233475" name="Text Box 3"/>
          <p:cNvSpPr txBox="1">
            <a:spLocks noChangeArrowheads="1"/>
          </p:cNvSpPr>
          <p:nvPr/>
        </p:nvSpPr>
        <p:spPr bwMode="auto">
          <a:xfrm>
            <a:off x="2123728" y="1586136"/>
            <a:ext cx="640871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altLang="en-US" sz="2400" dirty="0">
                <a:latin typeface="Times New Roman" panose="02020603050405020304" pitchFamily="18" charset="0"/>
                <a:cs typeface="Times New Roman" panose="02020603050405020304" pitchFamily="18" charset="0"/>
              </a:rPr>
              <a:t>Polar covalent liquids are </a:t>
            </a:r>
            <a:r>
              <a:rPr lang="en-GB" altLang="en-US" sz="2400" dirty="0" smtClean="0">
                <a:latin typeface="Times New Roman" panose="02020603050405020304" pitchFamily="18" charset="0"/>
                <a:cs typeface="Times New Roman" panose="02020603050405020304" pitchFamily="18" charset="0"/>
              </a:rPr>
              <a:t>________</a:t>
            </a:r>
            <a:r>
              <a:rPr lang="en-GB" altLang="en-US" sz="2400" dirty="0" smtClean="0">
                <a:latin typeface="Times New Roman" panose="02020603050405020304" pitchFamily="18" charset="0"/>
                <a:cs typeface="Times New Roman" panose="02020603050405020304" pitchFamily="18" charset="0"/>
              </a:rPr>
              <a:t>to </a:t>
            </a:r>
            <a:r>
              <a:rPr lang="en-GB" altLang="en-US" sz="2400" dirty="0">
                <a:latin typeface="Times New Roman" panose="02020603050405020304" pitchFamily="18" charset="0"/>
                <a:cs typeface="Times New Roman" panose="02020603050405020304" pitchFamily="18" charset="0"/>
              </a:rPr>
              <a:t>charged </a:t>
            </a:r>
            <a:r>
              <a:rPr lang="en-GB" altLang="en-US" sz="2400" dirty="0" smtClean="0">
                <a:latin typeface="Times New Roman" panose="02020603050405020304" pitchFamily="18" charset="0"/>
                <a:cs typeface="Times New Roman" panose="02020603050405020304" pitchFamily="18" charset="0"/>
              </a:rPr>
              <a:t>rods e.g. a stream of water is </a:t>
            </a:r>
            <a:r>
              <a:rPr lang="en-GB" altLang="en-US" sz="2400" dirty="0" smtClean="0">
                <a:latin typeface="Times New Roman" panose="02020603050405020304" pitchFamily="18" charset="0"/>
                <a:cs typeface="Times New Roman" panose="02020603050405020304" pitchFamily="18" charset="0"/>
              </a:rPr>
              <a:t>d________ </a:t>
            </a:r>
            <a:r>
              <a:rPr lang="en-GB" altLang="en-US" sz="2400" dirty="0" smtClean="0">
                <a:latin typeface="Times New Roman" panose="02020603050405020304" pitchFamily="18" charset="0"/>
                <a:cs typeface="Times New Roman" panose="02020603050405020304" pitchFamily="18" charset="0"/>
              </a:rPr>
              <a:t>by a charged rod.</a:t>
            </a:r>
            <a:endParaRPr lang="en-GB" altLang="en-US" sz="2400" dirty="0">
              <a:latin typeface="Times New Roman" panose="02020603050405020304" pitchFamily="18" charset="0"/>
              <a:cs typeface="Times New Roman" panose="02020603050405020304" pitchFamily="18" charset="0"/>
            </a:endParaRPr>
          </a:p>
        </p:txBody>
      </p:sp>
      <p:grpSp>
        <p:nvGrpSpPr>
          <p:cNvPr id="233476" name="Group 4"/>
          <p:cNvGrpSpPr>
            <a:grpSpLocks/>
          </p:cNvGrpSpPr>
          <p:nvPr/>
        </p:nvGrpSpPr>
        <p:grpSpPr bwMode="auto">
          <a:xfrm>
            <a:off x="323528" y="1052736"/>
            <a:ext cx="5757863" cy="3343275"/>
            <a:chOff x="432" y="624"/>
            <a:chExt cx="3627" cy="2106"/>
          </a:xfrm>
        </p:grpSpPr>
        <p:grpSp>
          <p:nvGrpSpPr>
            <p:cNvPr id="233477" name="Group 5"/>
            <p:cNvGrpSpPr>
              <a:grpSpLocks/>
            </p:cNvGrpSpPr>
            <p:nvPr/>
          </p:nvGrpSpPr>
          <p:grpSpPr bwMode="auto">
            <a:xfrm>
              <a:off x="432" y="624"/>
              <a:ext cx="2112" cy="2106"/>
              <a:chOff x="432" y="624"/>
              <a:chExt cx="2112" cy="2106"/>
            </a:xfrm>
          </p:grpSpPr>
          <p:graphicFrame>
            <p:nvGraphicFramePr>
              <p:cNvPr id="233478" name="Object 6"/>
              <p:cNvGraphicFramePr>
                <a:graphicFrameLocks noChangeAspect="1"/>
              </p:cNvGraphicFramePr>
              <p:nvPr/>
            </p:nvGraphicFramePr>
            <p:xfrm>
              <a:off x="432" y="624"/>
              <a:ext cx="1133" cy="2106"/>
            </p:xfrm>
            <a:graphic>
              <a:graphicData uri="http://schemas.openxmlformats.org/presentationml/2006/ole">
                <mc:AlternateContent xmlns:mc="http://schemas.openxmlformats.org/markup-compatibility/2006">
                  <mc:Choice xmlns:v="urn:schemas-microsoft-com:vml" Requires="v">
                    <p:oleObj spid="_x0000_s26713" name="Photo Editor Photo" r:id="rId3" imgW="809738" imgH="1504762" progId="MSPhotoEd.3">
                      <p:embed/>
                    </p:oleObj>
                  </mc:Choice>
                  <mc:Fallback>
                    <p:oleObj name="Photo Editor Photo" r:id="rId3" imgW="809738" imgH="1504762"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 y="624"/>
                            <a:ext cx="1133" cy="2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3479" name="Rectangle 7"/>
              <p:cNvSpPr>
                <a:spLocks noChangeArrowheads="1"/>
              </p:cNvSpPr>
              <p:nvPr/>
            </p:nvSpPr>
            <p:spPr bwMode="auto">
              <a:xfrm>
                <a:off x="1152" y="2448"/>
                <a:ext cx="1392"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233480" name="Text Box 8"/>
            <p:cNvSpPr txBox="1">
              <a:spLocks noChangeArrowheads="1"/>
            </p:cNvSpPr>
            <p:nvPr/>
          </p:nvSpPr>
          <p:spPr bwMode="auto">
            <a:xfrm>
              <a:off x="2971" y="2387"/>
              <a:ext cx="10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400" dirty="0">
                  <a:latin typeface="Times New Roman" panose="02020603050405020304" pitchFamily="18" charset="0"/>
                  <a:cs typeface="Times New Roman" panose="02020603050405020304" pitchFamily="18" charset="0"/>
                </a:rPr>
                <a:t>Charged rod</a:t>
              </a:r>
            </a:p>
          </p:txBody>
        </p:sp>
        <p:sp>
          <p:nvSpPr>
            <p:cNvPr id="233481" name="AutoShape 9"/>
            <p:cNvSpPr>
              <a:spLocks noChangeArrowheads="1"/>
            </p:cNvSpPr>
            <p:nvPr/>
          </p:nvSpPr>
          <p:spPr bwMode="auto">
            <a:xfrm>
              <a:off x="2653" y="2478"/>
              <a:ext cx="318" cy="90"/>
            </a:xfrm>
            <a:prstGeom prst="leftArrow">
              <a:avLst>
                <a:gd name="adj1" fmla="val 50000"/>
                <a:gd name="adj2" fmla="val 88333"/>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10" name="TextBox 9"/>
          <p:cNvSpPr txBox="1"/>
          <p:nvPr/>
        </p:nvSpPr>
        <p:spPr>
          <a:xfrm>
            <a:off x="7552625" y="6342404"/>
            <a:ext cx="1441420" cy="400110"/>
          </a:xfrm>
          <a:prstGeom prst="rect">
            <a:avLst/>
          </a:prstGeom>
          <a:noFill/>
        </p:spPr>
        <p:txBody>
          <a:bodyPr wrap="none" rtlCol="0">
            <a:spAutoFit/>
          </a:bodyPr>
          <a:lstStyle/>
          <a:p>
            <a:r>
              <a:rPr lang="en-GB" sz="2000" dirty="0" smtClean="0">
                <a:solidFill>
                  <a:srgbClr val="FF0000"/>
                </a:solidFill>
                <a:latin typeface="Times New Roman" panose="02020603050405020304" pitchFamily="18" charset="0"/>
                <a:cs typeface="Times New Roman" panose="02020603050405020304" pitchFamily="18" charset="0"/>
              </a:rPr>
              <a:t>(Kit list 1.9)</a:t>
            </a:r>
            <a:endParaRPr lang="en-GB" sz="2000" dirty="0">
              <a:solidFill>
                <a:srgbClr val="FF0000"/>
              </a:solidFill>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107</a:t>
            </a:fld>
            <a:endParaRPr lang="en-GB"/>
          </a:p>
        </p:txBody>
      </p:sp>
    </p:spTree>
    <p:extLst>
      <p:ext uri="{BB962C8B-B14F-4D97-AF65-F5344CB8AC3E}">
        <p14:creationId xmlns:p14="http://schemas.microsoft.com/office/powerpoint/2010/main" val="28520386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347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3347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334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4" grpId="0" autoUpdateAnimBg="0"/>
      <p:bldP spid="233475" grpId="0" autoUpdateAnimBg="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563196"/>
            <a:ext cx="8640956" cy="1569660"/>
          </a:xfrm>
          <a:prstGeom prst="rect">
            <a:avLst/>
          </a:prstGeom>
        </p:spPr>
        <p:txBody>
          <a:bodyPr wrap="square">
            <a:spAutoFit/>
          </a:bodyPr>
          <a:lstStyle/>
          <a:p>
            <a:r>
              <a:rPr lang="en-GB" sz="2400" dirty="0">
                <a:latin typeface="Times New Roman" panose="02020603050405020304" pitchFamily="18" charset="0"/>
                <a:cs typeface="Times New Roman" panose="02020603050405020304" pitchFamily="18" charset="0"/>
              </a:rPr>
              <a:t>Pure covalent bonds, polar covalent bonds and ionic bonds all exist as part of the same bonding </a:t>
            </a:r>
            <a:r>
              <a:rPr lang="en-GB" sz="2400" dirty="0" smtClean="0">
                <a:latin typeface="Times New Roman" panose="02020603050405020304" pitchFamily="18" charset="0"/>
                <a:cs typeface="Times New Roman" panose="02020603050405020304" pitchFamily="18" charset="0"/>
              </a:rPr>
              <a:t>c____________.</a:t>
            </a:r>
            <a:endParaRPr lang="en-GB"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The type of bonding present in a compound is determined by the differences in </a:t>
            </a:r>
            <a:r>
              <a:rPr lang="en-GB" sz="2400" dirty="0" smtClean="0">
                <a:latin typeface="Times New Roman" panose="02020603050405020304" pitchFamily="18" charset="0"/>
                <a:cs typeface="Times New Roman" panose="02020603050405020304" pitchFamily="18" charset="0"/>
              </a:rPr>
              <a:t>e___________ </a:t>
            </a:r>
            <a:r>
              <a:rPr lang="en-GB" sz="2400" dirty="0">
                <a:latin typeface="Times New Roman" panose="02020603050405020304" pitchFamily="18" charset="0"/>
                <a:cs typeface="Times New Roman" panose="02020603050405020304" pitchFamily="18" charset="0"/>
              </a:rPr>
              <a:t>between the elements involved.</a:t>
            </a:r>
          </a:p>
        </p:txBody>
      </p:sp>
      <p:sp>
        <p:nvSpPr>
          <p:cNvPr id="4" name="Rectangle 2"/>
          <p:cNvSpPr txBox="1">
            <a:spLocks noChangeArrowheads="1"/>
          </p:cNvSpPr>
          <p:nvPr/>
        </p:nvSpPr>
        <p:spPr>
          <a:xfrm>
            <a:off x="107950" y="44624"/>
            <a:ext cx="6934200" cy="57606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altLang="en-US" sz="2400" b="1" u="sng" dirty="0" smtClean="0">
                <a:solidFill>
                  <a:srgbClr val="FF0000"/>
                </a:solidFill>
                <a:latin typeface="Times New Roman" pitchFamily="18" charset="0"/>
              </a:rPr>
              <a:t>Bonding Continuum</a:t>
            </a:r>
          </a:p>
        </p:txBody>
      </p:sp>
      <p:graphicFrame>
        <p:nvGraphicFramePr>
          <p:cNvPr id="3" name="Table 2"/>
          <p:cNvGraphicFramePr>
            <a:graphicFrameLocks noGrp="1"/>
          </p:cNvGraphicFramePr>
          <p:nvPr>
            <p:extLst>
              <p:ext uri="{D42A27DB-BD31-4B8C-83A1-F6EECF244321}">
                <p14:modId xmlns:p14="http://schemas.microsoft.com/office/powerpoint/2010/main" val="186296038"/>
              </p:ext>
            </p:extLst>
          </p:nvPr>
        </p:nvGraphicFramePr>
        <p:xfrm>
          <a:off x="395536" y="2348880"/>
          <a:ext cx="7560840" cy="1300480"/>
        </p:xfrm>
        <a:graphic>
          <a:graphicData uri="http://schemas.openxmlformats.org/drawingml/2006/table">
            <a:tbl>
              <a:tblPr firstRow="1" bandRow="1">
                <a:tableStyleId>{5940675A-B579-460E-94D1-54222C63F5DA}</a:tableStyleId>
              </a:tblPr>
              <a:tblGrid>
                <a:gridCol w="1944216">
                  <a:extLst>
                    <a:ext uri="{9D8B030D-6E8A-4147-A177-3AD203B41FA5}">
                      <a16:colId xmlns="" xmlns:a16="http://schemas.microsoft.com/office/drawing/2014/main" val="20000"/>
                    </a:ext>
                  </a:extLst>
                </a:gridCol>
                <a:gridCol w="864096">
                  <a:extLst>
                    <a:ext uri="{9D8B030D-6E8A-4147-A177-3AD203B41FA5}">
                      <a16:colId xmlns="" xmlns:a16="http://schemas.microsoft.com/office/drawing/2014/main" val="20001"/>
                    </a:ext>
                  </a:extLst>
                </a:gridCol>
                <a:gridCol w="936104">
                  <a:extLst>
                    <a:ext uri="{9D8B030D-6E8A-4147-A177-3AD203B41FA5}">
                      <a16:colId xmlns="" xmlns:a16="http://schemas.microsoft.com/office/drawing/2014/main" val="20002"/>
                    </a:ext>
                  </a:extLst>
                </a:gridCol>
                <a:gridCol w="1224136">
                  <a:extLst>
                    <a:ext uri="{9D8B030D-6E8A-4147-A177-3AD203B41FA5}">
                      <a16:colId xmlns="" xmlns:a16="http://schemas.microsoft.com/office/drawing/2014/main" val="20003"/>
                    </a:ext>
                  </a:extLst>
                </a:gridCol>
                <a:gridCol w="1080120">
                  <a:extLst>
                    <a:ext uri="{9D8B030D-6E8A-4147-A177-3AD203B41FA5}">
                      <a16:colId xmlns="" xmlns:a16="http://schemas.microsoft.com/office/drawing/2014/main" val="20004"/>
                    </a:ext>
                  </a:extLst>
                </a:gridCol>
                <a:gridCol w="1512168">
                  <a:extLst>
                    <a:ext uri="{9D8B030D-6E8A-4147-A177-3AD203B41FA5}">
                      <a16:colId xmlns="" xmlns:a16="http://schemas.microsoft.com/office/drawing/2014/main" val="20005"/>
                    </a:ext>
                  </a:extLst>
                </a:gridCol>
              </a:tblGrid>
              <a:tr h="370840">
                <a:tc>
                  <a:txBody>
                    <a:bodyPr/>
                    <a:lstStyle/>
                    <a:p>
                      <a:r>
                        <a:rPr lang="en-GB" sz="2000" dirty="0" smtClean="0">
                          <a:latin typeface="Times New Roman" panose="02020603050405020304" pitchFamily="18" charset="0"/>
                          <a:cs typeface="Times New Roman" panose="02020603050405020304" pitchFamily="18" charset="0"/>
                        </a:rPr>
                        <a:t>Compound</a:t>
                      </a:r>
                      <a:endParaRPr lang="en-GB" sz="20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smtClean="0">
                          <a:latin typeface="Times New Roman" panose="02020603050405020304" pitchFamily="18" charset="0"/>
                          <a:cs typeface="Times New Roman" panose="02020603050405020304" pitchFamily="18" charset="0"/>
                        </a:rPr>
                        <a:t>F</a:t>
                      </a:r>
                      <a:r>
                        <a:rPr lang="en-GB" sz="2000" baseline="-25000" dirty="0" smtClean="0">
                          <a:latin typeface="Times New Roman" panose="02020603050405020304" pitchFamily="18" charset="0"/>
                          <a:cs typeface="Times New Roman" panose="02020603050405020304" pitchFamily="18" charset="0"/>
                        </a:rPr>
                        <a:t>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smtClean="0">
                          <a:latin typeface="Times New Roman" panose="02020603050405020304" pitchFamily="18" charset="0"/>
                          <a:cs typeface="Times New Roman" panose="02020603050405020304" pitchFamily="18" charset="0"/>
                        </a:rPr>
                        <a:t>OF</a:t>
                      </a:r>
                      <a:r>
                        <a:rPr lang="en-GB" sz="2000" baseline="-25000" dirty="0" smtClean="0">
                          <a:latin typeface="Times New Roman" panose="02020603050405020304" pitchFamily="18" charset="0"/>
                          <a:cs typeface="Times New Roman" panose="02020603050405020304" pitchFamily="18" charset="0"/>
                        </a:rPr>
                        <a:t>2</a:t>
                      </a:r>
                    </a:p>
                  </a:txBody>
                  <a:tcPr/>
                </a:tc>
                <a:tc>
                  <a:txBody>
                    <a:bodyPr/>
                    <a:lstStyle/>
                    <a:p>
                      <a:r>
                        <a:rPr lang="en-GB" sz="2000" dirty="0" smtClean="0">
                          <a:latin typeface="Times New Roman" panose="02020603050405020304" pitchFamily="18" charset="0"/>
                          <a:cs typeface="Times New Roman" panose="02020603050405020304" pitchFamily="18" charset="0"/>
                        </a:rPr>
                        <a:t>NF</a:t>
                      </a:r>
                      <a:r>
                        <a:rPr lang="en-GB" sz="2000" baseline="-25000" dirty="0" smtClean="0">
                          <a:latin typeface="Times New Roman" panose="02020603050405020304" pitchFamily="18" charset="0"/>
                          <a:cs typeface="Times New Roman" panose="02020603050405020304" pitchFamily="18" charset="0"/>
                        </a:rPr>
                        <a:t>3</a:t>
                      </a:r>
                      <a:endParaRPr lang="en-GB" sz="2000" baseline="-250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smtClean="0">
                          <a:latin typeface="Times New Roman" panose="02020603050405020304" pitchFamily="18" charset="0"/>
                          <a:cs typeface="Times New Roman" panose="02020603050405020304" pitchFamily="18" charset="0"/>
                        </a:rPr>
                        <a:t>BeF</a:t>
                      </a:r>
                      <a:r>
                        <a:rPr lang="en-GB" sz="2000" baseline="-25000" dirty="0" smtClean="0">
                          <a:latin typeface="Times New Roman" panose="02020603050405020304" pitchFamily="18" charset="0"/>
                          <a:cs typeface="Times New Roman" panose="02020603050405020304" pitchFamily="18" charset="0"/>
                        </a:rPr>
                        <a:t>2</a:t>
                      </a:r>
                    </a:p>
                    <a:p>
                      <a:endParaRPr lang="en-GB" sz="2000" baseline="-25000" dirty="0">
                        <a:latin typeface="Times New Roman" panose="02020603050405020304" pitchFamily="18" charset="0"/>
                        <a:cs typeface="Times New Roman" panose="02020603050405020304" pitchFamily="18" charset="0"/>
                      </a:endParaRPr>
                    </a:p>
                  </a:txBody>
                  <a:tcPr/>
                </a:tc>
                <a:tc>
                  <a:txBody>
                    <a:bodyPr/>
                    <a:lstStyle/>
                    <a:p>
                      <a:r>
                        <a:rPr lang="en-GB" sz="2000" baseline="0" dirty="0" err="1" smtClean="0">
                          <a:latin typeface="Times New Roman" panose="02020603050405020304" pitchFamily="18" charset="0"/>
                          <a:cs typeface="Times New Roman" panose="02020603050405020304" pitchFamily="18" charset="0"/>
                        </a:rPr>
                        <a:t>LiF</a:t>
                      </a:r>
                      <a:endParaRPr lang="en-GB" sz="2000" baseline="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0"/>
                  </a:ext>
                </a:extLst>
              </a:tr>
              <a:tr h="370840">
                <a:tc>
                  <a:txBody>
                    <a:bodyPr/>
                    <a:lstStyle/>
                    <a:p>
                      <a:r>
                        <a:rPr lang="en-GB" sz="2000" dirty="0" smtClean="0">
                          <a:latin typeface="Times New Roman" panose="02020603050405020304" pitchFamily="18" charset="0"/>
                          <a:cs typeface="Times New Roman" panose="02020603050405020304" pitchFamily="18" charset="0"/>
                        </a:rPr>
                        <a:t>Difference in </a:t>
                      </a:r>
                    </a:p>
                    <a:p>
                      <a:r>
                        <a:rPr lang="en-GB" sz="2000" dirty="0" smtClean="0">
                          <a:latin typeface="Times New Roman" panose="02020603050405020304" pitchFamily="18" charset="0"/>
                          <a:cs typeface="Times New Roman" panose="02020603050405020304" pitchFamily="18" charset="0"/>
                        </a:rPr>
                        <a:t>electronegativity</a:t>
                      </a:r>
                    </a:p>
                  </a:txBody>
                  <a:tcPr/>
                </a:tc>
                <a:tc>
                  <a:txBody>
                    <a:bodyPr/>
                    <a:lstStyle/>
                    <a:p>
                      <a:endParaRPr lang="en-GB" sz="2000" dirty="0">
                        <a:latin typeface="Times New Roman" panose="02020603050405020304" pitchFamily="18" charset="0"/>
                        <a:cs typeface="Times New Roman" panose="02020603050405020304" pitchFamily="18" charset="0"/>
                      </a:endParaRPr>
                    </a:p>
                  </a:txBody>
                  <a:tcPr/>
                </a:tc>
                <a:tc>
                  <a:txBody>
                    <a:bodyPr/>
                    <a:lstStyle/>
                    <a:p>
                      <a:endParaRPr lang="en-GB" sz="2000" dirty="0">
                        <a:latin typeface="Times New Roman" panose="02020603050405020304" pitchFamily="18" charset="0"/>
                        <a:cs typeface="Times New Roman" panose="02020603050405020304" pitchFamily="18" charset="0"/>
                      </a:endParaRPr>
                    </a:p>
                  </a:txBody>
                  <a:tcPr/>
                </a:tc>
                <a:tc>
                  <a:txBody>
                    <a:bodyPr/>
                    <a:lstStyle/>
                    <a:p>
                      <a:endParaRPr lang="en-GB" sz="2000" dirty="0">
                        <a:latin typeface="Times New Roman" panose="02020603050405020304" pitchFamily="18" charset="0"/>
                        <a:cs typeface="Times New Roman" panose="02020603050405020304" pitchFamily="18" charset="0"/>
                      </a:endParaRPr>
                    </a:p>
                  </a:txBody>
                  <a:tcPr/>
                </a:tc>
                <a:tc>
                  <a:txBody>
                    <a:bodyPr/>
                    <a:lstStyle/>
                    <a:p>
                      <a:endParaRPr lang="en-GB" sz="2000" dirty="0">
                        <a:latin typeface="Times New Roman" panose="02020603050405020304" pitchFamily="18" charset="0"/>
                        <a:cs typeface="Times New Roman" panose="02020603050405020304" pitchFamily="18" charset="0"/>
                      </a:endParaRPr>
                    </a:p>
                  </a:txBody>
                  <a:tcPr/>
                </a:tc>
                <a:tc>
                  <a:txBody>
                    <a:bodyPr/>
                    <a:lstStyle/>
                    <a:p>
                      <a:endParaRPr lang="en-GB" sz="2000"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0001"/>
                  </a:ext>
                </a:extLst>
              </a:tr>
            </a:tbl>
          </a:graphicData>
        </a:graphic>
      </p:graphicFrame>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4170" y="3846534"/>
            <a:ext cx="6016198" cy="2619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3">
            <p14:nvContentPartPr>
              <p14:cNvPr id="5" name="Ink 4"/>
              <p14:cNvContentPartPr/>
              <p14:nvPr/>
            </p14:nvContentPartPr>
            <p14:xfrm>
              <a:off x="2000160" y="3378960"/>
              <a:ext cx="1829160" cy="1321920"/>
            </p14:xfrm>
          </p:contentPart>
        </mc:Choice>
        <mc:Fallback xmlns="">
          <p:pic>
            <p:nvPicPr>
              <p:cNvPr id="5" name="Ink 4"/>
              <p:cNvPicPr/>
              <p:nvPr/>
            </p:nvPicPr>
            <p:blipFill>
              <a:blip r:embed="rId4"/>
              <a:stretch>
                <a:fillRect/>
              </a:stretch>
            </p:blipFill>
            <p:spPr>
              <a:xfrm>
                <a:off x="1990800" y="3369600"/>
                <a:ext cx="1847880" cy="1340640"/>
              </a:xfrm>
              <a:prstGeom prst="rect">
                <a:avLst/>
              </a:prstGeom>
            </p:spPr>
          </p:pic>
        </mc:Fallback>
      </mc:AlternateContent>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035439-CAE3-48F5-8784-A3D703450100}" type="slidenum">
              <a:rPr lang="en-GB" smtClean="0"/>
              <a:t>108</a:t>
            </a:fld>
            <a:endParaRPr lang="en-GB"/>
          </a:p>
        </p:txBody>
      </p:sp>
    </p:spTree>
    <p:extLst>
      <p:ext uri="{BB962C8B-B14F-4D97-AF65-F5344CB8AC3E}">
        <p14:creationId xmlns:p14="http://schemas.microsoft.com/office/powerpoint/2010/main" val="1718884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27650"/>
                                        </p:tgtEl>
                                        <p:attrNameLst>
                                          <p:attrName>style.visibility</p:attrName>
                                        </p:attrNameLst>
                                      </p:cBhvr>
                                      <p:to>
                                        <p:strVal val="visible"/>
                                      </p:to>
                                    </p:set>
                                    <p:animEffect transition="in" filter="wipe(left)">
                                      <p:cBhvr>
                                        <p:cTn id="21" dur="500"/>
                                        <p:tgtEl>
                                          <p:spTgt spid="27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utoUpdateAnimBg="0"/>
    </p:bld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a:xfrm>
            <a:off x="68560" y="44624"/>
            <a:ext cx="5943600" cy="609600"/>
          </a:xfrm>
        </p:spPr>
        <p:txBody>
          <a:bodyPr>
            <a:normAutofit/>
          </a:bodyPr>
          <a:lstStyle/>
          <a:p>
            <a:pPr algn="l" eaLnBrk="1" hangingPunct="1"/>
            <a:r>
              <a:rPr lang="en-GB" altLang="en-US" sz="2800" b="1" u="sng" dirty="0" smtClean="0">
                <a:solidFill>
                  <a:srgbClr val="FF0000"/>
                </a:solidFill>
                <a:latin typeface="Times New Roman" pitchFamily="18" charset="0"/>
              </a:rPr>
              <a:t>Molecular </a:t>
            </a:r>
            <a:r>
              <a:rPr lang="en-GB" altLang="en-US" sz="2800" b="1" u="sng" dirty="0" smtClean="0">
                <a:solidFill>
                  <a:srgbClr val="FF0000"/>
                </a:solidFill>
                <a:latin typeface="Times New Roman" pitchFamily="18" charset="0"/>
              </a:rPr>
              <a:t>P___________</a:t>
            </a:r>
            <a:endParaRPr lang="en-GB" altLang="en-US" sz="2800" b="1" u="sng" dirty="0" smtClean="0">
              <a:solidFill>
                <a:srgbClr val="FF0000"/>
              </a:solidFill>
              <a:latin typeface="Times New Roman" pitchFamily="18" charset="0"/>
            </a:endParaRPr>
          </a:p>
        </p:txBody>
      </p:sp>
      <p:sp>
        <p:nvSpPr>
          <p:cNvPr id="231427" name="Text Box 3"/>
          <p:cNvSpPr txBox="1">
            <a:spLocks noChangeArrowheads="1"/>
          </p:cNvSpPr>
          <p:nvPr/>
        </p:nvSpPr>
        <p:spPr bwMode="auto">
          <a:xfrm>
            <a:off x="107504" y="2492896"/>
            <a:ext cx="885698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a:latin typeface="Times New Roman" pitchFamily="18" charset="0"/>
              </a:rPr>
              <a:t>However </a:t>
            </a:r>
            <a:r>
              <a:rPr lang="en-GB" altLang="en-US" sz="2400" b="1" dirty="0">
                <a:latin typeface="Times New Roman" pitchFamily="18" charset="0"/>
              </a:rPr>
              <a:t>not all molecules that contain</a:t>
            </a:r>
            <a:r>
              <a:rPr lang="en-GB" altLang="en-US" sz="2400" dirty="0">
                <a:latin typeface="Times New Roman" pitchFamily="18" charset="0"/>
              </a:rPr>
              <a:t> polar covalent bonds have </a:t>
            </a:r>
            <a:r>
              <a:rPr lang="en-GB" altLang="en-US" sz="2400" b="1" dirty="0">
                <a:latin typeface="Times New Roman" pitchFamily="18" charset="0"/>
              </a:rPr>
              <a:t>polar covalent </a:t>
            </a:r>
            <a:r>
              <a:rPr lang="en-GB" altLang="en-US" sz="2400" b="1" dirty="0" smtClean="0">
                <a:latin typeface="Times New Roman" pitchFamily="18" charset="0"/>
              </a:rPr>
              <a:t>structures</a:t>
            </a:r>
            <a:r>
              <a:rPr lang="en-GB" altLang="en-US" sz="2400" b="1" dirty="0">
                <a:latin typeface="Times New Roman" pitchFamily="18" charset="0"/>
              </a:rPr>
              <a:t>.</a:t>
            </a:r>
          </a:p>
        </p:txBody>
      </p:sp>
      <p:sp>
        <p:nvSpPr>
          <p:cNvPr id="231428" name="Text Box 4"/>
          <p:cNvSpPr txBox="1">
            <a:spLocks noChangeArrowheads="1"/>
          </p:cNvSpPr>
          <p:nvPr/>
        </p:nvSpPr>
        <p:spPr bwMode="auto">
          <a:xfrm>
            <a:off x="77524" y="602756"/>
            <a:ext cx="88869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a:latin typeface="Times New Roman" pitchFamily="18" charset="0"/>
              </a:rPr>
              <a:t>The molecules below have </a:t>
            </a:r>
            <a:r>
              <a:rPr lang="en-GB" altLang="en-US" sz="2400" dirty="0" smtClean="0">
                <a:latin typeface="Times New Roman" pitchFamily="18" charset="0"/>
              </a:rPr>
              <a:t>polar bonds and </a:t>
            </a:r>
            <a:r>
              <a:rPr lang="en-GB" altLang="en-US" sz="2400" b="1" dirty="0" smtClean="0">
                <a:latin typeface="Times New Roman" pitchFamily="18" charset="0"/>
              </a:rPr>
              <a:t>polar </a:t>
            </a:r>
            <a:r>
              <a:rPr lang="en-GB" altLang="en-US" sz="2400" b="1" dirty="0">
                <a:latin typeface="Times New Roman" pitchFamily="18" charset="0"/>
              </a:rPr>
              <a:t>covalent structures</a:t>
            </a:r>
            <a:r>
              <a:rPr lang="en-GB" altLang="en-US" sz="2400" dirty="0">
                <a:latin typeface="Times New Roman" pitchFamily="18" charset="0"/>
              </a:rPr>
              <a:t>:</a:t>
            </a:r>
          </a:p>
        </p:txBody>
      </p:sp>
      <p:grpSp>
        <p:nvGrpSpPr>
          <p:cNvPr id="231429" name="Group 5"/>
          <p:cNvGrpSpPr>
            <a:grpSpLocks/>
          </p:cNvGrpSpPr>
          <p:nvPr/>
        </p:nvGrpSpPr>
        <p:grpSpPr bwMode="auto">
          <a:xfrm>
            <a:off x="685800" y="1353344"/>
            <a:ext cx="1066800" cy="457200"/>
            <a:chOff x="432" y="1104"/>
            <a:chExt cx="672" cy="288"/>
          </a:xfrm>
        </p:grpSpPr>
        <p:sp>
          <p:nvSpPr>
            <p:cNvPr id="162831" name="Text Box 6"/>
            <p:cNvSpPr txBox="1">
              <a:spLocks noChangeArrowheads="1"/>
            </p:cNvSpPr>
            <p:nvPr/>
          </p:nvSpPr>
          <p:spPr bwMode="auto">
            <a:xfrm>
              <a:off x="432" y="110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b="1" dirty="0">
                  <a:latin typeface="Times New Roman" pitchFamily="18" charset="0"/>
                </a:rPr>
                <a:t>H</a:t>
              </a:r>
            </a:p>
          </p:txBody>
        </p:sp>
        <p:sp>
          <p:nvSpPr>
            <p:cNvPr id="162832" name="Text Box 7"/>
            <p:cNvSpPr txBox="1">
              <a:spLocks noChangeArrowheads="1"/>
            </p:cNvSpPr>
            <p:nvPr/>
          </p:nvSpPr>
          <p:spPr bwMode="auto">
            <a:xfrm>
              <a:off x="864" y="110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b="1">
                  <a:latin typeface="Times New Roman" pitchFamily="18" charset="0"/>
                </a:rPr>
                <a:t>F</a:t>
              </a:r>
            </a:p>
          </p:txBody>
        </p:sp>
        <p:sp>
          <p:nvSpPr>
            <p:cNvPr id="162833" name="Line 8"/>
            <p:cNvSpPr>
              <a:spLocks noChangeShapeType="1"/>
            </p:cNvSpPr>
            <p:nvPr/>
          </p:nvSpPr>
          <p:spPr bwMode="auto">
            <a:xfrm>
              <a:off x="624" y="1248"/>
              <a:ext cx="2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231433" name="Group 9"/>
          <p:cNvGrpSpPr>
            <a:grpSpLocks/>
          </p:cNvGrpSpPr>
          <p:nvPr/>
        </p:nvGrpSpPr>
        <p:grpSpPr bwMode="auto">
          <a:xfrm>
            <a:off x="3276600" y="1124744"/>
            <a:ext cx="1752600" cy="1219200"/>
            <a:chOff x="2064" y="960"/>
            <a:chExt cx="1104" cy="768"/>
          </a:xfrm>
        </p:grpSpPr>
        <p:sp>
          <p:nvSpPr>
            <p:cNvPr id="162824" name="Text Box 10"/>
            <p:cNvSpPr txBox="1">
              <a:spLocks noChangeArrowheads="1"/>
            </p:cNvSpPr>
            <p:nvPr/>
          </p:nvSpPr>
          <p:spPr bwMode="auto">
            <a:xfrm>
              <a:off x="2448" y="960"/>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a:latin typeface="Times New Roman" pitchFamily="18" charset="0"/>
                </a:rPr>
                <a:t>N</a:t>
              </a:r>
            </a:p>
          </p:txBody>
        </p:sp>
        <p:sp>
          <p:nvSpPr>
            <p:cNvPr id="162825" name="Text Box 11"/>
            <p:cNvSpPr txBox="1">
              <a:spLocks noChangeArrowheads="1"/>
            </p:cNvSpPr>
            <p:nvPr/>
          </p:nvSpPr>
          <p:spPr bwMode="auto">
            <a:xfrm>
              <a:off x="2448" y="1440"/>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a:latin typeface="Times New Roman" pitchFamily="18" charset="0"/>
                </a:rPr>
                <a:t>H</a:t>
              </a:r>
            </a:p>
          </p:txBody>
        </p:sp>
        <p:sp>
          <p:nvSpPr>
            <p:cNvPr id="162826" name="Text Box 12"/>
            <p:cNvSpPr txBox="1">
              <a:spLocks noChangeArrowheads="1"/>
            </p:cNvSpPr>
            <p:nvPr/>
          </p:nvSpPr>
          <p:spPr bwMode="auto">
            <a:xfrm>
              <a:off x="2064" y="1248"/>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a:latin typeface="Times New Roman" pitchFamily="18" charset="0"/>
                </a:rPr>
                <a:t>H</a:t>
              </a:r>
            </a:p>
          </p:txBody>
        </p:sp>
        <p:sp>
          <p:nvSpPr>
            <p:cNvPr id="162827" name="Text Box 13"/>
            <p:cNvSpPr txBox="1">
              <a:spLocks noChangeArrowheads="1"/>
            </p:cNvSpPr>
            <p:nvPr/>
          </p:nvSpPr>
          <p:spPr bwMode="auto">
            <a:xfrm>
              <a:off x="2832" y="1248"/>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a:latin typeface="Times New Roman" pitchFamily="18" charset="0"/>
                </a:rPr>
                <a:t>H</a:t>
              </a:r>
            </a:p>
          </p:txBody>
        </p:sp>
        <p:sp>
          <p:nvSpPr>
            <p:cNvPr id="162828" name="Line 14"/>
            <p:cNvSpPr>
              <a:spLocks noChangeShapeType="1"/>
            </p:cNvSpPr>
            <p:nvPr/>
          </p:nvSpPr>
          <p:spPr bwMode="auto">
            <a:xfrm flipV="1">
              <a:off x="2256" y="1152"/>
              <a:ext cx="240" cy="19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2829" name="Line 15"/>
            <p:cNvSpPr>
              <a:spLocks noChangeShapeType="1"/>
            </p:cNvSpPr>
            <p:nvPr/>
          </p:nvSpPr>
          <p:spPr bwMode="auto">
            <a:xfrm>
              <a:off x="2640" y="1152"/>
              <a:ext cx="240" cy="19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2830" name="Line 16"/>
            <p:cNvSpPr>
              <a:spLocks noChangeShapeType="1"/>
            </p:cNvSpPr>
            <p:nvPr/>
          </p:nvSpPr>
          <p:spPr bwMode="auto">
            <a:xfrm>
              <a:off x="2544" y="1200"/>
              <a:ext cx="0" cy="288"/>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pSp>
        <p:nvGrpSpPr>
          <p:cNvPr id="2" name="Group 1"/>
          <p:cNvGrpSpPr/>
          <p:nvPr/>
        </p:nvGrpSpPr>
        <p:grpSpPr>
          <a:xfrm>
            <a:off x="6445076" y="980728"/>
            <a:ext cx="1511300" cy="1373188"/>
            <a:chOff x="6157044" y="1151782"/>
            <a:chExt cx="1511300" cy="1373188"/>
          </a:xfrm>
        </p:grpSpPr>
        <p:pic>
          <p:nvPicPr>
            <p:cNvPr id="19" name="Picture 80" descr="3D representation of the shape of a molecule of wa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7044" y="1151782"/>
              <a:ext cx="15113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82"/>
            <p:cNvSpPr>
              <a:spLocks noChangeArrowheads="1"/>
            </p:cNvSpPr>
            <p:nvPr/>
          </p:nvSpPr>
          <p:spPr bwMode="auto">
            <a:xfrm rot="2711693">
              <a:off x="6783312" y="1193852"/>
              <a:ext cx="73025" cy="360362"/>
            </a:xfrm>
            <a:prstGeom prst="rect">
              <a:avLst/>
            </a:prstGeom>
            <a:solidFill>
              <a:schemeClr val="bg1"/>
            </a:solidFill>
            <a:ln w="9525">
              <a:solidFill>
                <a:schemeClr val="bg1"/>
              </a:solidFill>
              <a:miter lim="800000"/>
              <a:headEnd/>
              <a:tailEnd/>
            </a:ln>
          </p:spPr>
          <p:txBody>
            <a:bodyPr wrap="none" anchor="ctr"/>
            <a:lstStyle>
              <a:lvl1pPr eaLnBrk="0" hangingPunct="0">
                <a:defRPr sz="2000">
                  <a:solidFill>
                    <a:schemeClr val="tx1"/>
                  </a:solidFill>
                  <a:latin typeface="Arial" pitchFamily="34" charset="0"/>
                </a:defRPr>
              </a:lvl1pPr>
              <a:lvl2pPr marL="742950" indent="-285750" eaLnBrk="0" hangingPunct="0">
                <a:defRPr sz="2000">
                  <a:solidFill>
                    <a:schemeClr val="tx1"/>
                  </a:solidFill>
                  <a:latin typeface="Arial" pitchFamily="34" charset="0"/>
                </a:defRPr>
              </a:lvl2pPr>
              <a:lvl3pPr marL="1143000" indent="-228600" eaLnBrk="0" hangingPunct="0">
                <a:defRPr sz="2000">
                  <a:solidFill>
                    <a:schemeClr val="tx1"/>
                  </a:solidFill>
                  <a:latin typeface="Arial" pitchFamily="34" charset="0"/>
                </a:defRPr>
              </a:lvl3pPr>
              <a:lvl4pPr marL="1600200" indent="-228600" eaLnBrk="0" hangingPunct="0">
                <a:defRPr sz="2000">
                  <a:solidFill>
                    <a:schemeClr val="tx1"/>
                  </a:solidFill>
                  <a:latin typeface="Arial" pitchFamily="34" charset="0"/>
                </a:defRPr>
              </a:lvl4pPr>
              <a:lvl5pPr marL="2057400" indent="-228600" eaLnBrk="0" hangingPunct="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pPr eaLnBrk="1" hangingPunct="1"/>
              <a:endParaRPr lang="en-GB" altLang="en-US"/>
            </a:p>
          </p:txBody>
        </p:sp>
        <p:sp>
          <p:nvSpPr>
            <p:cNvPr id="21" name="Rectangle 83"/>
            <p:cNvSpPr>
              <a:spLocks noChangeArrowheads="1"/>
            </p:cNvSpPr>
            <p:nvPr/>
          </p:nvSpPr>
          <p:spPr bwMode="auto">
            <a:xfrm rot="18876772">
              <a:off x="7016675" y="1198613"/>
              <a:ext cx="73025" cy="360363"/>
            </a:xfrm>
            <a:prstGeom prst="rect">
              <a:avLst/>
            </a:prstGeom>
            <a:solidFill>
              <a:schemeClr val="bg1"/>
            </a:solidFill>
            <a:ln w="9525">
              <a:solidFill>
                <a:schemeClr val="bg1"/>
              </a:solidFill>
              <a:miter lim="800000"/>
              <a:headEnd/>
              <a:tailEnd/>
            </a:ln>
          </p:spPr>
          <p:txBody>
            <a:bodyPr wrap="none" anchor="ctr"/>
            <a:lstStyle>
              <a:lvl1pPr eaLnBrk="0" hangingPunct="0">
                <a:defRPr sz="2000">
                  <a:solidFill>
                    <a:schemeClr val="tx1"/>
                  </a:solidFill>
                  <a:latin typeface="Arial" pitchFamily="34" charset="0"/>
                </a:defRPr>
              </a:lvl1pPr>
              <a:lvl2pPr marL="742950" indent="-285750" eaLnBrk="0" hangingPunct="0">
                <a:defRPr sz="2000">
                  <a:solidFill>
                    <a:schemeClr val="tx1"/>
                  </a:solidFill>
                  <a:latin typeface="Arial" pitchFamily="34" charset="0"/>
                </a:defRPr>
              </a:lvl2pPr>
              <a:lvl3pPr marL="1143000" indent="-228600" eaLnBrk="0" hangingPunct="0">
                <a:defRPr sz="2000">
                  <a:solidFill>
                    <a:schemeClr val="tx1"/>
                  </a:solidFill>
                  <a:latin typeface="Arial" pitchFamily="34" charset="0"/>
                </a:defRPr>
              </a:lvl3pPr>
              <a:lvl4pPr marL="1600200" indent="-228600" eaLnBrk="0" hangingPunct="0">
                <a:defRPr sz="2000">
                  <a:solidFill>
                    <a:schemeClr val="tx1"/>
                  </a:solidFill>
                  <a:latin typeface="Arial" pitchFamily="34" charset="0"/>
                </a:defRPr>
              </a:lvl4pPr>
              <a:lvl5pPr marL="2057400" indent="-228600" eaLnBrk="0" hangingPunct="0">
                <a:defRPr sz="2000">
                  <a:solidFill>
                    <a:schemeClr val="tx1"/>
                  </a:solidFill>
                  <a:latin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defRPr>
              </a:lvl9pPr>
            </a:lstStyle>
            <a:p>
              <a:pPr eaLnBrk="1" hangingPunct="1"/>
              <a:endParaRPr lang="en-GB" altLang="en-US">
                <a:solidFill>
                  <a:schemeClr val="bg1"/>
                </a:solidFill>
              </a:endParaRPr>
            </a:p>
          </p:txBody>
        </p:sp>
      </p:grpSp>
      <p:pic>
        <p:nvPicPr>
          <p:cNvPr id="23" name="Picture 22"/>
          <p:cNvPicPr/>
          <p:nvPr/>
        </p:nvPicPr>
        <p:blipFill>
          <a:blip r:embed="rId3">
            <a:extLst>
              <a:ext uri="{28A0092B-C50C-407E-A947-70E740481C1C}">
                <a14:useLocalDpi xmlns:a14="http://schemas.microsoft.com/office/drawing/2010/main" val="0"/>
              </a:ext>
            </a:extLst>
          </a:blip>
          <a:stretch>
            <a:fillRect/>
          </a:stretch>
        </p:blipFill>
        <p:spPr>
          <a:xfrm>
            <a:off x="107504" y="3663133"/>
            <a:ext cx="3600400" cy="1863552"/>
          </a:xfrm>
          <a:prstGeom prst="rect">
            <a:avLst/>
          </a:prstGeom>
        </p:spPr>
      </p:pic>
      <p:sp>
        <p:nvSpPr>
          <p:cNvPr id="24" name="Text Box 4"/>
          <p:cNvSpPr txBox="1">
            <a:spLocks noChangeArrowheads="1"/>
          </p:cNvSpPr>
          <p:nvPr/>
        </p:nvSpPr>
        <p:spPr bwMode="auto">
          <a:xfrm>
            <a:off x="3760935" y="3634783"/>
            <a:ext cx="5203553"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ct val="50000"/>
              </a:spcBef>
              <a:buNone/>
            </a:pPr>
            <a:r>
              <a:rPr lang="en-GB" altLang="en-US" sz="2400" dirty="0" smtClean="0">
                <a:latin typeface="Times New Roman" pitchFamily="18" charset="0"/>
              </a:rPr>
              <a:t>Structure like </a:t>
            </a:r>
            <a:r>
              <a:rPr lang="en-GB" altLang="en-US" sz="2400" dirty="0">
                <a:latin typeface="Times New Roman" pitchFamily="18" charset="0"/>
              </a:rPr>
              <a:t>c</a:t>
            </a:r>
            <a:r>
              <a:rPr lang="en-GB" altLang="en-US" sz="2400" dirty="0" smtClean="0">
                <a:latin typeface="Times New Roman" pitchFamily="18" charset="0"/>
              </a:rPr>
              <a:t>arbon </a:t>
            </a:r>
            <a:r>
              <a:rPr lang="en-GB" altLang="en-US" sz="2400" dirty="0">
                <a:latin typeface="Times New Roman" pitchFamily="18" charset="0"/>
              </a:rPr>
              <a:t>dioxide and </a:t>
            </a:r>
            <a:r>
              <a:rPr lang="en-GB" altLang="en-US" sz="2400" dirty="0" err="1" smtClean="0">
                <a:latin typeface="Times New Roman" pitchFamily="18" charset="0"/>
              </a:rPr>
              <a:t>tetrachloromethane</a:t>
            </a:r>
            <a:r>
              <a:rPr lang="en-GB" altLang="en-US" sz="2400" dirty="0" smtClean="0">
                <a:latin typeface="Times New Roman" pitchFamily="18" charset="0"/>
              </a:rPr>
              <a:t> </a:t>
            </a:r>
            <a:r>
              <a:rPr lang="en-GB" altLang="en-US" sz="2400" dirty="0">
                <a:latin typeface="Times New Roman" pitchFamily="18" charset="0"/>
              </a:rPr>
              <a:t>have polar covalent </a:t>
            </a:r>
            <a:r>
              <a:rPr lang="en-GB" altLang="en-US" sz="2400" dirty="0" smtClean="0">
                <a:latin typeface="Times New Roman" pitchFamily="18" charset="0"/>
              </a:rPr>
              <a:t>bonds. However, </a:t>
            </a:r>
            <a:r>
              <a:rPr lang="en-GB" altLang="en-US" sz="2400" dirty="0">
                <a:latin typeface="Times New Roman" pitchFamily="18" charset="0"/>
              </a:rPr>
              <a:t>they have </a:t>
            </a:r>
            <a:r>
              <a:rPr lang="en-GB" altLang="en-US" sz="2400" dirty="0" smtClean="0">
                <a:latin typeface="Times New Roman" pitchFamily="18" charset="0"/>
              </a:rPr>
              <a:t>non-polar covalent </a:t>
            </a:r>
            <a:r>
              <a:rPr lang="en-GB" altLang="en-US" sz="2400" dirty="0">
                <a:latin typeface="Times New Roman" pitchFamily="18" charset="0"/>
              </a:rPr>
              <a:t>structures because of the </a:t>
            </a:r>
            <a:r>
              <a:rPr lang="en-GB" altLang="en-US" sz="2400" dirty="0" smtClean="0">
                <a:latin typeface="Times New Roman" pitchFamily="18" charset="0"/>
              </a:rPr>
              <a:t>position of </a:t>
            </a:r>
            <a:r>
              <a:rPr lang="en-GB" altLang="en-US" sz="2400" dirty="0">
                <a:latin typeface="Times New Roman" pitchFamily="18" charset="0"/>
              </a:rPr>
              <a:t>the </a:t>
            </a:r>
            <a:r>
              <a:rPr lang="en-GB" altLang="en-US" sz="2400" dirty="0" smtClean="0">
                <a:latin typeface="Times New Roman" pitchFamily="18" charset="0"/>
              </a:rPr>
              <a:t>bonds.</a:t>
            </a:r>
            <a:endParaRPr lang="en-GB" altLang="en-US" sz="2400" dirty="0">
              <a:latin typeface="Times New Roman" pitchFamily="18" charset="0"/>
            </a:endParaRPr>
          </a:p>
        </p:txBody>
      </p:sp>
      <p:sp>
        <p:nvSpPr>
          <p:cNvPr id="3" name="Rectangle 2"/>
          <p:cNvSpPr/>
          <p:nvPr/>
        </p:nvSpPr>
        <p:spPr>
          <a:xfrm>
            <a:off x="100560" y="5694347"/>
            <a:ext cx="8773988" cy="830997"/>
          </a:xfrm>
          <a:prstGeom prst="rect">
            <a:avLst/>
          </a:prstGeom>
        </p:spPr>
        <p:txBody>
          <a:bodyPr wrap="square">
            <a:spAutoFit/>
          </a:bodyPr>
          <a:lstStyle/>
          <a:p>
            <a:r>
              <a:rPr lang="en-GB" altLang="en-US" sz="2400" dirty="0">
                <a:latin typeface="Times New Roman" pitchFamily="18" charset="0"/>
              </a:rPr>
              <a:t>The </a:t>
            </a:r>
            <a:r>
              <a:rPr lang="en-GB" altLang="en-US" sz="2400" b="1" u="sng" dirty="0">
                <a:solidFill>
                  <a:srgbClr val="FF0000"/>
                </a:solidFill>
                <a:latin typeface="Times New Roman" pitchFamily="18" charset="0"/>
              </a:rPr>
              <a:t>bonds are </a:t>
            </a:r>
            <a:r>
              <a:rPr lang="en-GB" altLang="en-US" sz="2400" b="1" u="sng" dirty="0" smtClean="0">
                <a:solidFill>
                  <a:srgbClr val="FF0000"/>
                </a:solidFill>
                <a:latin typeface="Times New Roman" pitchFamily="18" charset="0"/>
              </a:rPr>
              <a:t>__________</a:t>
            </a:r>
            <a:r>
              <a:rPr lang="en-GB" altLang="en-US" sz="2400" b="1" u="sng" dirty="0" smtClean="0">
                <a:solidFill>
                  <a:srgbClr val="FF0000"/>
                </a:solidFill>
                <a:latin typeface="Times New Roman" pitchFamily="18" charset="0"/>
              </a:rPr>
              <a:t> </a:t>
            </a:r>
            <a:r>
              <a:rPr lang="en-GB" altLang="en-US" sz="2400" b="1" u="sng" dirty="0">
                <a:solidFill>
                  <a:srgbClr val="FF0000"/>
                </a:solidFill>
                <a:latin typeface="Times New Roman" pitchFamily="18" charset="0"/>
              </a:rPr>
              <a:t>opposed </a:t>
            </a:r>
            <a:r>
              <a:rPr lang="en-GB" altLang="en-US" sz="2400" dirty="0">
                <a:latin typeface="Times New Roman" pitchFamily="18" charset="0"/>
              </a:rPr>
              <a:t>and will </a:t>
            </a:r>
            <a:r>
              <a:rPr lang="en-GB" altLang="en-US" sz="2400" dirty="0" smtClean="0">
                <a:latin typeface="Times New Roman" pitchFamily="18" charset="0"/>
              </a:rPr>
              <a:t>________</a:t>
            </a:r>
            <a:r>
              <a:rPr lang="en-GB" altLang="en-US" sz="2400" dirty="0" smtClean="0">
                <a:latin typeface="Times New Roman" pitchFamily="18" charset="0"/>
              </a:rPr>
              <a:t> </a:t>
            </a:r>
            <a:r>
              <a:rPr lang="en-GB" altLang="en-US" sz="2400" dirty="0">
                <a:latin typeface="Times New Roman" pitchFamily="18" charset="0"/>
              </a:rPr>
              <a:t>out. Therefore they have </a:t>
            </a:r>
            <a:r>
              <a:rPr lang="en-GB" altLang="en-US" sz="2400" dirty="0" smtClean="0">
                <a:latin typeface="Times New Roman" pitchFamily="18" charset="0"/>
              </a:rPr>
              <a:t>_____________</a:t>
            </a:r>
            <a:r>
              <a:rPr lang="en-GB" altLang="en-US" sz="2400" dirty="0" smtClean="0">
                <a:latin typeface="Times New Roman" pitchFamily="18" charset="0"/>
              </a:rPr>
              <a:t> </a:t>
            </a:r>
            <a:r>
              <a:rPr lang="en-GB" altLang="en-US" sz="2400" dirty="0">
                <a:latin typeface="Times New Roman" pitchFamily="18" charset="0"/>
              </a:rPr>
              <a:t>covalent </a:t>
            </a:r>
            <a:r>
              <a:rPr lang="en-GB" altLang="en-US" sz="2400" dirty="0" smtClean="0">
                <a:latin typeface="Times New Roman" pitchFamily="18" charset="0"/>
              </a:rPr>
              <a:t>structures.</a:t>
            </a:r>
            <a:endParaRPr lang="en-GB" sz="2400"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035439-CAE3-48F5-8784-A3D703450100}" type="slidenum">
              <a:rPr lang="en-GB" smtClean="0"/>
              <a:t>109</a:t>
            </a:fld>
            <a:endParaRPr lang="en-GB"/>
          </a:p>
        </p:txBody>
      </p:sp>
    </p:spTree>
    <p:extLst>
      <p:ext uri="{BB962C8B-B14F-4D97-AF65-F5344CB8AC3E}">
        <p14:creationId xmlns:p14="http://schemas.microsoft.com/office/powerpoint/2010/main" val="22397552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142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3142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3142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3143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314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1" nodeType="clickEffect">
                                  <p:stCondLst>
                                    <p:cond delay="0"/>
                                  </p:stCondLst>
                                  <p:childTnLst>
                                    <p:set>
                                      <p:cBhvr>
                                        <p:cTn id="30" dur="1" fill="hold">
                                          <p:stCondLst>
                                            <p:cond delay="0"/>
                                          </p:stCondLst>
                                        </p:cTn>
                                        <p:tgtEl>
                                          <p:spTgt spid="231427"/>
                                        </p:tgtEl>
                                        <p:attrNameLst>
                                          <p:attrName>style.visibility</p:attrName>
                                        </p:attrNameLst>
                                      </p:cBhvr>
                                      <p:to>
                                        <p:strVal val="visible"/>
                                      </p:to>
                                    </p:set>
                                    <p:animEffect transition="in" filter="wipe(down)">
                                      <p:cBhvr>
                                        <p:cTn id="31" dur="500"/>
                                        <p:tgtEl>
                                          <p:spTgt spid="231427"/>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500" fill="hold"/>
                                        <p:tgtEl>
                                          <p:spTgt spid="23"/>
                                        </p:tgtEl>
                                        <p:attrNameLst>
                                          <p:attrName>ppt_x</p:attrName>
                                        </p:attrNameLst>
                                      </p:cBhvr>
                                      <p:tavLst>
                                        <p:tav tm="0">
                                          <p:val>
                                            <p:strVal val="#ppt_x"/>
                                          </p:val>
                                        </p:tav>
                                        <p:tav tm="100000">
                                          <p:val>
                                            <p:strVal val="#ppt_x"/>
                                          </p:val>
                                        </p:tav>
                                      </p:tavLst>
                                    </p:anim>
                                    <p:anim calcmode="lin" valueType="num">
                                      <p:cBhvr additive="base">
                                        <p:cTn id="37"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1" nodeType="clickEffect">
                                  <p:stCondLst>
                                    <p:cond delay="0"/>
                                  </p:stCondLst>
                                  <p:childTnLst>
                                    <p:set>
                                      <p:cBhvr>
                                        <p:cTn id="41" dur="1" fill="hold">
                                          <p:stCondLst>
                                            <p:cond delay="0"/>
                                          </p:stCondLst>
                                        </p:cTn>
                                        <p:tgtEl>
                                          <p:spTgt spid="24">
                                            <p:txEl>
                                              <p:pRg st="0" end="0"/>
                                            </p:txEl>
                                          </p:spTgt>
                                        </p:tgtEl>
                                        <p:attrNameLst>
                                          <p:attrName>style.visibility</p:attrName>
                                        </p:attrNameLst>
                                      </p:cBhvr>
                                      <p:to>
                                        <p:strVal val="visible"/>
                                      </p:to>
                                    </p:set>
                                    <p:animEffect transition="in" filter="wipe(left)">
                                      <p:cBhvr>
                                        <p:cTn id="42" dur="500"/>
                                        <p:tgtEl>
                                          <p:spTgt spid="2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circle(in)">
                                      <p:cBhvr>
                                        <p:cTn id="4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6" grpId="0" autoUpdateAnimBg="0"/>
      <p:bldP spid="231427" grpId="0" autoUpdateAnimBg="0"/>
      <p:bldP spid="231427" grpId="1"/>
      <p:bldP spid="231428" grpId="0" autoUpdateAnimBg="0"/>
      <p:bldP spid="24" grpId="0" build="p" autoUpdateAnimBg="0"/>
      <p:bldP spid="24" grpId="1" build="allAtOnce"/>
      <p:bldP spid="3" grpId="0"/>
    </p:bld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92514" y="44624"/>
            <a:ext cx="8799966" cy="648071"/>
          </a:xfrm>
        </p:spPr>
        <p:txBody>
          <a:bodyPr>
            <a:normAutofit/>
          </a:bodyPr>
          <a:lstStyle/>
          <a:p>
            <a:pPr algn="l" eaLnBrk="1" hangingPunct="1"/>
            <a:r>
              <a:rPr lang="en-GB" altLang="en-US" sz="2800" b="1" u="sng" dirty="0" smtClean="0">
                <a:solidFill>
                  <a:srgbClr val="FF0000"/>
                </a:solidFill>
                <a:latin typeface="Times New Roman" pitchFamily="18" charset="0"/>
              </a:rPr>
              <a:t>(iv) Intermolecular forces </a:t>
            </a:r>
            <a:r>
              <a:rPr lang="en-GB" altLang="en-US" sz="2800" u="sng" dirty="0" smtClean="0">
                <a:latin typeface="Times New Roman" pitchFamily="18" charset="0"/>
              </a:rPr>
              <a:t>= </a:t>
            </a:r>
            <a:r>
              <a:rPr lang="en-GB" altLang="en-US" sz="2800" u="sng" dirty="0">
                <a:latin typeface="Times New Roman" pitchFamily="18" charset="0"/>
              </a:rPr>
              <a:t> </a:t>
            </a:r>
            <a:r>
              <a:rPr lang="en-GB" altLang="en-US" sz="2800" u="sng" dirty="0" smtClean="0">
                <a:latin typeface="Times New Roman" pitchFamily="18" charset="0"/>
              </a:rPr>
              <a:t>         </a:t>
            </a:r>
            <a:r>
              <a:rPr lang="en-GB" altLang="en-US" sz="2800" u="sng" dirty="0" smtClean="0">
                <a:latin typeface="Times New Roman" pitchFamily="18" charset="0"/>
              </a:rPr>
              <a:t>’               Forces</a:t>
            </a:r>
            <a:endParaRPr lang="en-GB" altLang="en-US" sz="2800" u="sng" dirty="0" smtClean="0">
              <a:latin typeface="Times New Roman" pitchFamily="18" charset="0"/>
            </a:endParaRPr>
          </a:p>
        </p:txBody>
      </p:sp>
      <p:sp>
        <p:nvSpPr>
          <p:cNvPr id="234499" name="Text Box 3"/>
          <p:cNvSpPr txBox="1">
            <a:spLocks noChangeArrowheads="1"/>
          </p:cNvSpPr>
          <p:nvPr/>
        </p:nvSpPr>
        <p:spPr bwMode="auto">
          <a:xfrm>
            <a:off x="104775" y="692696"/>
            <a:ext cx="84582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The attractive forces which hold molecules together are known as </a:t>
            </a:r>
            <a:r>
              <a:rPr lang="en-GB" altLang="en-US" sz="2400" u="sng" dirty="0" smtClean="0">
                <a:latin typeface="Times New Roman" pitchFamily="18" charset="0"/>
              </a:rPr>
              <a:t>intermolecular forces</a:t>
            </a:r>
            <a:r>
              <a:rPr lang="en-GB" altLang="en-US" sz="2400" dirty="0" smtClean="0">
                <a:latin typeface="Times New Roman" pitchFamily="18" charset="0"/>
              </a:rPr>
              <a:t>, i.e. </a:t>
            </a:r>
            <a:r>
              <a:rPr lang="en-GB" altLang="en-US" sz="2400" u="sng" dirty="0" smtClean="0">
                <a:latin typeface="Times New Roman" pitchFamily="18" charset="0"/>
              </a:rPr>
              <a:t>b___________ </a:t>
            </a:r>
            <a:r>
              <a:rPr lang="en-GB" altLang="en-US" sz="2400" u="sng" dirty="0" smtClean="0">
                <a:latin typeface="Times New Roman" pitchFamily="18" charset="0"/>
              </a:rPr>
              <a:t>molecules</a:t>
            </a:r>
            <a:r>
              <a:rPr lang="en-GB" altLang="en-US" sz="2400" dirty="0" smtClean="0">
                <a:latin typeface="Times New Roman" pitchFamily="18" charset="0"/>
              </a:rPr>
              <a:t>. They are often referred to as </a:t>
            </a:r>
            <a:r>
              <a:rPr lang="en-GB" altLang="en-US" sz="2400" u="sng" dirty="0" smtClean="0">
                <a:latin typeface="Times New Roman" pitchFamily="18" charset="0"/>
              </a:rPr>
              <a:t>Van der Waals’ forces</a:t>
            </a:r>
            <a:r>
              <a:rPr lang="en-GB" altLang="en-US" sz="2400" dirty="0" smtClean="0">
                <a:latin typeface="Times New Roman" pitchFamily="18" charset="0"/>
              </a:rPr>
              <a:t>.</a:t>
            </a:r>
            <a:endParaRPr lang="en-GB" altLang="en-US" sz="2400" dirty="0">
              <a:latin typeface="Times New Roman" pitchFamily="18" charset="0"/>
            </a:endParaRPr>
          </a:p>
        </p:txBody>
      </p:sp>
      <p:sp>
        <p:nvSpPr>
          <p:cNvPr id="34" name="Text Box 3"/>
          <p:cNvSpPr txBox="1">
            <a:spLocks noChangeArrowheads="1"/>
          </p:cNvSpPr>
          <p:nvPr/>
        </p:nvSpPr>
        <p:spPr bwMode="auto">
          <a:xfrm>
            <a:off x="107504" y="2012647"/>
            <a:ext cx="84582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There are three main types of Van der Waals’ forces to consider</a:t>
            </a:r>
            <a:r>
              <a:rPr lang="en-GB" altLang="en-US" sz="2400" dirty="0" smtClean="0">
                <a:latin typeface="Times New Roman" pitchFamily="18" charset="0"/>
              </a:rPr>
              <a:t>:</a:t>
            </a:r>
          </a:p>
          <a:p>
            <a:pPr eaLnBrk="1" hangingPunct="1">
              <a:spcBef>
                <a:spcPct val="50000"/>
              </a:spcBef>
              <a:buFontTx/>
              <a:buNone/>
            </a:pPr>
            <a:r>
              <a:rPr lang="en-GB" altLang="en-US" sz="2400" dirty="0" smtClean="0">
                <a:latin typeface="Times New Roman" pitchFamily="18" charset="0"/>
              </a:rPr>
              <a:t>1</a:t>
            </a:r>
          </a:p>
          <a:p>
            <a:pPr eaLnBrk="1" hangingPunct="1">
              <a:spcBef>
                <a:spcPct val="50000"/>
              </a:spcBef>
              <a:buFontTx/>
              <a:buNone/>
            </a:pPr>
            <a:r>
              <a:rPr lang="en-GB" altLang="en-US" sz="2400" dirty="0" smtClean="0">
                <a:latin typeface="Times New Roman" pitchFamily="18" charset="0"/>
              </a:rPr>
              <a:t>2</a:t>
            </a:r>
          </a:p>
          <a:p>
            <a:pPr eaLnBrk="1" hangingPunct="1">
              <a:spcBef>
                <a:spcPct val="50000"/>
              </a:spcBef>
              <a:buFontTx/>
              <a:buNone/>
            </a:pPr>
            <a:r>
              <a:rPr lang="en-GB" altLang="en-US" sz="2400" dirty="0">
                <a:latin typeface="Times New Roman" pitchFamily="18" charset="0"/>
              </a:rPr>
              <a:t>3</a:t>
            </a:r>
            <a:endParaRPr lang="en-GB" altLang="en-US" sz="2400" dirty="0" smtClean="0">
              <a:latin typeface="Times New Roman"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110</a:t>
            </a:fld>
            <a:endParaRPr lang="en-GB"/>
          </a:p>
        </p:txBody>
      </p:sp>
    </p:spTree>
    <p:extLst>
      <p:ext uri="{BB962C8B-B14F-4D97-AF65-F5344CB8AC3E}">
        <p14:creationId xmlns:p14="http://schemas.microsoft.com/office/powerpoint/2010/main" val="35156795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44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3449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498" grpId="0" autoUpdateAnimBg="0"/>
      <p:bldP spid="234499" grpId="0" build="p" autoUpdateAnimBg="0"/>
      <p:bldP spid="34" grpId="0" build="p"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107504" y="113963"/>
            <a:ext cx="5867400" cy="685800"/>
          </a:xfrm>
        </p:spPr>
        <p:txBody>
          <a:bodyPr>
            <a:normAutofit/>
          </a:bodyPr>
          <a:lstStyle/>
          <a:p>
            <a:pPr algn="l" eaLnBrk="1" hangingPunct="1"/>
            <a:r>
              <a:rPr lang="en-GB" altLang="en-US" sz="2400" u="sng" dirty="0" smtClean="0">
                <a:solidFill>
                  <a:srgbClr val="00B0F0"/>
                </a:solidFill>
                <a:latin typeface="Times New Roman" pitchFamily="18" charset="0"/>
              </a:rPr>
              <a:t>1. </a:t>
            </a:r>
            <a:r>
              <a:rPr lang="en-GB" altLang="en-US" sz="2400" b="1" dirty="0" smtClean="0">
                <a:solidFill>
                  <a:srgbClr val="00B0F0"/>
                </a:solidFill>
                <a:latin typeface="Times New Roman" pitchFamily="18" charset="0"/>
              </a:rPr>
              <a:t>London Dispersion Forces</a:t>
            </a:r>
          </a:p>
        </p:txBody>
      </p:sp>
      <p:sp>
        <p:nvSpPr>
          <p:cNvPr id="16" name="Text Box 3"/>
          <p:cNvSpPr txBox="1">
            <a:spLocks noChangeArrowheads="1"/>
          </p:cNvSpPr>
          <p:nvPr/>
        </p:nvSpPr>
        <p:spPr bwMode="auto">
          <a:xfrm>
            <a:off x="104775" y="788511"/>
            <a:ext cx="8458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These are the </a:t>
            </a:r>
            <a:r>
              <a:rPr lang="en-GB" altLang="en-US" sz="2400" dirty="0" smtClean="0">
                <a:latin typeface="Times New Roman" pitchFamily="18" charset="0"/>
              </a:rPr>
              <a:t>_________</a:t>
            </a:r>
            <a:r>
              <a:rPr lang="en-GB" altLang="en-US" sz="2400" dirty="0" smtClean="0">
                <a:latin typeface="Times New Roman" pitchFamily="18" charset="0"/>
              </a:rPr>
              <a:t> </a:t>
            </a:r>
            <a:r>
              <a:rPr lang="en-GB" altLang="en-US" sz="2400" dirty="0" smtClean="0">
                <a:latin typeface="Times New Roman" pitchFamily="18" charset="0"/>
              </a:rPr>
              <a:t>of all the intermolecular forces and occur between all atoms and molecules.</a:t>
            </a:r>
            <a:endParaRPr lang="en-GB" altLang="en-US" sz="2400" dirty="0">
              <a:latin typeface="Times New Roman" pitchFamily="18" charset="0"/>
            </a:endParaRPr>
          </a:p>
        </p:txBody>
      </p:sp>
      <p:sp>
        <p:nvSpPr>
          <p:cNvPr id="17" name="Text Box 3"/>
          <p:cNvSpPr txBox="1">
            <a:spLocks noChangeArrowheads="1"/>
          </p:cNvSpPr>
          <p:nvPr/>
        </p:nvSpPr>
        <p:spPr bwMode="auto">
          <a:xfrm>
            <a:off x="107504" y="1700808"/>
            <a:ext cx="84582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b="1" u="sng" dirty="0" smtClean="0">
                <a:solidFill>
                  <a:srgbClr val="00B0F0"/>
                </a:solidFill>
                <a:latin typeface="Times New Roman" pitchFamily="18" charset="0"/>
              </a:rPr>
              <a:t>London dispersion forces </a:t>
            </a:r>
            <a:r>
              <a:rPr lang="en-GB" altLang="en-US" sz="2400" dirty="0" smtClean="0">
                <a:latin typeface="Times New Roman" pitchFamily="18" charset="0"/>
              </a:rPr>
              <a:t>are caused by the </a:t>
            </a:r>
            <a:r>
              <a:rPr lang="en-GB" altLang="en-US" sz="2400" b="1" i="1" dirty="0" smtClean="0">
                <a:solidFill>
                  <a:srgbClr val="00B0F0"/>
                </a:solidFill>
                <a:latin typeface="Times New Roman" pitchFamily="18" charset="0"/>
              </a:rPr>
              <a:t>_________ ________</a:t>
            </a:r>
            <a:r>
              <a:rPr lang="en-GB" altLang="en-US" sz="2400" b="1" i="1" dirty="0" smtClean="0">
                <a:solidFill>
                  <a:srgbClr val="00B0F0"/>
                </a:solidFill>
                <a:latin typeface="Times New Roman" pitchFamily="18" charset="0"/>
              </a:rPr>
              <a:t> </a:t>
            </a:r>
            <a:r>
              <a:rPr lang="en-GB" altLang="en-US" sz="2400" b="1" i="1" dirty="0" smtClean="0">
                <a:solidFill>
                  <a:srgbClr val="00B0F0"/>
                </a:solidFill>
                <a:latin typeface="Times New Roman" pitchFamily="18" charset="0"/>
              </a:rPr>
              <a:t>of electrons </a:t>
            </a:r>
            <a:r>
              <a:rPr lang="en-GB" altLang="en-US" sz="2400" dirty="0" smtClean="0">
                <a:latin typeface="Times New Roman" pitchFamily="18" charset="0"/>
              </a:rPr>
              <a:t>which are constantly moving in an atom. This forms a </a:t>
            </a:r>
            <a:r>
              <a:rPr lang="en-GB" altLang="en-US" sz="2400" u="sng" dirty="0">
                <a:latin typeface="Times New Roman" pitchFamily="18" charset="0"/>
              </a:rPr>
              <a:t> </a:t>
            </a:r>
            <a:r>
              <a:rPr lang="en-GB" altLang="en-US" sz="2400" u="sng" dirty="0" smtClean="0">
                <a:latin typeface="Times New Roman" pitchFamily="18" charset="0"/>
              </a:rPr>
              <a:t>  _______________</a:t>
            </a:r>
            <a:r>
              <a:rPr lang="en-GB" altLang="en-US" sz="2400" u="sng" dirty="0" smtClean="0">
                <a:latin typeface="Times New Roman" pitchFamily="18" charset="0"/>
              </a:rPr>
              <a:t> </a:t>
            </a:r>
            <a:r>
              <a:rPr lang="en-GB" altLang="en-US" sz="2400" u="sng" dirty="0" smtClean="0">
                <a:latin typeface="Times New Roman" pitchFamily="18" charset="0"/>
              </a:rPr>
              <a:t>dipole </a:t>
            </a:r>
            <a:r>
              <a:rPr lang="en-GB" altLang="en-US" sz="2400" dirty="0" smtClean="0">
                <a:latin typeface="Times New Roman" pitchFamily="18" charset="0"/>
              </a:rPr>
              <a:t>on an atom:</a:t>
            </a:r>
            <a:endParaRPr lang="en-GB" altLang="en-US" sz="2400" dirty="0">
              <a:latin typeface="Times New Roman" pitchFamily="18" charset="0"/>
            </a:endParaRPr>
          </a:p>
        </p:txBody>
      </p:sp>
      <p:pic>
        <p:nvPicPr>
          <p:cNvPr id="19" name="Picture 18"/>
          <p:cNvPicPr/>
          <p:nvPr/>
        </p:nvPicPr>
        <p:blipFill>
          <a:blip r:embed="rId2">
            <a:extLst>
              <a:ext uri="{28A0092B-C50C-407E-A947-70E740481C1C}">
                <a14:useLocalDpi xmlns:a14="http://schemas.microsoft.com/office/drawing/2010/main" val="0"/>
              </a:ext>
            </a:extLst>
          </a:blip>
          <a:stretch>
            <a:fillRect/>
          </a:stretch>
        </p:blipFill>
        <p:spPr>
          <a:xfrm>
            <a:off x="2801427" y="2996952"/>
            <a:ext cx="2778685" cy="2304256"/>
          </a:xfrm>
          <a:prstGeom prst="rect">
            <a:avLst/>
          </a:prstGeom>
        </p:spPr>
      </p:pic>
      <p:cxnSp>
        <p:nvCxnSpPr>
          <p:cNvPr id="4" name="Straight Arrow Connector 3"/>
          <p:cNvCxnSpPr/>
          <p:nvPr/>
        </p:nvCxnSpPr>
        <p:spPr>
          <a:xfrm flipH="1" flipV="1">
            <a:off x="3551840" y="4494130"/>
            <a:ext cx="504056" cy="124456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3" name="Straight Arrow Connector 22"/>
          <p:cNvCxnSpPr/>
          <p:nvPr/>
        </p:nvCxnSpPr>
        <p:spPr>
          <a:xfrm flipV="1">
            <a:off x="4238276" y="4593176"/>
            <a:ext cx="951816" cy="116051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3" name="Footer Placeholder 2"/>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035439-CAE3-48F5-8784-A3D703450100}" type="slidenum">
              <a:rPr lang="en-GB" smtClean="0"/>
              <a:t>111</a:t>
            </a:fld>
            <a:endParaRPr lang="en-GB"/>
          </a:p>
        </p:txBody>
      </p:sp>
    </p:spTree>
    <p:extLst>
      <p:ext uri="{BB962C8B-B14F-4D97-AF65-F5344CB8AC3E}">
        <p14:creationId xmlns:p14="http://schemas.microsoft.com/office/powerpoint/2010/main" val="19937650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96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18" grpId="0" autoUpdateAnimBg="0"/>
      <p:bldP spid="16" grpId="0" build="p" autoUpdateAnimBg="0"/>
      <p:bldP spid="17" grpId="0" build="p" autoUpdateAnimBg="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107504" y="116632"/>
            <a:ext cx="8458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As the atom has a </a:t>
            </a:r>
            <a:r>
              <a:rPr lang="en-GB" altLang="en-US" sz="2400" u="sng" dirty="0" smtClean="0">
                <a:solidFill>
                  <a:srgbClr val="00B0F0"/>
                </a:solidFill>
                <a:latin typeface="Times New Roman" pitchFamily="18" charset="0"/>
              </a:rPr>
              <a:t>t___________ </a:t>
            </a:r>
            <a:r>
              <a:rPr lang="en-GB" altLang="en-US" sz="2400" u="sng" dirty="0" smtClean="0">
                <a:solidFill>
                  <a:srgbClr val="00B0F0"/>
                </a:solidFill>
                <a:latin typeface="Times New Roman" pitchFamily="18" charset="0"/>
              </a:rPr>
              <a:t>dipole </a:t>
            </a:r>
            <a:r>
              <a:rPr lang="en-GB" altLang="en-US" sz="2400" dirty="0" smtClean="0">
                <a:latin typeface="Times New Roman" pitchFamily="18" charset="0"/>
              </a:rPr>
              <a:t>it can </a:t>
            </a:r>
            <a:r>
              <a:rPr lang="en-GB" altLang="en-US" sz="2400" b="1" u="sng" dirty="0" err="1" smtClean="0">
                <a:solidFill>
                  <a:srgbClr val="FF0000"/>
                </a:solidFill>
                <a:latin typeface="Times New Roman" pitchFamily="18" charset="0"/>
              </a:rPr>
              <a:t>i</a:t>
            </a:r>
            <a:r>
              <a:rPr lang="en-GB" altLang="en-US" sz="2400" b="1" u="sng" dirty="0" smtClean="0">
                <a:solidFill>
                  <a:srgbClr val="FF0000"/>
                </a:solidFill>
                <a:latin typeface="Times New Roman" pitchFamily="18" charset="0"/>
              </a:rPr>
              <a:t>________</a:t>
            </a:r>
            <a:r>
              <a:rPr lang="en-GB" altLang="en-US" sz="2400" dirty="0" smtClean="0">
                <a:latin typeface="Times New Roman" pitchFamily="18" charset="0"/>
              </a:rPr>
              <a:t> </a:t>
            </a:r>
            <a:r>
              <a:rPr lang="en-GB" altLang="en-US" sz="2400" dirty="0" smtClean="0">
                <a:latin typeface="Times New Roman" pitchFamily="18" charset="0"/>
              </a:rPr>
              <a:t>a dipole in a nearby atom. </a:t>
            </a:r>
            <a:endParaRPr lang="en-GB" altLang="en-US" sz="2400" dirty="0">
              <a:latin typeface="Times New Roman" pitchFamily="18" charset="0"/>
            </a:endParaRPr>
          </a:p>
        </p:txBody>
      </p:sp>
      <p:pic>
        <p:nvPicPr>
          <p:cNvPr id="3" name="Picture 2"/>
          <p:cNvPicPr/>
          <p:nvPr/>
        </p:nvPicPr>
        <p:blipFill>
          <a:blip r:embed="rId2">
            <a:extLst>
              <a:ext uri="{28A0092B-C50C-407E-A947-70E740481C1C}">
                <a14:useLocalDpi xmlns:a14="http://schemas.microsoft.com/office/drawing/2010/main" val="0"/>
              </a:ext>
            </a:extLst>
          </a:blip>
          <a:stretch>
            <a:fillRect/>
          </a:stretch>
        </p:blipFill>
        <p:spPr>
          <a:xfrm>
            <a:off x="1331640" y="1052736"/>
            <a:ext cx="5924872" cy="2418184"/>
          </a:xfrm>
          <a:prstGeom prst="rect">
            <a:avLst/>
          </a:prstGeom>
        </p:spPr>
      </p:pic>
      <p:cxnSp>
        <p:nvCxnSpPr>
          <p:cNvPr id="5" name="Straight Arrow Connector 4"/>
          <p:cNvCxnSpPr/>
          <p:nvPr/>
        </p:nvCxnSpPr>
        <p:spPr>
          <a:xfrm flipH="1" flipV="1">
            <a:off x="5148064" y="2564904"/>
            <a:ext cx="504056" cy="124456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6" name="Straight Arrow Connector 5"/>
          <p:cNvCxnSpPr/>
          <p:nvPr/>
        </p:nvCxnSpPr>
        <p:spPr>
          <a:xfrm flipV="1">
            <a:off x="5834500" y="2663950"/>
            <a:ext cx="951816" cy="116051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7" name="Text Box 3"/>
          <p:cNvSpPr txBox="1">
            <a:spLocks noChangeArrowheads="1"/>
          </p:cNvSpPr>
          <p:nvPr/>
        </p:nvSpPr>
        <p:spPr bwMode="auto">
          <a:xfrm>
            <a:off x="107504" y="5622339"/>
            <a:ext cx="8458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This results in an attraction between the </a:t>
            </a:r>
            <a:r>
              <a:rPr lang="en-GB" altLang="en-US" sz="2400" u="sng" dirty="0" smtClean="0">
                <a:latin typeface="Times New Roman" pitchFamily="18" charset="0"/>
              </a:rPr>
              <a:t>temporary dipole </a:t>
            </a:r>
            <a:r>
              <a:rPr lang="en-GB" altLang="en-US" sz="2400" dirty="0" smtClean="0">
                <a:latin typeface="Times New Roman" pitchFamily="18" charset="0"/>
              </a:rPr>
              <a:t>and the </a:t>
            </a:r>
            <a:r>
              <a:rPr lang="en-GB" altLang="en-US" sz="2400" u="sng" dirty="0" smtClean="0">
                <a:latin typeface="Times New Roman" pitchFamily="18" charset="0"/>
              </a:rPr>
              <a:t>induced dipole</a:t>
            </a:r>
            <a:r>
              <a:rPr lang="en-GB" altLang="en-US" sz="2400" dirty="0" smtClean="0">
                <a:latin typeface="Times New Roman" pitchFamily="18" charset="0"/>
              </a:rPr>
              <a:t>. i.e.  </a:t>
            </a:r>
            <a:r>
              <a:rPr lang="en-GB" altLang="en-US" sz="2400" u="sng" dirty="0" smtClean="0">
                <a:latin typeface="Times New Roman" pitchFamily="18" charset="0"/>
              </a:rPr>
              <a:t>London dispersion force</a:t>
            </a:r>
            <a:r>
              <a:rPr lang="en-GB" altLang="en-US" sz="2400" dirty="0" smtClean="0">
                <a:latin typeface="Times New Roman" pitchFamily="18" charset="0"/>
              </a:rPr>
              <a:t>. </a:t>
            </a:r>
            <a:endParaRPr lang="en-GB" altLang="en-US" sz="2400" dirty="0">
              <a:latin typeface="Times New Roman" pitchFamily="18" charset="0"/>
            </a:endParaRPr>
          </a:p>
        </p:txBody>
      </p:sp>
      <p:cxnSp>
        <p:nvCxnSpPr>
          <p:cNvPr id="9" name="Straight Arrow Connector 8"/>
          <p:cNvCxnSpPr/>
          <p:nvPr/>
        </p:nvCxnSpPr>
        <p:spPr>
          <a:xfrm flipH="1" flipV="1">
            <a:off x="1925636" y="2492896"/>
            <a:ext cx="504056" cy="124456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0" name="Straight Arrow Connector 9"/>
          <p:cNvCxnSpPr/>
          <p:nvPr/>
        </p:nvCxnSpPr>
        <p:spPr>
          <a:xfrm flipV="1">
            <a:off x="2612072" y="2591942"/>
            <a:ext cx="951816" cy="116051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2" name="Straight Arrow Connector 11"/>
          <p:cNvCxnSpPr/>
          <p:nvPr/>
        </p:nvCxnSpPr>
        <p:spPr>
          <a:xfrm flipV="1">
            <a:off x="4139952" y="2261828"/>
            <a:ext cx="0" cy="209572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1" name="Footer Placeholder 10"/>
          <p:cNvSpPr>
            <a:spLocks noGrp="1"/>
          </p:cNvSpPr>
          <p:nvPr>
            <p:ph type="ftr" sz="quarter" idx="11"/>
          </p:nvPr>
        </p:nvSpPr>
        <p:spPr/>
        <p:txBody>
          <a:bodyPr/>
          <a:lstStyle/>
          <a:p>
            <a:endParaRPr lang="en-GB"/>
          </a:p>
        </p:txBody>
      </p:sp>
      <p:sp>
        <p:nvSpPr>
          <p:cNvPr id="14" name="Slide Number Placeholder 13"/>
          <p:cNvSpPr>
            <a:spLocks noGrp="1"/>
          </p:cNvSpPr>
          <p:nvPr>
            <p:ph type="sldNum" sz="quarter" idx="12"/>
          </p:nvPr>
        </p:nvSpPr>
        <p:spPr/>
        <p:txBody>
          <a:bodyPr/>
          <a:lstStyle/>
          <a:p>
            <a:fld id="{A8035439-CAE3-48F5-8784-A3D703450100}" type="slidenum">
              <a:rPr lang="en-GB" smtClean="0"/>
              <a:t>112</a:t>
            </a:fld>
            <a:endParaRPr lang="en-GB"/>
          </a:p>
        </p:txBody>
      </p:sp>
    </p:spTree>
    <p:extLst>
      <p:ext uri="{BB962C8B-B14F-4D97-AF65-F5344CB8AC3E}">
        <p14:creationId xmlns:p14="http://schemas.microsoft.com/office/powerpoint/2010/main" val="265160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P spid="7" grpId="0" build="p" autoUpdateAnimBg="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77524" y="98973"/>
            <a:ext cx="5867400" cy="6858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altLang="en-US" sz="2400" u="sng" dirty="0" smtClean="0">
                <a:latin typeface="Times New Roman" pitchFamily="18" charset="0"/>
              </a:rPr>
              <a:t>Examples Of London Dispersion Forces</a:t>
            </a:r>
          </a:p>
        </p:txBody>
      </p:sp>
      <p:pic>
        <p:nvPicPr>
          <p:cNvPr id="28674" name="Picture 2" descr="http://www.medcoat.us/wp-content/uploads/2013/12/graphit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9858" y="3631045"/>
            <a:ext cx="3110323" cy="3110323"/>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4"/>
          <p:cNvSpPr txBox="1">
            <a:spLocks noChangeArrowheads="1"/>
          </p:cNvSpPr>
          <p:nvPr/>
        </p:nvSpPr>
        <p:spPr bwMode="auto">
          <a:xfrm>
            <a:off x="467544" y="784773"/>
            <a:ext cx="741682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None/>
            </a:pPr>
            <a:r>
              <a:rPr lang="en-GB" altLang="en-US" sz="2400" dirty="0" smtClean="0">
                <a:latin typeface="Times New Roman" pitchFamily="18" charset="0"/>
              </a:rPr>
              <a:t> Unreactive </a:t>
            </a:r>
            <a:r>
              <a:rPr lang="en-GB" altLang="en-US" sz="2400" dirty="0" smtClean="0">
                <a:latin typeface="Times New Roman" pitchFamily="18" charset="0"/>
              </a:rPr>
              <a:t>__________</a:t>
            </a:r>
            <a:r>
              <a:rPr lang="en-GB" altLang="en-US" sz="2400" dirty="0" smtClean="0">
                <a:latin typeface="Times New Roman" pitchFamily="18" charset="0"/>
              </a:rPr>
              <a:t> </a:t>
            </a:r>
            <a:r>
              <a:rPr lang="en-GB" altLang="en-US" sz="2400" dirty="0" smtClean="0">
                <a:latin typeface="Times New Roman" pitchFamily="18" charset="0"/>
              </a:rPr>
              <a:t>gases are held together by London dispersion forces when they are in liquid form.</a:t>
            </a:r>
            <a:endParaRPr lang="en-GB" altLang="en-US" sz="2400" dirty="0">
              <a:latin typeface="Times New Roman" pitchFamily="18" charset="0"/>
            </a:endParaRPr>
          </a:p>
        </p:txBody>
      </p:sp>
      <p:sp>
        <p:nvSpPr>
          <p:cNvPr id="8" name="Text Box 4"/>
          <p:cNvSpPr txBox="1">
            <a:spLocks noChangeArrowheads="1"/>
          </p:cNvSpPr>
          <p:nvPr/>
        </p:nvSpPr>
        <p:spPr bwMode="auto">
          <a:xfrm>
            <a:off x="3347864" y="3752887"/>
            <a:ext cx="525658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None/>
            </a:pPr>
            <a:r>
              <a:rPr lang="en-GB" altLang="en-US" sz="2400" dirty="0" smtClean="0">
                <a:latin typeface="Times New Roman" pitchFamily="18" charset="0"/>
              </a:rPr>
              <a:t>The covalent network layers in graphite are held together by </a:t>
            </a:r>
            <a:r>
              <a:rPr lang="en-GB" altLang="en-US" sz="2400" dirty="0" smtClean="0">
                <a:latin typeface="Times New Roman" pitchFamily="18" charset="0"/>
              </a:rPr>
              <a:t>____________</a:t>
            </a:r>
          </a:p>
          <a:p>
            <a:pPr eaLnBrk="1" hangingPunct="1">
              <a:spcBef>
                <a:spcPct val="50000"/>
              </a:spcBef>
              <a:buNone/>
            </a:pPr>
            <a:r>
              <a:rPr lang="en-GB" altLang="en-US" sz="2400" dirty="0" smtClean="0">
                <a:latin typeface="Times New Roman" pitchFamily="18" charset="0"/>
              </a:rPr>
              <a:t>_____________</a:t>
            </a:r>
            <a:endParaRPr lang="en-GB" altLang="en-US" sz="2400" dirty="0">
              <a:latin typeface="Times New Roman" pitchFamily="18" charset="0"/>
            </a:endParaRPr>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035439-CAE3-48F5-8784-A3D703450100}" type="slidenum">
              <a:rPr lang="en-GB" smtClean="0"/>
              <a:t>113</a:t>
            </a:fld>
            <a:endParaRPr lang="en-GB"/>
          </a:p>
        </p:txBody>
      </p:sp>
    </p:spTree>
    <p:extLst>
      <p:ext uri="{BB962C8B-B14F-4D97-AF65-F5344CB8AC3E}">
        <p14:creationId xmlns:p14="http://schemas.microsoft.com/office/powerpoint/2010/main" val="1705173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7" grpId="0" build="p" autoUpdateAnimBg="0"/>
      <p:bldP spid="8" grpId="0" build="p" autoUpdateAnimBg="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Text Box 2"/>
          <p:cNvSpPr txBox="1">
            <a:spLocks noChangeArrowheads="1"/>
          </p:cNvSpPr>
          <p:nvPr/>
        </p:nvSpPr>
        <p:spPr bwMode="auto">
          <a:xfrm>
            <a:off x="62534" y="71662"/>
            <a:ext cx="903649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As the number of electrons </a:t>
            </a:r>
            <a:r>
              <a:rPr lang="en-GB" altLang="en-US" sz="2400" dirty="0" smtClean="0">
                <a:latin typeface="Times New Roman" pitchFamily="18" charset="0"/>
              </a:rPr>
              <a:t>_________</a:t>
            </a:r>
            <a:r>
              <a:rPr lang="en-GB" altLang="en-US" sz="2400" dirty="0" smtClean="0">
                <a:latin typeface="Times New Roman" pitchFamily="18" charset="0"/>
              </a:rPr>
              <a:t> </a:t>
            </a:r>
            <a:r>
              <a:rPr lang="en-GB" altLang="en-US" sz="2400" dirty="0" smtClean="0">
                <a:latin typeface="Times New Roman" pitchFamily="18" charset="0"/>
              </a:rPr>
              <a:t>in an atom or molecule, the London dispersion forces consequently </a:t>
            </a:r>
            <a:r>
              <a:rPr lang="en-GB" altLang="en-US" sz="2400" dirty="0" smtClean="0">
                <a:latin typeface="Times New Roman" pitchFamily="18" charset="0"/>
              </a:rPr>
              <a:t>___________</a:t>
            </a:r>
            <a:r>
              <a:rPr lang="en-GB" altLang="en-US" sz="2400" dirty="0" smtClean="0">
                <a:latin typeface="Times New Roman" pitchFamily="18" charset="0"/>
              </a:rPr>
              <a:t>.</a:t>
            </a:r>
            <a:endParaRPr lang="en-GB" altLang="en-US" sz="2400" dirty="0">
              <a:latin typeface="Times New Roman" pitchFamily="18" charset="0"/>
            </a:endParaRPr>
          </a:p>
        </p:txBody>
      </p:sp>
      <p:sp>
        <p:nvSpPr>
          <p:cNvPr id="10" name="Text Box 2"/>
          <p:cNvSpPr txBox="1">
            <a:spLocks noChangeArrowheads="1"/>
          </p:cNvSpPr>
          <p:nvPr/>
        </p:nvSpPr>
        <p:spPr bwMode="auto">
          <a:xfrm>
            <a:off x="62534" y="1772816"/>
            <a:ext cx="903649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i.e. descending the group of noble gases the melting and boiling points steadily increase:</a:t>
            </a:r>
            <a:endParaRPr lang="en-GB" altLang="en-US" sz="2400" dirty="0">
              <a:latin typeface="Times New Roman" pitchFamily="18" charset="0"/>
            </a:endParaRPr>
          </a:p>
        </p:txBody>
      </p:sp>
      <p:sp>
        <p:nvSpPr>
          <p:cNvPr id="11" name="Text Box 2"/>
          <p:cNvSpPr txBox="1">
            <a:spLocks noChangeArrowheads="1"/>
          </p:cNvSpPr>
          <p:nvPr/>
        </p:nvSpPr>
        <p:spPr bwMode="auto">
          <a:xfrm>
            <a:off x="77524" y="3365698"/>
            <a:ext cx="9036496"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He	</a:t>
            </a:r>
          </a:p>
          <a:p>
            <a:pPr eaLnBrk="1" hangingPunct="1">
              <a:spcBef>
                <a:spcPct val="50000"/>
              </a:spcBef>
              <a:buFontTx/>
              <a:buNone/>
            </a:pPr>
            <a:r>
              <a:rPr lang="en-GB" altLang="en-US" sz="2400" dirty="0" smtClean="0">
                <a:latin typeface="Times New Roman" pitchFamily="18" charset="0"/>
              </a:rPr>
              <a:t>Ne	</a:t>
            </a:r>
          </a:p>
          <a:p>
            <a:pPr eaLnBrk="1" hangingPunct="1">
              <a:spcBef>
                <a:spcPct val="50000"/>
              </a:spcBef>
              <a:buFontTx/>
              <a:buNone/>
            </a:pPr>
            <a:r>
              <a:rPr lang="en-GB" altLang="en-US" sz="2400" dirty="0" err="1" smtClean="0">
                <a:latin typeface="Times New Roman" pitchFamily="18" charset="0"/>
              </a:rPr>
              <a:t>Ar</a:t>
            </a:r>
            <a:r>
              <a:rPr lang="en-GB" altLang="en-US" sz="2400" dirty="0" smtClean="0">
                <a:latin typeface="Times New Roman" pitchFamily="18" charset="0"/>
              </a:rPr>
              <a:t>	</a:t>
            </a:r>
          </a:p>
          <a:p>
            <a:pPr eaLnBrk="1" hangingPunct="1">
              <a:spcBef>
                <a:spcPct val="50000"/>
              </a:spcBef>
              <a:buFontTx/>
              <a:buNone/>
            </a:pPr>
            <a:r>
              <a:rPr lang="en-GB" altLang="en-US" sz="2400" dirty="0" smtClean="0">
                <a:latin typeface="Times New Roman" pitchFamily="18" charset="0"/>
              </a:rPr>
              <a:t>Kr	</a:t>
            </a:r>
          </a:p>
          <a:p>
            <a:pPr eaLnBrk="1" hangingPunct="1">
              <a:spcBef>
                <a:spcPct val="50000"/>
              </a:spcBef>
              <a:buFontTx/>
              <a:buNone/>
            </a:pPr>
            <a:r>
              <a:rPr lang="en-GB" altLang="en-US" sz="2400" dirty="0" err="1" smtClean="0">
                <a:latin typeface="Times New Roman" pitchFamily="18" charset="0"/>
              </a:rPr>
              <a:t>Xe</a:t>
            </a:r>
            <a:r>
              <a:rPr lang="en-GB" altLang="en-US" sz="2400" dirty="0" smtClean="0">
                <a:latin typeface="Times New Roman" pitchFamily="18" charset="0"/>
              </a:rPr>
              <a:t>	</a:t>
            </a:r>
          </a:p>
          <a:p>
            <a:pPr eaLnBrk="1" hangingPunct="1">
              <a:spcBef>
                <a:spcPct val="50000"/>
              </a:spcBef>
              <a:buFontTx/>
              <a:buNone/>
            </a:pPr>
            <a:r>
              <a:rPr lang="en-GB" altLang="en-US" sz="2400" dirty="0" smtClean="0">
                <a:latin typeface="Times New Roman" pitchFamily="18" charset="0"/>
              </a:rPr>
              <a:t>Rn	</a:t>
            </a:r>
            <a:endParaRPr lang="en-GB" altLang="en-US" sz="2400" dirty="0">
              <a:latin typeface="Times New Roman" pitchFamily="18" charset="0"/>
            </a:endParaRPr>
          </a:p>
        </p:txBody>
      </p:sp>
      <p:sp>
        <p:nvSpPr>
          <p:cNvPr id="2" name="Right Brace 1"/>
          <p:cNvSpPr/>
          <p:nvPr/>
        </p:nvSpPr>
        <p:spPr>
          <a:xfrm>
            <a:off x="2627784" y="3373173"/>
            <a:ext cx="576064" cy="3231654"/>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GB"/>
          </a:p>
        </p:txBody>
      </p:sp>
      <p:sp>
        <p:nvSpPr>
          <p:cNvPr id="13" name="Text Box 2"/>
          <p:cNvSpPr txBox="1">
            <a:spLocks noChangeArrowheads="1"/>
          </p:cNvSpPr>
          <p:nvPr/>
        </p:nvSpPr>
        <p:spPr bwMode="auto">
          <a:xfrm>
            <a:off x="3347864" y="3328203"/>
            <a:ext cx="5616624"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just" eaLnBrk="1" hangingPunct="1">
              <a:spcBef>
                <a:spcPct val="50000"/>
              </a:spcBef>
              <a:buFontTx/>
              <a:buNone/>
            </a:pPr>
            <a:r>
              <a:rPr lang="en-GB" altLang="en-US" sz="2400" dirty="0" smtClean="0">
                <a:latin typeface="Times New Roman" pitchFamily="18" charset="0"/>
              </a:rPr>
              <a:t>The number of electrons </a:t>
            </a:r>
            <a:r>
              <a:rPr lang="en-GB" altLang="en-US" sz="2400" dirty="0" smtClean="0">
                <a:latin typeface="Times New Roman" pitchFamily="18" charset="0"/>
              </a:rPr>
              <a:t>__________</a:t>
            </a:r>
            <a:r>
              <a:rPr lang="en-GB" altLang="en-US" sz="2400" dirty="0" smtClean="0">
                <a:latin typeface="Times New Roman" pitchFamily="18" charset="0"/>
              </a:rPr>
              <a:t> </a:t>
            </a:r>
            <a:r>
              <a:rPr lang="en-GB" altLang="en-US" sz="2400" dirty="0" smtClean="0">
                <a:latin typeface="Times New Roman" pitchFamily="18" charset="0"/>
              </a:rPr>
              <a:t>going down the group of noble gases. This means the London dispersion forces are becoming </a:t>
            </a:r>
            <a:r>
              <a:rPr lang="en-GB" altLang="en-US" sz="2400" dirty="0" smtClean="0">
                <a:latin typeface="Times New Roman" pitchFamily="18" charset="0"/>
              </a:rPr>
              <a:t>s___________. </a:t>
            </a:r>
            <a:r>
              <a:rPr lang="en-GB" altLang="en-US" sz="2400" dirty="0" smtClean="0">
                <a:latin typeface="Times New Roman" pitchFamily="18" charset="0"/>
              </a:rPr>
              <a:t>Due to this, more energy is required to overcome the </a:t>
            </a:r>
            <a:r>
              <a:rPr lang="en-GB" altLang="en-US" sz="2400" dirty="0" err="1" smtClean="0">
                <a:latin typeface="Times New Roman" pitchFamily="18" charset="0"/>
              </a:rPr>
              <a:t>i</a:t>
            </a:r>
            <a:r>
              <a:rPr lang="en-GB" altLang="en-US" sz="2400" dirty="0" smtClean="0">
                <a:latin typeface="Times New Roman" pitchFamily="18" charset="0"/>
              </a:rPr>
              <a:t>__________ </a:t>
            </a:r>
            <a:r>
              <a:rPr lang="en-GB" altLang="en-US" sz="2400" dirty="0" smtClean="0">
                <a:latin typeface="Times New Roman" pitchFamily="18" charset="0"/>
              </a:rPr>
              <a:t>force of attraction. As a result the melting and boiling points </a:t>
            </a:r>
            <a:r>
              <a:rPr lang="en-GB" altLang="en-US" sz="2400" dirty="0" err="1" smtClean="0">
                <a:latin typeface="Times New Roman" pitchFamily="18" charset="0"/>
              </a:rPr>
              <a:t>i</a:t>
            </a:r>
            <a:r>
              <a:rPr lang="en-GB" altLang="en-US" sz="2400" dirty="0" smtClean="0">
                <a:latin typeface="Times New Roman" pitchFamily="18" charset="0"/>
              </a:rPr>
              <a:t>___________.</a:t>
            </a:r>
            <a:endParaRPr lang="en-GB" altLang="en-US" sz="2400" dirty="0">
              <a:latin typeface="Times New Roman" pitchFamily="18" charset="0"/>
            </a:endParaRPr>
          </a:p>
        </p:txBody>
      </p:sp>
      <p:sp>
        <p:nvSpPr>
          <p:cNvPr id="7" name="Text Box 2"/>
          <p:cNvSpPr txBox="1">
            <a:spLocks noChangeArrowheads="1"/>
          </p:cNvSpPr>
          <p:nvPr/>
        </p:nvSpPr>
        <p:spPr bwMode="auto">
          <a:xfrm>
            <a:off x="62534" y="941819"/>
            <a:ext cx="903649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When a substance </a:t>
            </a:r>
            <a:r>
              <a:rPr lang="en-GB" altLang="en-US" sz="2400" dirty="0" smtClean="0">
                <a:latin typeface="Times New Roman" pitchFamily="18" charset="0"/>
              </a:rPr>
              <a:t>______</a:t>
            </a:r>
            <a:r>
              <a:rPr lang="en-GB" altLang="en-US" sz="2400" dirty="0" smtClean="0">
                <a:latin typeface="Times New Roman" pitchFamily="18" charset="0"/>
              </a:rPr>
              <a:t> </a:t>
            </a:r>
            <a:r>
              <a:rPr lang="en-GB" altLang="en-US" sz="2400" dirty="0" smtClean="0">
                <a:latin typeface="Times New Roman" pitchFamily="18" charset="0"/>
              </a:rPr>
              <a:t>or </a:t>
            </a:r>
            <a:r>
              <a:rPr lang="en-GB" altLang="en-US" sz="2400" dirty="0" smtClean="0">
                <a:latin typeface="Times New Roman" pitchFamily="18" charset="0"/>
              </a:rPr>
              <a:t>______</a:t>
            </a:r>
            <a:r>
              <a:rPr lang="en-GB" altLang="en-US" sz="2400" dirty="0" smtClean="0">
                <a:latin typeface="Times New Roman" pitchFamily="18" charset="0"/>
              </a:rPr>
              <a:t>, </a:t>
            </a:r>
            <a:r>
              <a:rPr lang="en-GB" altLang="en-US" sz="2400" dirty="0" smtClean="0">
                <a:latin typeface="Times New Roman" pitchFamily="18" charset="0"/>
              </a:rPr>
              <a:t>it is the intermolecular forces that are broken.</a:t>
            </a:r>
          </a:p>
        </p:txBody>
      </p:sp>
      <p:sp>
        <p:nvSpPr>
          <p:cNvPr id="3" name="TextBox 2"/>
          <p:cNvSpPr txBox="1"/>
          <p:nvPr/>
        </p:nvSpPr>
        <p:spPr>
          <a:xfrm>
            <a:off x="755576" y="2884874"/>
            <a:ext cx="3116559" cy="400110"/>
          </a:xfrm>
          <a:prstGeom prst="rect">
            <a:avLst/>
          </a:prstGeom>
          <a:noFill/>
        </p:spPr>
        <p:txBody>
          <a:bodyPr wrap="none" rtlCol="0">
            <a:spAutoFit/>
          </a:bodyPr>
          <a:lstStyle/>
          <a:p>
            <a:r>
              <a:rPr lang="en-GB" sz="2000" b="1" u="sng" dirty="0" smtClean="0">
                <a:latin typeface="Times New Roman" panose="02020603050405020304" pitchFamily="18" charset="0"/>
                <a:cs typeface="Times New Roman" panose="02020603050405020304" pitchFamily="18" charset="0"/>
              </a:rPr>
              <a:t>Melting/boiling points (°C)</a:t>
            </a:r>
            <a:endParaRPr lang="en-GB" sz="2000" b="1" u="sng" dirty="0">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2">
            <p14:nvContentPartPr>
              <p14:cNvPr id="4" name="Ink 3"/>
              <p14:cNvContentPartPr/>
              <p14:nvPr/>
            </p14:nvContentPartPr>
            <p14:xfrm>
              <a:off x="6090120" y="464400"/>
              <a:ext cx="1429200" cy="45000"/>
            </p14:xfrm>
          </p:contentPart>
        </mc:Choice>
        <mc:Fallback xmlns="">
          <p:pic>
            <p:nvPicPr>
              <p:cNvPr id="4" name="Ink 3"/>
              <p:cNvPicPr/>
              <p:nvPr/>
            </p:nvPicPr>
            <p:blipFill>
              <a:blip r:embed="rId3"/>
              <a:stretch>
                <a:fillRect/>
              </a:stretch>
            </p:blipFill>
            <p:spPr>
              <a:xfrm>
                <a:off x="6080760" y="455040"/>
                <a:ext cx="1447920" cy="63720"/>
              </a:xfrm>
              <a:prstGeom prst="rect">
                <a:avLst/>
              </a:prstGeom>
            </p:spPr>
          </p:pic>
        </mc:Fallback>
      </mc:AlternateContent>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35439-CAE3-48F5-8784-A3D703450100}" type="slidenum">
              <a:rPr lang="en-GB" smtClean="0"/>
              <a:t>114</a:t>
            </a:fld>
            <a:endParaRPr lang="en-GB"/>
          </a:p>
        </p:txBody>
      </p:sp>
    </p:spTree>
    <p:extLst>
      <p:ext uri="{BB962C8B-B14F-4D97-AF65-F5344CB8AC3E}">
        <p14:creationId xmlns:p14="http://schemas.microsoft.com/office/powerpoint/2010/main" val="4139841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26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0" grpId="0" autoUpdateAnimBg="0"/>
      <p:bldP spid="10" grpId="0" autoUpdateAnimBg="0"/>
      <p:bldP spid="11" grpId="0" autoUpdateAnimBg="0"/>
      <p:bldP spid="13" grpId="0" autoUpdateAnimBg="0"/>
      <p:bldP spid="7" grpId="0" autoUpdateAnimBg="0"/>
    </p:bldLst>
  </p:timing>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4744" name="Rectangle 8"/>
          <p:cNvSpPr>
            <a:spLocks noGrp="1" noChangeArrowheads="1"/>
          </p:cNvSpPr>
          <p:nvPr>
            <p:ph type="title"/>
          </p:nvPr>
        </p:nvSpPr>
        <p:spPr>
          <a:xfrm>
            <a:off x="92514" y="44624"/>
            <a:ext cx="8583942" cy="609600"/>
          </a:xfrm>
        </p:spPr>
        <p:txBody>
          <a:bodyPr>
            <a:normAutofit/>
          </a:bodyPr>
          <a:lstStyle/>
          <a:p>
            <a:pPr algn="l" eaLnBrk="1" hangingPunct="1"/>
            <a:r>
              <a:rPr lang="en-GB" altLang="en-US" sz="2400" u="sng" dirty="0" smtClean="0">
                <a:solidFill>
                  <a:schemeClr val="tx1"/>
                </a:solidFill>
                <a:latin typeface="Times New Roman" pitchFamily="18" charset="0"/>
              </a:rPr>
              <a:t>2. Permanent Dipole- Permanent Dipole Interactions</a:t>
            </a:r>
          </a:p>
        </p:txBody>
      </p:sp>
      <p:sp>
        <p:nvSpPr>
          <p:cNvPr id="244745" name="Text Box 9"/>
          <p:cNvSpPr txBox="1">
            <a:spLocks noChangeArrowheads="1"/>
          </p:cNvSpPr>
          <p:nvPr/>
        </p:nvSpPr>
        <p:spPr bwMode="auto">
          <a:xfrm>
            <a:off x="79374" y="620688"/>
            <a:ext cx="888511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a:latin typeface="Times New Roman" pitchFamily="18" charset="0"/>
              </a:rPr>
              <a:t>Permanent dipole to permanent dipole interactions are </a:t>
            </a:r>
            <a:r>
              <a:rPr lang="en-GB" altLang="en-US" sz="2400" dirty="0" smtClean="0">
                <a:latin typeface="Times New Roman" pitchFamily="18" charset="0"/>
              </a:rPr>
              <a:t>intermolecular forces </a:t>
            </a:r>
            <a:r>
              <a:rPr lang="en-GB" altLang="en-US" sz="2400" dirty="0">
                <a:latin typeface="Times New Roman" pitchFamily="18" charset="0"/>
              </a:rPr>
              <a:t>of attractions </a:t>
            </a:r>
            <a:r>
              <a:rPr lang="en-GB" altLang="en-US" sz="2400" u="sng" dirty="0" smtClean="0">
                <a:latin typeface="Times New Roman" pitchFamily="18" charset="0"/>
              </a:rPr>
              <a:t>__________________________</a:t>
            </a:r>
            <a:r>
              <a:rPr lang="en-GB" altLang="en-US" sz="2400" u="sng" dirty="0" smtClean="0">
                <a:latin typeface="Times New Roman" pitchFamily="18" charset="0"/>
              </a:rPr>
              <a:t> </a:t>
            </a:r>
            <a:r>
              <a:rPr lang="en-GB" altLang="en-US" sz="2400" u="sng" dirty="0">
                <a:latin typeface="Times New Roman" pitchFamily="18" charset="0"/>
              </a:rPr>
              <a:t>molecules</a:t>
            </a:r>
            <a:r>
              <a:rPr lang="en-GB" altLang="en-US" sz="2400" b="1" dirty="0" smtClean="0">
                <a:latin typeface="Times New Roman" pitchFamily="18" charset="0"/>
              </a:rPr>
              <a:t>.</a:t>
            </a:r>
            <a:endParaRPr lang="en-GB" altLang="en-US" sz="2400" b="1" dirty="0">
              <a:latin typeface="Times New Roman" pitchFamily="18" charset="0"/>
            </a:endParaRPr>
          </a:p>
        </p:txBody>
      </p:sp>
      <p:grpSp>
        <p:nvGrpSpPr>
          <p:cNvPr id="2" name="Group 1"/>
          <p:cNvGrpSpPr/>
          <p:nvPr/>
        </p:nvGrpSpPr>
        <p:grpSpPr>
          <a:xfrm>
            <a:off x="179512" y="4949682"/>
            <a:ext cx="2743200" cy="1752600"/>
            <a:chOff x="251520" y="4725144"/>
            <a:chExt cx="2743200" cy="1752600"/>
          </a:xfrm>
        </p:grpSpPr>
        <p:grpSp>
          <p:nvGrpSpPr>
            <p:cNvPr id="244738" name="Group 2"/>
            <p:cNvGrpSpPr>
              <a:grpSpLocks/>
            </p:cNvGrpSpPr>
            <p:nvPr/>
          </p:nvGrpSpPr>
          <p:grpSpPr bwMode="auto">
            <a:xfrm>
              <a:off x="251520" y="4801344"/>
              <a:ext cx="2743200" cy="1676400"/>
              <a:chOff x="672" y="2784"/>
              <a:chExt cx="1728" cy="1056"/>
            </a:xfrm>
          </p:grpSpPr>
          <p:pic>
            <p:nvPicPr>
              <p:cNvPr id="177174" name="Picture 3" descr="propano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 y="2784"/>
                <a:ext cx="1632" cy="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75" name="Oval 4"/>
              <p:cNvSpPr>
                <a:spLocks noChangeArrowheads="1"/>
              </p:cNvSpPr>
              <p:nvPr/>
            </p:nvSpPr>
            <p:spPr bwMode="auto">
              <a:xfrm>
                <a:off x="672" y="2784"/>
                <a:ext cx="1728" cy="105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grpSp>
        <p:sp>
          <p:nvSpPr>
            <p:cNvPr id="177168" name="Rectangle 12"/>
            <p:cNvSpPr>
              <a:spLocks noChangeArrowheads="1"/>
            </p:cNvSpPr>
            <p:nvPr/>
          </p:nvSpPr>
          <p:spPr bwMode="auto">
            <a:xfrm>
              <a:off x="1470720" y="4725144"/>
              <a:ext cx="501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b="1" dirty="0">
                  <a:latin typeface="Symbol" pitchFamily="18" charset="2"/>
                </a:rPr>
                <a:t>d-</a:t>
              </a:r>
              <a:endParaRPr lang="en-GB" altLang="en-US" sz="2400" b="1" dirty="0">
                <a:latin typeface="Symbol" pitchFamily="18" charset="2"/>
              </a:endParaRPr>
            </a:p>
          </p:txBody>
        </p:sp>
        <p:sp>
          <p:nvSpPr>
            <p:cNvPr id="177169" name="Rectangle 13"/>
            <p:cNvSpPr>
              <a:spLocks noChangeArrowheads="1"/>
            </p:cNvSpPr>
            <p:nvPr/>
          </p:nvSpPr>
          <p:spPr bwMode="auto">
            <a:xfrm>
              <a:off x="1470720" y="5868144"/>
              <a:ext cx="501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US" altLang="en-US" sz="2400" b="1">
                  <a:latin typeface="Symbol" pitchFamily="18" charset="2"/>
                </a:rPr>
                <a:t>d+</a:t>
              </a:r>
              <a:endParaRPr lang="en-GB" altLang="en-US" sz="2400" b="1">
                <a:latin typeface="Symbol" pitchFamily="18" charset="2"/>
              </a:endParaRPr>
            </a:p>
          </p:txBody>
        </p:sp>
      </p:grpSp>
      <p:grpSp>
        <p:nvGrpSpPr>
          <p:cNvPr id="3" name="Group 2"/>
          <p:cNvGrpSpPr/>
          <p:nvPr/>
        </p:nvGrpSpPr>
        <p:grpSpPr>
          <a:xfrm>
            <a:off x="219472" y="1988840"/>
            <a:ext cx="2743200" cy="1709539"/>
            <a:chOff x="219472" y="1988840"/>
            <a:chExt cx="2743200" cy="1709539"/>
          </a:xfrm>
        </p:grpSpPr>
        <p:grpSp>
          <p:nvGrpSpPr>
            <p:cNvPr id="244741" name="Group 5"/>
            <p:cNvGrpSpPr>
              <a:grpSpLocks/>
            </p:cNvGrpSpPr>
            <p:nvPr/>
          </p:nvGrpSpPr>
          <p:grpSpPr bwMode="auto">
            <a:xfrm>
              <a:off x="219472" y="2021979"/>
              <a:ext cx="2743200" cy="1676400"/>
              <a:chOff x="384" y="1296"/>
              <a:chExt cx="1728" cy="1056"/>
            </a:xfrm>
          </p:grpSpPr>
          <p:pic>
            <p:nvPicPr>
              <p:cNvPr id="177172" name="Picture 6" descr="propano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 y="1344"/>
                <a:ext cx="1632" cy="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73" name="Oval 7"/>
              <p:cNvSpPr>
                <a:spLocks noChangeArrowheads="1"/>
              </p:cNvSpPr>
              <p:nvPr/>
            </p:nvSpPr>
            <p:spPr bwMode="auto">
              <a:xfrm>
                <a:off x="384" y="1296"/>
                <a:ext cx="1728" cy="105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grpSp>
        <p:sp>
          <p:nvSpPr>
            <p:cNvPr id="177170" name="Rectangle 14"/>
            <p:cNvSpPr>
              <a:spLocks noChangeArrowheads="1"/>
            </p:cNvSpPr>
            <p:nvPr/>
          </p:nvSpPr>
          <p:spPr bwMode="auto">
            <a:xfrm>
              <a:off x="1362472" y="3208040"/>
              <a:ext cx="501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b="1">
                  <a:latin typeface="Symbol" pitchFamily="18" charset="2"/>
                </a:rPr>
                <a:t>d+</a:t>
              </a:r>
              <a:endParaRPr lang="en-GB" altLang="en-US" sz="2400" b="1">
                <a:latin typeface="Symbol" pitchFamily="18" charset="2"/>
              </a:endParaRPr>
            </a:p>
          </p:txBody>
        </p:sp>
        <p:sp>
          <p:nvSpPr>
            <p:cNvPr id="177171" name="Rectangle 15"/>
            <p:cNvSpPr>
              <a:spLocks noChangeArrowheads="1"/>
            </p:cNvSpPr>
            <p:nvPr/>
          </p:nvSpPr>
          <p:spPr bwMode="auto">
            <a:xfrm>
              <a:off x="1362472" y="1988840"/>
              <a:ext cx="501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400" b="1" dirty="0">
                  <a:latin typeface="Symbol" pitchFamily="18" charset="2"/>
                </a:rPr>
                <a:t>d-</a:t>
              </a:r>
              <a:endParaRPr lang="en-GB" altLang="en-US" sz="2400" b="1" dirty="0">
                <a:latin typeface="Symbol" pitchFamily="18" charset="2"/>
              </a:endParaRPr>
            </a:p>
          </p:txBody>
        </p:sp>
      </p:grpSp>
      <p:sp>
        <p:nvSpPr>
          <p:cNvPr id="244761" name="Text Box 25"/>
          <p:cNvSpPr txBox="1">
            <a:spLocks noChangeArrowheads="1"/>
          </p:cNvSpPr>
          <p:nvPr/>
        </p:nvSpPr>
        <p:spPr bwMode="auto">
          <a:xfrm>
            <a:off x="2987824" y="3694380"/>
            <a:ext cx="6072496"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Permanent dipole to permanent dipole</a:t>
            </a:r>
          </a:p>
          <a:p>
            <a:pPr eaLnBrk="1" hangingPunct="1">
              <a:spcBef>
                <a:spcPct val="0"/>
              </a:spcBef>
              <a:buFontTx/>
              <a:buNone/>
            </a:pPr>
            <a:r>
              <a:rPr lang="en-GB" altLang="en-US" sz="2400" dirty="0">
                <a:latin typeface="Times New Roman" pitchFamily="18" charset="0"/>
              </a:rPr>
              <a:t>interactions occur </a:t>
            </a:r>
            <a:r>
              <a:rPr lang="en-GB" altLang="en-US" sz="2400" dirty="0" smtClean="0">
                <a:latin typeface="Times New Roman" pitchFamily="18" charset="0"/>
              </a:rPr>
              <a:t>between </a:t>
            </a:r>
            <a:r>
              <a:rPr lang="en-GB" altLang="en-US" sz="2400" dirty="0">
                <a:latin typeface="Times New Roman" pitchFamily="18" charset="0"/>
              </a:rPr>
              <a:t>molecules that have </a:t>
            </a:r>
          </a:p>
          <a:p>
            <a:pPr eaLnBrk="1" hangingPunct="1">
              <a:spcBef>
                <a:spcPct val="0"/>
              </a:spcBef>
              <a:buFontTx/>
              <a:buNone/>
            </a:pPr>
            <a:r>
              <a:rPr lang="en-GB" altLang="en-US" sz="2400" dirty="0">
                <a:latin typeface="Times New Roman" pitchFamily="18" charset="0"/>
              </a:rPr>
              <a:t>large </a:t>
            </a:r>
            <a:r>
              <a:rPr lang="en-GB" altLang="en-US" sz="2400" dirty="0" smtClean="0">
                <a:latin typeface="Times New Roman" pitchFamily="18" charset="0"/>
              </a:rPr>
              <a:t>______________</a:t>
            </a:r>
            <a:r>
              <a:rPr lang="en-GB" altLang="en-US" sz="2400" dirty="0" smtClean="0">
                <a:latin typeface="Times New Roman" pitchFamily="18" charset="0"/>
              </a:rPr>
              <a:t> </a:t>
            </a:r>
            <a:r>
              <a:rPr lang="en-GB" altLang="en-US" sz="2400" dirty="0">
                <a:latin typeface="Times New Roman" pitchFamily="18" charset="0"/>
              </a:rPr>
              <a:t>in electronegativity </a:t>
            </a:r>
          </a:p>
          <a:p>
            <a:pPr eaLnBrk="1" hangingPunct="1">
              <a:spcBef>
                <a:spcPct val="0"/>
              </a:spcBef>
              <a:buFontTx/>
              <a:buNone/>
            </a:pPr>
            <a:r>
              <a:rPr lang="en-GB" altLang="en-US" sz="2400" dirty="0">
                <a:latin typeface="Times New Roman" pitchFamily="18" charset="0"/>
              </a:rPr>
              <a:t>between the atoms of that </a:t>
            </a:r>
            <a:r>
              <a:rPr lang="en-GB" altLang="en-US" sz="2400" dirty="0" smtClean="0">
                <a:latin typeface="Times New Roman" pitchFamily="18" charset="0"/>
              </a:rPr>
              <a:t>molecule. </a:t>
            </a:r>
            <a:endParaRPr lang="en-GB" altLang="en-US" sz="2400" dirty="0">
              <a:latin typeface="Times New Roman" pitchFamily="18" charset="0"/>
            </a:endParaRPr>
          </a:p>
          <a:p>
            <a:pPr eaLnBrk="1" hangingPunct="1">
              <a:spcBef>
                <a:spcPct val="0"/>
              </a:spcBef>
              <a:buFontTx/>
              <a:buNone/>
            </a:pPr>
            <a:r>
              <a:rPr lang="en-GB" altLang="en-US" sz="2400" dirty="0" smtClean="0">
                <a:latin typeface="Times New Roman" pitchFamily="18" charset="0"/>
              </a:rPr>
              <a:t>*Note that London dispersion forces are still </a:t>
            </a:r>
          </a:p>
          <a:p>
            <a:pPr eaLnBrk="1" hangingPunct="1">
              <a:spcBef>
                <a:spcPct val="0"/>
              </a:spcBef>
              <a:buFontTx/>
              <a:buNone/>
            </a:pPr>
            <a:r>
              <a:rPr lang="en-GB" altLang="en-US" sz="2400" dirty="0">
                <a:latin typeface="Times New Roman" pitchFamily="18" charset="0"/>
              </a:rPr>
              <a:t>p</a:t>
            </a:r>
            <a:r>
              <a:rPr lang="en-GB" altLang="en-US" sz="2400" dirty="0" smtClean="0">
                <a:latin typeface="Times New Roman" pitchFamily="18" charset="0"/>
              </a:rPr>
              <a:t>resent, however, they are </a:t>
            </a:r>
            <a:r>
              <a:rPr lang="en-GB" altLang="en-US" sz="2400" dirty="0" smtClean="0">
                <a:latin typeface="Times New Roman" pitchFamily="18" charset="0"/>
              </a:rPr>
              <a:t>____________</a:t>
            </a:r>
            <a:r>
              <a:rPr lang="en-GB" altLang="en-US" sz="2400" dirty="0" smtClean="0">
                <a:latin typeface="Times New Roman" pitchFamily="18" charset="0"/>
              </a:rPr>
              <a:t> </a:t>
            </a:r>
            <a:r>
              <a:rPr lang="en-GB" altLang="en-US" sz="2400" dirty="0" smtClean="0">
                <a:latin typeface="Times New Roman" pitchFamily="18" charset="0"/>
              </a:rPr>
              <a:t>than</a:t>
            </a:r>
          </a:p>
          <a:p>
            <a:pPr eaLnBrk="1" hangingPunct="1">
              <a:spcBef>
                <a:spcPct val="0"/>
              </a:spcBef>
              <a:buFontTx/>
              <a:buNone/>
            </a:pPr>
            <a:r>
              <a:rPr lang="en-GB" altLang="en-US" sz="2400" dirty="0">
                <a:latin typeface="Times New Roman" pitchFamily="18" charset="0"/>
              </a:rPr>
              <a:t>p</a:t>
            </a:r>
            <a:r>
              <a:rPr lang="en-GB" altLang="en-US" sz="2400" dirty="0" smtClean="0">
                <a:latin typeface="Times New Roman" pitchFamily="18" charset="0"/>
              </a:rPr>
              <a:t>ermanent dipole to permanent dipole </a:t>
            </a:r>
          </a:p>
          <a:p>
            <a:pPr eaLnBrk="1" hangingPunct="1">
              <a:spcBef>
                <a:spcPct val="0"/>
              </a:spcBef>
              <a:buFontTx/>
              <a:buNone/>
            </a:pPr>
            <a:r>
              <a:rPr lang="en-GB" altLang="en-US" sz="2400" dirty="0" smtClean="0">
                <a:latin typeface="Times New Roman" pitchFamily="18" charset="0"/>
              </a:rPr>
              <a:t>interactions. </a:t>
            </a:r>
            <a:endParaRPr lang="en-GB" altLang="en-US" sz="2400" dirty="0">
              <a:latin typeface="Times New Roman" pitchFamily="18" charset="0"/>
            </a:endParaRPr>
          </a:p>
        </p:txBody>
      </p:sp>
      <p:sp>
        <p:nvSpPr>
          <p:cNvPr id="24" name="Text Box 9"/>
          <p:cNvSpPr txBox="1">
            <a:spLocks noChangeArrowheads="1"/>
          </p:cNvSpPr>
          <p:nvPr/>
        </p:nvSpPr>
        <p:spPr bwMode="auto">
          <a:xfrm>
            <a:off x="77524" y="1517883"/>
            <a:ext cx="8305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u="sng" dirty="0" smtClean="0">
                <a:latin typeface="Times New Roman" pitchFamily="18" charset="0"/>
              </a:rPr>
              <a:t>Example (</a:t>
            </a:r>
            <a:r>
              <a:rPr lang="en-GB" altLang="en-US" sz="2400" u="sng" dirty="0" err="1" smtClean="0">
                <a:latin typeface="Times New Roman" pitchFamily="18" charset="0"/>
              </a:rPr>
              <a:t>propanone</a:t>
            </a:r>
            <a:r>
              <a:rPr lang="en-GB" altLang="en-US" sz="2400" u="sng" dirty="0" smtClean="0">
                <a:latin typeface="Times New Roman" pitchFamily="18" charset="0"/>
              </a:rPr>
              <a:t>)</a:t>
            </a:r>
            <a:endParaRPr lang="en-GB" altLang="en-US" sz="2400" b="1" u="sng" dirty="0">
              <a:latin typeface="Times New Roman" pitchFamily="18" charset="0"/>
            </a:endParaRPr>
          </a:p>
        </p:txBody>
      </p:sp>
      <p:cxnSp>
        <p:nvCxnSpPr>
          <p:cNvPr id="11" name="Straight Connector 10"/>
          <p:cNvCxnSpPr/>
          <p:nvPr/>
        </p:nvCxnSpPr>
        <p:spPr>
          <a:xfrm>
            <a:off x="1562654" y="3644323"/>
            <a:ext cx="0" cy="335458"/>
          </a:xfrm>
          <a:prstGeom prst="line">
            <a:avLst/>
          </a:prstGeom>
        </p:spPr>
        <p:style>
          <a:lnRef idx="3">
            <a:schemeClr val="dk1"/>
          </a:lnRef>
          <a:fillRef idx="0">
            <a:schemeClr val="dk1"/>
          </a:fillRef>
          <a:effectRef idx="2">
            <a:schemeClr val="dk1"/>
          </a:effectRef>
          <a:fontRef idx="minor">
            <a:schemeClr val="tx1"/>
          </a:fontRef>
        </p:style>
      </p:cxnSp>
      <p:cxnSp>
        <p:nvCxnSpPr>
          <p:cNvPr id="35" name="Straight Connector 34"/>
          <p:cNvCxnSpPr/>
          <p:nvPr/>
        </p:nvCxnSpPr>
        <p:spPr>
          <a:xfrm>
            <a:off x="1562654" y="4113702"/>
            <a:ext cx="0" cy="335458"/>
          </a:xfrm>
          <a:prstGeom prst="line">
            <a:avLst/>
          </a:prstGeom>
        </p:spPr>
        <p:style>
          <a:lnRef idx="3">
            <a:schemeClr val="dk1"/>
          </a:lnRef>
          <a:fillRef idx="0">
            <a:schemeClr val="dk1"/>
          </a:fillRef>
          <a:effectRef idx="2">
            <a:schemeClr val="dk1"/>
          </a:effectRef>
          <a:fontRef idx="minor">
            <a:schemeClr val="tx1"/>
          </a:fontRef>
        </p:style>
      </p:cxnSp>
      <p:cxnSp>
        <p:nvCxnSpPr>
          <p:cNvPr id="36" name="Straight Connector 35"/>
          <p:cNvCxnSpPr/>
          <p:nvPr/>
        </p:nvCxnSpPr>
        <p:spPr>
          <a:xfrm>
            <a:off x="1555758" y="4665358"/>
            <a:ext cx="0" cy="335458"/>
          </a:xfrm>
          <a:prstGeom prst="line">
            <a:avLst/>
          </a:prstGeom>
        </p:spPr>
        <p:style>
          <a:lnRef idx="3">
            <a:schemeClr val="dk1"/>
          </a:lnRef>
          <a:fillRef idx="0">
            <a:schemeClr val="dk1"/>
          </a:fillRef>
          <a:effectRef idx="2">
            <a:schemeClr val="dk1"/>
          </a:effectRef>
          <a:fontRef idx="minor">
            <a:schemeClr val="tx1"/>
          </a:fontRef>
        </p:style>
      </p:cxnSp>
      <p:cxnSp>
        <p:nvCxnSpPr>
          <p:cNvPr id="37" name="Straight Connector 36"/>
          <p:cNvCxnSpPr/>
          <p:nvPr/>
        </p:nvCxnSpPr>
        <p:spPr>
          <a:xfrm>
            <a:off x="2051720" y="3645024"/>
            <a:ext cx="0" cy="335458"/>
          </a:xfrm>
          <a:prstGeom prst="line">
            <a:avLst/>
          </a:prstGeom>
        </p:spPr>
        <p:style>
          <a:lnRef idx="1">
            <a:schemeClr val="accent2"/>
          </a:lnRef>
          <a:fillRef idx="0">
            <a:schemeClr val="accent2"/>
          </a:fillRef>
          <a:effectRef idx="0">
            <a:schemeClr val="accent2"/>
          </a:effectRef>
          <a:fontRef idx="minor">
            <a:schemeClr val="tx1"/>
          </a:fontRef>
        </p:style>
      </p:cxnSp>
      <p:cxnSp>
        <p:nvCxnSpPr>
          <p:cNvPr id="38" name="Straight Connector 37"/>
          <p:cNvCxnSpPr/>
          <p:nvPr/>
        </p:nvCxnSpPr>
        <p:spPr>
          <a:xfrm>
            <a:off x="2051720" y="4188652"/>
            <a:ext cx="0" cy="335458"/>
          </a:xfrm>
          <a:prstGeom prst="line">
            <a:avLst/>
          </a:prstGeom>
        </p:spPr>
        <p:style>
          <a:lnRef idx="1">
            <a:schemeClr val="accent2"/>
          </a:lnRef>
          <a:fillRef idx="0">
            <a:schemeClr val="accent2"/>
          </a:fillRef>
          <a:effectRef idx="0">
            <a:schemeClr val="accent2"/>
          </a:effectRef>
          <a:fontRef idx="minor">
            <a:schemeClr val="tx1"/>
          </a:fontRef>
        </p:style>
      </p:cxnSp>
      <p:cxnSp>
        <p:nvCxnSpPr>
          <p:cNvPr id="39" name="Straight Connector 38"/>
          <p:cNvCxnSpPr/>
          <p:nvPr/>
        </p:nvCxnSpPr>
        <p:spPr>
          <a:xfrm>
            <a:off x="2051720" y="4749726"/>
            <a:ext cx="0" cy="335458"/>
          </a:xfrm>
          <a:prstGeom prst="line">
            <a:avLst/>
          </a:prstGeom>
        </p:spPr>
        <p:style>
          <a:lnRef idx="1">
            <a:schemeClr val="accent2"/>
          </a:lnRef>
          <a:fillRef idx="0">
            <a:schemeClr val="accent2"/>
          </a:fillRef>
          <a:effectRef idx="0">
            <a:schemeClr val="accent2"/>
          </a:effectRef>
          <a:fontRef idx="minor">
            <a:schemeClr val="tx1"/>
          </a:fontRef>
        </p:style>
      </p:cxnSp>
      <p:cxnSp>
        <p:nvCxnSpPr>
          <p:cNvPr id="40" name="Straight Connector 39"/>
          <p:cNvCxnSpPr/>
          <p:nvPr/>
        </p:nvCxnSpPr>
        <p:spPr>
          <a:xfrm flipH="1">
            <a:off x="3347864" y="2232970"/>
            <a:ext cx="570277" cy="0"/>
          </a:xfrm>
          <a:prstGeom prst="line">
            <a:avLst/>
          </a:prstGeom>
        </p:spPr>
        <p:style>
          <a:lnRef idx="3">
            <a:schemeClr val="dk1"/>
          </a:lnRef>
          <a:fillRef idx="0">
            <a:schemeClr val="dk1"/>
          </a:fillRef>
          <a:effectRef idx="2">
            <a:schemeClr val="dk1"/>
          </a:effectRef>
          <a:fontRef idx="minor">
            <a:schemeClr val="tx1"/>
          </a:fontRef>
        </p:style>
      </p:cxnSp>
      <p:cxnSp>
        <p:nvCxnSpPr>
          <p:cNvPr id="42" name="Straight Connector 41"/>
          <p:cNvCxnSpPr/>
          <p:nvPr/>
        </p:nvCxnSpPr>
        <p:spPr>
          <a:xfrm flipH="1">
            <a:off x="3377796" y="3140968"/>
            <a:ext cx="429154" cy="0"/>
          </a:xfrm>
          <a:prstGeom prst="line">
            <a:avLst/>
          </a:prstGeom>
        </p:spPr>
        <p:style>
          <a:lnRef idx="1">
            <a:schemeClr val="accent2"/>
          </a:lnRef>
          <a:fillRef idx="0">
            <a:schemeClr val="accent2"/>
          </a:fillRef>
          <a:effectRef idx="0">
            <a:schemeClr val="accent2"/>
          </a:effectRef>
          <a:fontRef idx="minor">
            <a:schemeClr val="tx1"/>
          </a:fontRef>
        </p:style>
      </p:cxn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035439-CAE3-48F5-8784-A3D703450100}" type="slidenum">
              <a:rPr lang="en-GB" smtClean="0"/>
              <a:t>115</a:t>
            </a:fld>
            <a:endParaRPr lang="en-GB"/>
          </a:p>
        </p:txBody>
      </p:sp>
    </p:spTree>
    <p:extLst>
      <p:ext uri="{BB962C8B-B14F-4D97-AF65-F5344CB8AC3E}">
        <p14:creationId xmlns:p14="http://schemas.microsoft.com/office/powerpoint/2010/main" val="18092924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47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4474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244761"/>
                                        </p:tgtEl>
                                        <p:attrNameLst>
                                          <p:attrName>style.visibility</p:attrName>
                                        </p:attrNameLst>
                                      </p:cBhvr>
                                      <p:to>
                                        <p:strVal val="visible"/>
                                      </p:to>
                                    </p:set>
                                    <p:anim calcmode="lin" valueType="num">
                                      <p:cBhvr additive="base">
                                        <p:cTn id="15" dur="500" fill="hold"/>
                                        <p:tgtEl>
                                          <p:spTgt spid="244761"/>
                                        </p:tgtEl>
                                        <p:attrNameLst>
                                          <p:attrName>ppt_x</p:attrName>
                                        </p:attrNameLst>
                                      </p:cBhvr>
                                      <p:tavLst>
                                        <p:tav tm="0">
                                          <p:val>
                                            <p:strVal val="#ppt_x"/>
                                          </p:val>
                                        </p:tav>
                                        <p:tav tm="100000">
                                          <p:val>
                                            <p:strVal val="#ppt_x"/>
                                          </p:val>
                                        </p:tav>
                                      </p:tavLst>
                                    </p:anim>
                                    <p:anim calcmode="lin" valueType="num">
                                      <p:cBhvr additive="base">
                                        <p:cTn id="16" dur="500" fill="hold"/>
                                        <p:tgtEl>
                                          <p:spTgt spid="24476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44" grpId="0" autoUpdateAnimBg="0"/>
      <p:bldP spid="244745" grpId="0" autoUpdateAnimBg="0"/>
      <p:bldP spid="244761" grpId="0"/>
      <p:bldP spid="24" grpId="0" autoUpdateAnimBg="0"/>
    </p:bld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a:xfrm>
            <a:off x="101352" y="71662"/>
            <a:ext cx="4038600" cy="576411"/>
          </a:xfrm>
        </p:spPr>
        <p:txBody>
          <a:bodyPr>
            <a:normAutofit/>
          </a:bodyPr>
          <a:lstStyle/>
          <a:p>
            <a:pPr algn="l" eaLnBrk="1" hangingPunct="1"/>
            <a:r>
              <a:rPr lang="en-GB" altLang="en-US" sz="2400" u="sng" dirty="0" smtClean="0">
                <a:latin typeface="Times New Roman" pitchFamily="18" charset="0"/>
              </a:rPr>
              <a:t>3. Hydrogen Bonds</a:t>
            </a:r>
          </a:p>
        </p:txBody>
      </p:sp>
      <p:sp>
        <p:nvSpPr>
          <p:cNvPr id="245763" name="Text Box 3"/>
          <p:cNvSpPr txBox="1">
            <a:spLocks noChangeArrowheads="1"/>
          </p:cNvSpPr>
          <p:nvPr/>
        </p:nvSpPr>
        <p:spPr bwMode="auto">
          <a:xfrm>
            <a:off x="80466" y="620688"/>
            <a:ext cx="8884022"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Hydrogen bonds </a:t>
            </a:r>
            <a:r>
              <a:rPr lang="en-GB" altLang="en-US" sz="2400" dirty="0">
                <a:latin typeface="Times New Roman" pitchFamily="18" charset="0"/>
              </a:rPr>
              <a:t>are </a:t>
            </a:r>
            <a:r>
              <a:rPr lang="en-GB" altLang="en-US" sz="2400" dirty="0" smtClean="0">
                <a:latin typeface="Times New Roman" pitchFamily="18" charset="0"/>
              </a:rPr>
              <a:t>a special type of </a:t>
            </a:r>
            <a:r>
              <a:rPr lang="en-GB" altLang="en-US" sz="2400" dirty="0" smtClean="0">
                <a:latin typeface="Times New Roman" pitchFamily="18" charset="0"/>
              </a:rPr>
              <a:t>p_________ </a:t>
            </a:r>
            <a:r>
              <a:rPr lang="en-GB" altLang="en-US" sz="2400" dirty="0">
                <a:latin typeface="Times New Roman" pitchFamily="18" charset="0"/>
              </a:rPr>
              <a:t>dipole to </a:t>
            </a:r>
            <a:r>
              <a:rPr lang="en-GB" altLang="en-US" sz="2400" dirty="0" smtClean="0">
                <a:latin typeface="Times New Roman" pitchFamily="18" charset="0"/>
              </a:rPr>
              <a:t>p________ </a:t>
            </a:r>
            <a:r>
              <a:rPr lang="en-GB" altLang="en-US" sz="2400" dirty="0">
                <a:latin typeface="Times New Roman" pitchFamily="18" charset="0"/>
              </a:rPr>
              <a:t>dipole </a:t>
            </a:r>
            <a:r>
              <a:rPr lang="en-GB" altLang="en-US" sz="2400" dirty="0" smtClean="0">
                <a:latin typeface="Times New Roman" pitchFamily="18" charset="0"/>
              </a:rPr>
              <a:t>interaction. They are intermolecular forces of attraction that only </a:t>
            </a:r>
            <a:r>
              <a:rPr lang="en-GB" altLang="en-US" sz="2400" dirty="0">
                <a:latin typeface="Times New Roman" pitchFamily="18" charset="0"/>
              </a:rPr>
              <a:t>occur </a:t>
            </a:r>
            <a:r>
              <a:rPr lang="en-GB" altLang="en-US" sz="2400" dirty="0" smtClean="0">
                <a:latin typeface="Times New Roman" pitchFamily="18" charset="0"/>
              </a:rPr>
              <a:t>in molecules containing a strongly electronegative element bonded to hydrogen, i.e. hydrogen bonded to:</a:t>
            </a:r>
            <a:endParaRPr lang="en-GB" altLang="en-US" sz="2400" dirty="0">
              <a:latin typeface="Times New Roman" pitchFamily="18" charset="0"/>
            </a:endParaRPr>
          </a:p>
        </p:txBody>
      </p:sp>
      <p:sp>
        <p:nvSpPr>
          <p:cNvPr id="10" name="Rectangle 2"/>
          <p:cNvSpPr txBox="1">
            <a:spLocks noChangeArrowheads="1"/>
          </p:cNvSpPr>
          <p:nvPr/>
        </p:nvSpPr>
        <p:spPr>
          <a:xfrm>
            <a:off x="107504" y="4005064"/>
            <a:ext cx="4038600" cy="57641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altLang="en-US" sz="2400" u="sng" dirty="0" smtClean="0">
                <a:latin typeface="Times New Roman" pitchFamily="18" charset="0"/>
              </a:rPr>
              <a:t>Example 1 (water)</a:t>
            </a:r>
          </a:p>
        </p:txBody>
      </p:sp>
      <p:pic>
        <p:nvPicPr>
          <p:cNvPr id="286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4653136"/>
            <a:ext cx="2469900" cy="2065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Oval 2"/>
          <p:cNvSpPr/>
          <p:nvPr/>
        </p:nvSpPr>
        <p:spPr>
          <a:xfrm>
            <a:off x="1447800" y="4653136"/>
            <a:ext cx="1129604" cy="936104"/>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827584" y="5733256"/>
            <a:ext cx="1129604" cy="936104"/>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58020" y="4653136"/>
            <a:ext cx="1129604" cy="936104"/>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4"/>
          <p:cNvGrpSpPr/>
          <p:nvPr/>
        </p:nvGrpSpPr>
        <p:grpSpPr>
          <a:xfrm rot="18302430">
            <a:off x="1772428" y="5794431"/>
            <a:ext cx="832717" cy="0"/>
            <a:chOff x="3377796" y="5733256"/>
            <a:chExt cx="832717" cy="0"/>
          </a:xfrm>
        </p:grpSpPr>
        <p:cxnSp>
          <p:nvCxnSpPr>
            <p:cNvPr id="15" name="Straight Connector 14"/>
            <p:cNvCxnSpPr/>
            <p:nvPr/>
          </p:nvCxnSpPr>
          <p:spPr>
            <a:xfrm flipH="1">
              <a:off x="3377796" y="5733256"/>
              <a:ext cx="214577"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8" name="Straight Connector 17"/>
            <p:cNvCxnSpPr/>
            <p:nvPr/>
          </p:nvCxnSpPr>
          <p:spPr>
            <a:xfrm flipH="1">
              <a:off x="3709351" y="5733256"/>
              <a:ext cx="214577"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9" name="Straight Connector 18"/>
            <p:cNvCxnSpPr/>
            <p:nvPr/>
          </p:nvCxnSpPr>
          <p:spPr>
            <a:xfrm flipH="1">
              <a:off x="3995936" y="5733256"/>
              <a:ext cx="214577" cy="0"/>
            </a:xfrm>
            <a:prstGeom prst="line">
              <a:avLst/>
            </a:prstGeom>
          </p:spPr>
          <p:style>
            <a:lnRef idx="1">
              <a:schemeClr val="accent2"/>
            </a:lnRef>
            <a:fillRef idx="0">
              <a:schemeClr val="accent2"/>
            </a:fillRef>
            <a:effectRef idx="0">
              <a:schemeClr val="accent2"/>
            </a:effectRef>
            <a:fontRef idx="minor">
              <a:schemeClr val="tx1"/>
            </a:fontRef>
          </p:style>
        </p:cxnSp>
      </p:grpSp>
      <p:grpSp>
        <p:nvGrpSpPr>
          <p:cNvPr id="21" name="Group 20"/>
          <p:cNvGrpSpPr/>
          <p:nvPr/>
        </p:nvGrpSpPr>
        <p:grpSpPr>
          <a:xfrm rot="3339710">
            <a:off x="188415" y="5901861"/>
            <a:ext cx="832717" cy="0"/>
            <a:chOff x="3377796" y="5733256"/>
            <a:chExt cx="832717" cy="0"/>
          </a:xfrm>
        </p:grpSpPr>
        <p:cxnSp>
          <p:nvCxnSpPr>
            <p:cNvPr id="22" name="Straight Connector 21"/>
            <p:cNvCxnSpPr/>
            <p:nvPr/>
          </p:nvCxnSpPr>
          <p:spPr>
            <a:xfrm flipH="1">
              <a:off x="3377796" y="5733256"/>
              <a:ext cx="214577"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3" name="Straight Connector 22"/>
            <p:cNvCxnSpPr/>
            <p:nvPr/>
          </p:nvCxnSpPr>
          <p:spPr>
            <a:xfrm flipH="1">
              <a:off x="3709351" y="5733256"/>
              <a:ext cx="214577"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4" name="Straight Connector 23"/>
            <p:cNvCxnSpPr/>
            <p:nvPr/>
          </p:nvCxnSpPr>
          <p:spPr>
            <a:xfrm flipH="1">
              <a:off x="3995936" y="5733256"/>
              <a:ext cx="214577" cy="0"/>
            </a:xfrm>
            <a:prstGeom prst="line">
              <a:avLst/>
            </a:prstGeom>
          </p:spPr>
          <p:style>
            <a:lnRef idx="1">
              <a:schemeClr val="accent2"/>
            </a:lnRef>
            <a:fillRef idx="0">
              <a:schemeClr val="accent2"/>
            </a:fillRef>
            <a:effectRef idx="0">
              <a:schemeClr val="accent2"/>
            </a:effectRef>
            <a:fontRef idx="minor">
              <a:schemeClr val="tx1"/>
            </a:fontRef>
          </p:style>
        </p:cxnSp>
      </p:grpSp>
      <p:grpSp>
        <p:nvGrpSpPr>
          <p:cNvPr id="25" name="Group 24"/>
          <p:cNvGrpSpPr/>
          <p:nvPr/>
        </p:nvGrpSpPr>
        <p:grpSpPr>
          <a:xfrm>
            <a:off x="3484539" y="5946831"/>
            <a:ext cx="832717" cy="0"/>
            <a:chOff x="3377796" y="5733256"/>
            <a:chExt cx="832717" cy="0"/>
          </a:xfrm>
        </p:grpSpPr>
        <p:cxnSp>
          <p:nvCxnSpPr>
            <p:cNvPr id="26" name="Straight Connector 25"/>
            <p:cNvCxnSpPr/>
            <p:nvPr/>
          </p:nvCxnSpPr>
          <p:spPr>
            <a:xfrm flipH="1">
              <a:off x="3377796" y="5733256"/>
              <a:ext cx="214577"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7" name="Straight Connector 26"/>
            <p:cNvCxnSpPr/>
            <p:nvPr/>
          </p:nvCxnSpPr>
          <p:spPr>
            <a:xfrm flipH="1">
              <a:off x="3709351" y="5733256"/>
              <a:ext cx="214577"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8" name="Straight Connector 27"/>
            <p:cNvCxnSpPr/>
            <p:nvPr/>
          </p:nvCxnSpPr>
          <p:spPr>
            <a:xfrm flipH="1">
              <a:off x="3995936" y="5733256"/>
              <a:ext cx="214577" cy="0"/>
            </a:xfrm>
            <a:prstGeom prst="line">
              <a:avLst/>
            </a:prstGeom>
          </p:spPr>
          <p:style>
            <a:lnRef idx="1">
              <a:schemeClr val="accent2"/>
            </a:lnRef>
            <a:fillRef idx="0">
              <a:schemeClr val="accent2"/>
            </a:fillRef>
            <a:effectRef idx="0">
              <a:schemeClr val="accent2"/>
            </a:effectRef>
            <a:fontRef idx="minor">
              <a:schemeClr val="tx1"/>
            </a:fontRef>
          </p:style>
        </p:cxnSp>
      </p:grpSp>
      <p:grpSp>
        <p:nvGrpSpPr>
          <p:cNvPr id="29" name="Group 28"/>
          <p:cNvGrpSpPr/>
          <p:nvPr/>
        </p:nvGrpSpPr>
        <p:grpSpPr>
          <a:xfrm>
            <a:off x="3476890" y="5229200"/>
            <a:ext cx="832717" cy="0"/>
            <a:chOff x="3377796" y="5733256"/>
            <a:chExt cx="832717" cy="0"/>
          </a:xfrm>
        </p:grpSpPr>
        <p:cxnSp>
          <p:nvCxnSpPr>
            <p:cNvPr id="30" name="Straight Connector 29"/>
            <p:cNvCxnSpPr/>
            <p:nvPr/>
          </p:nvCxnSpPr>
          <p:spPr>
            <a:xfrm flipH="1">
              <a:off x="3377796" y="5733256"/>
              <a:ext cx="214577" cy="0"/>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Connector 30"/>
            <p:cNvCxnSpPr/>
            <p:nvPr/>
          </p:nvCxnSpPr>
          <p:spPr>
            <a:xfrm flipH="1">
              <a:off x="3709351" y="5733256"/>
              <a:ext cx="214577" cy="0"/>
            </a:xfrm>
            <a:prstGeom prst="line">
              <a:avLst/>
            </a:prstGeom>
          </p:spPr>
          <p:style>
            <a:lnRef idx="1">
              <a:schemeClr val="dk1"/>
            </a:lnRef>
            <a:fillRef idx="0">
              <a:schemeClr val="dk1"/>
            </a:fillRef>
            <a:effectRef idx="0">
              <a:schemeClr val="dk1"/>
            </a:effectRef>
            <a:fontRef idx="minor">
              <a:schemeClr val="tx1"/>
            </a:fontRef>
          </p:style>
        </p:cxnSp>
        <p:cxnSp>
          <p:nvCxnSpPr>
            <p:cNvPr id="32" name="Straight Connector 31"/>
            <p:cNvCxnSpPr/>
            <p:nvPr/>
          </p:nvCxnSpPr>
          <p:spPr>
            <a:xfrm flipH="1">
              <a:off x="3995936" y="5733256"/>
              <a:ext cx="214577" cy="0"/>
            </a:xfrm>
            <a:prstGeom prst="line">
              <a:avLst/>
            </a:prstGeom>
          </p:spPr>
          <p:style>
            <a:lnRef idx="1">
              <a:schemeClr val="dk1"/>
            </a:lnRef>
            <a:fillRef idx="0">
              <a:schemeClr val="dk1"/>
            </a:fillRef>
            <a:effectRef idx="0">
              <a:schemeClr val="dk1"/>
            </a:effectRef>
            <a:fontRef idx="minor">
              <a:schemeClr val="tx1"/>
            </a:fontRef>
          </p:style>
        </p:cxnSp>
      </p:grpSp>
      <p:sp>
        <p:nvSpPr>
          <p:cNvPr id="4" name="Footer Placeholder 3"/>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035439-CAE3-48F5-8784-A3D703450100}" type="slidenum">
              <a:rPr lang="en-GB" smtClean="0"/>
              <a:t>116</a:t>
            </a:fld>
            <a:endParaRPr lang="en-GB"/>
          </a:p>
        </p:txBody>
      </p:sp>
    </p:spTree>
    <p:extLst>
      <p:ext uri="{BB962C8B-B14F-4D97-AF65-F5344CB8AC3E}">
        <p14:creationId xmlns:p14="http://schemas.microsoft.com/office/powerpoint/2010/main" val="3804283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Text Box 4"/>
          <p:cNvSpPr txBox="1">
            <a:spLocks noChangeArrowheads="1"/>
          </p:cNvSpPr>
          <p:nvPr/>
        </p:nvSpPr>
        <p:spPr bwMode="auto">
          <a:xfrm>
            <a:off x="92514" y="74604"/>
            <a:ext cx="32766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u="sng" dirty="0" smtClean="0">
                <a:latin typeface="Times New Roman" pitchFamily="18" charset="0"/>
              </a:rPr>
              <a:t>Example 2</a:t>
            </a:r>
            <a:r>
              <a:rPr lang="en-GB" altLang="en-US" sz="2400" u="sng" dirty="0">
                <a:latin typeface="Times New Roman" pitchFamily="18" charset="0"/>
              </a:rPr>
              <a:t>. Amines</a:t>
            </a:r>
          </a:p>
        </p:txBody>
      </p:sp>
      <p:grpSp>
        <p:nvGrpSpPr>
          <p:cNvPr id="2" name="Group 1"/>
          <p:cNvGrpSpPr/>
          <p:nvPr/>
        </p:nvGrpSpPr>
        <p:grpSpPr>
          <a:xfrm>
            <a:off x="180281" y="692696"/>
            <a:ext cx="4103687" cy="2073275"/>
            <a:chOff x="107504" y="692696"/>
            <a:chExt cx="4103687" cy="2073275"/>
          </a:xfrm>
        </p:grpSpPr>
        <p:sp>
          <p:nvSpPr>
            <p:cNvPr id="247814" name="Oval 6"/>
            <p:cNvSpPr>
              <a:spLocks noChangeArrowheads="1"/>
            </p:cNvSpPr>
            <p:nvPr/>
          </p:nvSpPr>
          <p:spPr bwMode="auto">
            <a:xfrm>
              <a:off x="107504" y="749846"/>
              <a:ext cx="4103687" cy="2016125"/>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247824" name="Rectangle 16"/>
            <p:cNvSpPr>
              <a:spLocks noChangeArrowheads="1"/>
            </p:cNvSpPr>
            <p:nvPr/>
          </p:nvSpPr>
          <p:spPr bwMode="auto">
            <a:xfrm>
              <a:off x="2410966" y="1772196"/>
              <a:ext cx="5556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800" b="1">
                  <a:solidFill>
                    <a:schemeClr val="accent2"/>
                  </a:solidFill>
                  <a:latin typeface="Symbol" pitchFamily="18" charset="2"/>
                </a:rPr>
                <a:t>d</a:t>
              </a:r>
              <a:r>
                <a:rPr lang="en-US" altLang="en-US" sz="2800">
                  <a:solidFill>
                    <a:schemeClr val="accent2"/>
                  </a:solidFill>
                  <a:latin typeface="Symbol" pitchFamily="18" charset="2"/>
                </a:rPr>
                <a:t>-</a:t>
              </a:r>
              <a:endParaRPr lang="en-GB" altLang="en-US" sz="2800">
                <a:solidFill>
                  <a:schemeClr val="accent2"/>
                </a:solidFill>
                <a:latin typeface="Symbol" pitchFamily="18" charset="2"/>
              </a:endParaRPr>
            </a:p>
          </p:txBody>
        </p:sp>
        <p:pic>
          <p:nvPicPr>
            <p:cNvPr id="247831" name="Picture 2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2354" y="968921"/>
              <a:ext cx="2874962"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7832" name="Rectangle 24"/>
            <p:cNvSpPr>
              <a:spLocks noChangeArrowheads="1"/>
            </p:cNvSpPr>
            <p:nvPr/>
          </p:nvSpPr>
          <p:spPr bwMode="auto">
            <a:xfrm>
              <a:off x="2396679" y="692696"/>
              <a:ext cx="5556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800" b="1">
                  <a:solidFill>
                    <a:schemeClr val="accent2"/>
                  </a:solidFill>
                  <a:latin typeface="Symbol" pitchFamily="18" charset="2"/>
                </a:rPr>
                <a:t>d</a:t>
              </a:r>
              <a:r>
                <a:rPr lang="en-US" altLang="en-US" sz="2800">
                  <a:solidFill>
                    <a:schemeClr val="accent2"/>
                  </a:solidFill>
                  <a:latin typeface="Symbol" pitchFamily="18" charset="2"/>
                </a:rPr>
                <a:t>+</a:t>
              </a:r>
              <a:endParaRPr lang="en-GB" altLang="en-US" sz="2800">
                <a:solidFill>
                  <a:schemeClr val="accent2"/>
                </a:solidFill>
                <a:latin typeface="Symbol" pitchFamily="18" charset="2"/>
              </a:endParaRPr>
            </a:p>
          </p:txBody>
        </p:sp>
        <p:sp>
          <p:nvSpPr>
            <p:cNvPr id="247833" name="Rectangle 25"/>
            <p:cNvSpPr>
              <a:spLocks noChangeArrowheads="1"/>
            </p:cNvSpPr>
            <p:nvPr/>
          </p:nvSpPr>
          <p:spPr bwMode="auto">
            <a:xfrm>
              <a:off x="3209479" y="1456283"/>
              <a:ext cx="5556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800" b="1">
                  <a:solidFill>
                    <a:schemeClr val="accent2"/>
                  </a:solidFill>
                  <a:latin typeface="Symbol" pitchFamily="18" charset="2"/>
                </a:rPr>
                <a:t>d</a:t>
              </a:r>
              <a:r>
                <a:rPr lang="en-US" altLang="en-US" sz="2800">
                  <a:solidFill>
                    <a:schemeClr val="accent2"/>
                  </a:solidFill>
                  <a:latin typeface="Symbol" pitchFamily="18" charset="2"/>
                </a:rPr>
                <a:t>+</a:t>
              </a:r>
              <a:endParaRPr lang="en-GB" altLang="en-US" sz="2800">
                <a:solidFill>
                  <a:schemeClr val="accent2"/>
                </a:solidFill>
                <a:latin typeface="Symbol" pitchFamily="18" charset="2"/>
              </a:endParaRPr>
            </a:p>
          </p:txBody>
        </p:sp>
      </p:grpSp>
      <p:grpSp>
        <p:nvGrpSpPr>
          <p:cNvPr id="3" name="Group 2"/>
          <p:cNvGrpSpPr/>
          <p:nvPr/>
        </p:nvGrpSpPr>
        <p:grpSpPr>
          <a:xfrm>
            <a:off x="206550" y="3732915"/>
            <a:ext cx="4103688" cy="2159000"/>
            <a:chOff x="1981200" y="3717925"/>
            <a:chExt cx="4103688" cy="2159000"/>
          </a:xfrm>
        </p:grpSpPr>
        <p:sp>
          <p:nvSpPr>
            <p:cNvPr id="247834" name="Oval 26"/>
            <p:cNvSpPr>
              <a:spLocks noChangeArrowheads="1"/>
            </p:cNvSpPr>
            <p:nvPr/>
          </p:nvSpPr>
          <p:spPr bwMode="auto">
            <a:xfrm>
              <a:off x="1981200" y="3860800"/>
              <a:ext cx="4103688" cy="2016125"/>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247835" name="Rectangle 27"/>
            <p:cNvSpPr>
              <a:spLocks noChangeArrowheads="1"/>
            </p:cNvSpPr>
            <p:nvPr/>
          </p:nvSpPr>
          <p:spPr bwMode="auto">
            <a:xfrm>
              <a:off x="4325938" y="4811713"/>
              <a:ext cx="5556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800" b="1">
                  <a:solidFill>
                    <a:schemeClr val="accent2"/>
                  </a:solidFill>
                  <a:latin typeface="Symbol" pitchFamily="18" charset="2"/>
                </a:rPr>
                <a:t>d</a:t>
              </a:r>
              <a:r>
                <a:rPr lang="en-US" altLang="en-US" sz="2800">
                  <a:solidFill>
                    <a:schemeClr val="accent2"/>
                  </a:solidFill>
                  <a:latin typeface="Symbol" pitchFamily="18" charset="2"/>
                </a:rPr>
                <a:t>-</a:t>
              </a:r>
              <a:endParaRPr lang="en-GB" altLang="en-US" sz="2800">
                <a:solidFill>
                  <a:schemeClr val="accent2"/>
                </a:solidFill>
                <a:latin typeface="Symbol" pitchFamily="18" charset="2"/>
              </a:endParaRPr>
            </a:p>
          </p:txBody>
        </p:sp>
        <p:pic>
          <p:nvPicPr>
            <p:cNvPr id="247836" name="Picture 2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5100" y="4006850"/>
              <a:ext cx="2874963" cy="148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7837" name="Rectangle 29"/>
            <p:cNvSpPr>
              <a:spLocks noChangeArrowheads="1"/>
            </p:cNvSpPr>
            <p:nvPr/>
          </p:nvSpPr>
          <p:spPr bwMode="auto">
            <a:xfrm>
              <a:off x="4284663" y="3717925"/>
              <a:ext cx="5556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800" b="1">
                  <a:solidFill>
                    <a:schemeClr val="accent2"/>
                  </a:solidFill>
                  <a:latin typeface="Symbol" pitchFamily="18" charset="2"/>
                </a:rPr>
                <a:t>d</a:t>
              </a:r>
              <a:r>
                <a:rPr lang="en-US" altLang="en-US" sz="2800">
                  <a:solidFill>
                    <a:schemeClr val="accent2"/>
                  </a:solidFill>
                  <a:latin typeface="Symbol" pitchFamily="18" charset="2"/>
                </a:rPr>
                <a:t>+</a:t>
              </a:r>
              <a:endParaRPr lang="en-GB" altLang="en-US" sz="2800">
                <a:solidFill>
                  <a:schemeClr val="accent2"/>
                </a:solidFill>
                <a:latin typeface="Symbol" pitchFamily="18" charset="2"/>
              </a:endParaRPr>
            </a:p>
          </p:txBody>
        </p:sp>
        <p:sp>
          <p:nvSpPr>
            <p:cNvPr id="247838" name="Rectangle 30"/>
            <p:cNvSpPr>
              <a:spLocks noChangeArrowheads="1"/>
            </p:cNvSpPr>
            <p:nvPr/>
          </p:nvSpPr>
          <p:spPr bwMode="auto">
            <a:xfrm>
              <a:off x="5089525" y="4510088"/>
              <a:ext cx="5556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800" b="1">
                  <a:solidFill>
                    <a:schemeClr val="accent2"/>
                  </a:solidFill>
                  <a:latin typeface="Symbol" pitchFamily="18" charset="2"/>
                </a:rPr>
                <a:t>d</a:t>
              </a:r>
              <a:r>
                <a:rPr lang="en-US" altLang="en-US" sz="2800">
                  <a:solidFill>
                    <a:schemeClr val="accent2"/>
                  </a:solidFill>
                  <a:latin typeface="Symbol" pitchFamily="18" charset="2"/>
                </a:rPr>
                <a:t>+</a:t>
              </a:r>
              <a:endParaRPr lang="en-GB" altLang="en-US" sz="2800">
                <a:solidFill>
                  <a:schemeClr val="accent2"/>
                </a:solidFill>
                <a:latin typeface="Symbol" pitchFamily="18" charset="2"/>
              </a:endParaRPr>
            </a:p>
          </p:txBody>
        </p:sp>
      </p:grpSp>
      <p:cxnSp>
        <p:nvCxnSpPr>
          <p:cNvPr id="23" name="Straight Connector 22"/>
          <p:cNvCxnSpPr/>
          <p:nvPr/>
        </p:nvCxnSpPr>
        <p:spPr>
          <a:xfrm>
            <a:off x="2714782" y="2253056"/>
            <a:ext cx="0" cy="335458"/>
          </a:xfrm>
          <a:prstGeom prst="line">
            <a:avLst/>
          </a:prstGeom>
        </p:spPr>
        <p:style>
          <a:lnRef idx="3">
            <a:schemeClr val="dk1"/>
          </a:lnRef>
          <a:fillRef idx="0">
            <a:schemeClr val="dk1"/>
          </a:fillRef>
          <a:effectRef idx="2">
            <a:schemeClr val="dk1"/>
          </a:effectRef>
          <a:fontRef idx="minor">
            <a:schemeClr val="tx1"/>
          </a:fontRef>
        </p:style>
      </p:cxnSp>
      <p:cxnSp>
        <p:nvCxnSpPr>
          <p:cNvPr id="24" name="Straight Connector 23"/>
          <p:cNvCxnSpPr/>
          <p:nvPr/>
        </p:nvCxnSpPr>
        <p:spPr>
          <a:xfrm>
            <a:off x="2714782" y="2872335"/>
            <a:ext cx="0" cy="335458"/>
          </a:xfrm>
          <a:prstGeom prst="line">
            <a:avLst/>
          </a:prstGeom>
        </p:spPr>
        <p:style>
          <a:lnRef idx="3">
            <a:schemeClr val="dk1"/>
          </a:lnRef>
          <a:fillRef idx="0">
            <a:schemeClr val="dk1"/>
          </a:fillRef>
          <a:effectRef idx="2">
            <a:schemeClr val="dk1"/>
          </a:effectRef>
          <a:fontRef idx="minor">
            <a:schemeClr val="tx1"/>
          </a:fontRef>
        </p:style>
      </p:cxnSp>
      <p:cxnSp>
        <p:nvCxnSpPr>
          <p:cNvPr id="25" name="Straight Connector 24"/>
          <p:cNvCxnSpPr/>
          <p:nvPr/>
        </p:nvCxnSpPr>
        <p:spPr>
          <a:xfrm>
            <a:off x="2707886" y="3483951"/>
            <a:ext cx="0" cy="335458"/>
          </a:xfrm>
          <a:prstGeom prst="line">
            <a:avLst/>
          </a:prstGeom>
        </p:spPr>
        <p:style>
          <a:lnRef idx="3">
            <a:schemeClr val="dk1"/>
          </a:lnRef>
          <a:fillRef idx="0">
            <a:schemeClr val="dk1"/>
          </a:fillRef>
          <a:effectRef idx="2">
            <a:schemeClr val="dk1"/>
          </a:effectRef>
          <a:fontRef idx="minor">
            <a:schemeClr val="tx1"/>
          </a:fontRef>
        </p:style>
      </p:cxnSp>
      <p:cxnSp>
        <p:nvCxnSpPr>
          <p:cNvPr id="26" name="Straight Connector 25"/>
          <p:cNvCxnSpPr/>
          <p:nvPr/>
        </p:nvCxnSpPr>
        <p:spPr>
          <a:xfrm>
            <a:off x="3563888" y="2598527"/>
            <a:ext cx="0" cy="335458"/>
          </a:xfrm>
          <a:prstGeom prst="line">
            <a:avLst/>
          </a:prstGeom>
        </p:spPr>
        <p:style>
          <a:lnRef idx="1">
            <a:schemeClr val="accent2"/>
          </a:lnRef>
          <a:fillRef idx="0">
            <a:schemeClr val="accent2"/>
          </a:fillRef>
          <a:effectRef idx="0">
            <a:schemeClr val="accent2"/>
          </a:effectRef>
          <a:fontRef idx="minor">
            <a:schemeClr val="tx1"/>
          </a:fontRef>
        </p:style>
      </p:cxnSp>
      <p:cxnSp>
        <p:nvCxnSpPr>
          <p:cNvPr id="27" name="Straight Connector 26"/>
          <p:cNvCxnSpPr/>
          <p:nvPr/>
        </p:nvCxnSpPr>
        <p:spPr>
          <a:xfrm>
            <a:off x="3563888" y="3142155"/>
            <a:ext cx="0" cy="335458"/>
          </a:xfrm>
          <a:prstGeom prst="line">
            <a:avLst/>
          </a:prstGeom>
        </p:spPr>
        <p:style>
          <a:lnRef idx="1">
            <a:schemeClr val="accent2"/>
          </a:lnRef>
          <a:fillRef idx="0">
            <a:schemeClr val="accent2"/>
          </a:fillRef>
          <a:effectRef idx="0">
            <a:schemeClr val="accent2"/>
          </a:effectRef>
          <a:fontRef idx="minor">
            <a:schemeClr val="tx1"/>
          </a:fontRef>
        </p:style>
      </p:cxnSp>
      <p:cxnSp>
        <p:nvCxnSpPr>
          <p:cNvPr id="28" name="Straight Connector 27"/>
          <p:cNvCxnSpPr/>
          <p:nvPr/>
        </p:nvCxnSpPr>
        <p:spPr>
          <a:xfrm>
            <a:off x="3563888" y="3703229"/>
            <a:ext cx="0" cy="335458"/>
          </a:xfrm>
          <a:prstGeom prst="line">
            <a:avLst/>
          </a:prstGeom>
        </p:spPr>
        <p:style>
          <a:lnRef idx="1">
            <a:schemeClr val="accent2"/>
          </a:lnRef>
          <a:fillRef idx="0">
            <a:schemeClr val="accent2"/>
          </a:fillRef>
          <a:effectRef idx="0">
            <a:schemeClr val="accent2"/>
          </a:effectRef>
          <a:fontRef idx="minor">
            <a:schemeClr val="tx1"/>
          </a:fontRef>
        </p:style>
      </p:cxnSp>
      <p:cxnSp>
        <p:nvCxnSpPr>
          <p:cNvPr id="29" name="Straight Connector 28"/>
          <p:cNvCxnSpPr/>
          <p:nvPr/>
        </p:nvCxnSpPr>
        <p:spPr>
          <a:xfrm flipH="1">
            <a:off x="4427984" y="2636912"/>
            <a:ext cx="570277" cy="0"/>
          </a:xfrm>
          <a:prstGeom prst="line">
            <a:avLst/>
          </a:prstGeom>
        </p:spPr>
        <p:style>
          <a:lnRef idx="3">
            <a:schemeClr val="dk1"/>
          </a:lnRef>
          <a:fillRef idx="0">
            <a:schemeClr val="dk1"/>
          </a:fillRef>
          <a:effectRef idx="2">
            <a:schemeClr val="dk1"/>
          </a:effectRef>
          <a:fontRef idx="minor">
            <a:schemeClr val="tx1"/>
          </a:fontRef>
        </p:style>
      </p:cxnSp>
      <p:cxnSp>
        <p:nvCxnSpPr>
          <p:cNvPr id="30" name="Straight Connector 29"/>
          <p:cNvCxnSpPr/>
          <p:nvPr/>
        </p:nvCxnSpPr>
        <p:spPr>
          <a:xfrm flipH="1">
            <a:off x="4494157" y="3371982"/>
            <a:ext cx="429154" cy="0"/>
          </a:xfrm>
          <a:prstGeom prst="line">
            <a:avLst/>
          </a:prstGeom>
        </p:spPr>
        <p:style>
          <a:lnRef idx="1">
            <a:schemeClr val="accent2"/>
          </a:lnRef>
          <a:fillRef idx="0">
            <a:schemeClr val="accent2"/>
          </a:fillRef>
          <a:effectRef idx="0">
            <a:schemeClr val="accent2"/>
          </a:effectRef>
          <a:fontRef idx="minor">
            <a:schemeClr val="tx1"/>
          </a:fontRef>
        </p:style>
      </p:cxn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035439-CAE3-48F5-8784-A3D703450100}" type="slidenum">
              <a:rPr lang="en-GB" smtClean="0"/>
              <a:t>117</a:t>
            </a:fld>
            <a:endParaRPr lang="en-GB"/>
          </a:p>
        </p:txBody>
      </p:sp>
    </p:spTree>
    <p:extLst>
      <p:ext uri="{BB962C8B-B14F-4D97-AF65-F5344CB8AC3E}">
        <p14:creationId xmlns:p14="http://schemas.microsoft.com/office/powerpoint/2010/main" val="13268931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07504" y="44624"/>
            <a:ext cx="4038600" cy="57641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altLang="en-US" sz="2400" u="sng" dirty="0" smtClean="0">
                <a:latin typeface="Times New Roman" pitchFamily="18" charset="0"/>
              </a:rPr>
              <a:t>Example 3 (hydrogen fluoride)</a:t>
            </a:r>
          </a:p>
        </p:txBody>
      </p:sp>
      <p:grpSp>
        <p:nvGrpSpPr>
          <p:cNvPr id="15" name="Group 14"/>
          <p:cNvGrpSpPr/>
          <p:nvPr/>
        </p:nvGrpSpPr>
        <p:grpSpPr>
          <a:xfrm>
            <a:off x="802277" y="731782"/>
            <a:ext cx="1309403" cy="894076"/>
            <a:chOff x="565379" y="1106812"/>
            <a:chExt cx="1309403" cy="894076"/>
          </a:xfrm>
        </p:grpSpPr>
        <p:grpSp>
          <p:nvGrpSpPr>
            <p:cNvPr id="13" name="Group 12"/>
            <p:cNvGrpSpPr/>
            <p:nvPr/>
          </p:nvGrpSpPr>
          <p:grpSpPr>
            <a:xfrm>
              <a:off x="670309" y="1166772"/>
              <a:ext cx="1165387" cy="750060"/>
              <a:chOff x="670309" y="1166772"/>
              <a:chExt cx="1165387" cy="750060"/>
            </a:xfrm>
          </p:grpSpPr>
          <p:grpSp>
            <p:nvGrpSpPr>
              <p:cNvPr id="4" name="Group 5"/>
              <p:cNvGrpSpPr>
                <a:grpSpLocks/>
              </p:cNvGrpSpPr>
              <p:nvPr/>
            </p:nvGrpSpPr>
            <p:grpSpPr bwMode="auto">
              <a:xfrm>
                <a:off x="685800" y="1459632"/>
                <a:ext cx="1066800" cy="457200"/>
                <a:chOff x="432" y="1104"/>
                <a:chExt cx="672" cy="288"/>
              </a:xfrm>
            </p:grpSpPr>
            <p:sp>
              <p:nvSpPr>
                <p:cNvPr id="5" name="Text Box 6"/>
                <p:cNvSpPr txBox="1">
                  <a:spLocks noChangeArrowheads="1"/>
                </p:cNvSpPr>
                <p:nvPr/>
              </p:nvSpPr>
              <p:spPr bwMode="auto">
                <a:xfrm>
                  <a:off x="432" y="110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b="1" dirty="0">
                      <a:latin typeface="Times New Roman" pitchFamily="18" charset="0"/>
                    </a:rPr>
                    <a:t>H</a:t>
                  </a:r>
                </a:p>
              </p:txBody>
            </p:sp>
            <p:sp>
              <p:nvSpPr>
                <p:cNvPr id="6" name="Text Box 7"/>
                <p:cNvSpPr txBox="1">
                  <a:spLocks noChangeArrowheads="1"/>
                </p:cNvSpPr>
                <p:nvPr/>
              </p:nvSpPr>
              <p:spPr bwMode="auto">
                <a:xfrm>
                  <a:off x="864" y="110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b="1">
                      <a:latin typeface="Times New Roman" pitchFamily="18" charset="0"/>
                    </a:rPr>
                    <a:t>F</a:t>
                  </a:r>
                </a:p>
              </p:txBody>
            </p:sp>
            <p:sp>
              <p:nvSpPr>
                <p:cNvPr id="7" name="Line 8"/>
                <p:cNvSpPr>
                  <a:spLocks noChangeShapeType="1"/>
                </p:cNvSpPr>
                <p:nvPr/>
              </p:nvSpPr>
              <p:spPr bwMode="auto">
                <a:xfrm>
                  <a:off x="624" y="1248"/>
                  <a:ext cx="2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8" name="Rectangle 13"/>
              <p:cNvSpPr>
                <a:spLocks noChangeArrowheads="1"/>
              </p:cNvSpPr>
              <p:nvPr/>
            </p:nvSpPr>
            <p:spPr bwMode="auto">
              <a:xfrm>
                <a:off x="1383328" y="1166772"/>
                <a:ext cx="4523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b="1" dirty="0">
                    <a:latin typeface="Symbol" pitchFamily="18" charset="2"/>
                  </a:rPr>
                  <a:t>d</a:t>
                </a:r>
                <a:r>
                  <a:rPr lang="en-GB" altLang="en-US" sz="2000" dirty="0">
                    <a:latin typeface="Symbol" pitchFamily="18" charset="2"/>
                  </a:rPr>
                  <a:t>-</a:t>
                </a:r>
              </a:p>
            </p:txBody>
          </p:sp>
          <p:sp>
            <p:nvSpPr>
              <p:cNvPr id="10" name="Rectangle 12"/>
              <p:cNvSpPr>
                <a:spLocks noChangeArrowheads="1"/>
              </p:cNvSpPr>
              <p:nvPr/>
            </p:nvSpPr>
            <p:spPr bwMode="auto">
              <a:xfrm>
                <a:off x="670309" y="1181762"/>
                <a:ext cx="4523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b="1" dirty="0">
                    <a:latin typeface="Symbol" pitchFamily="18" charset="2"/>
                  </a:rPr>
                  <a:t>d+</a:t>
                </a:r>
                <a:endParaRPr lang="en-GB" altLang="en-US" sz="2000" b="1" dirty="0">
                  <a:latin typeface="Symbol" pitchFamily="18" charset="2"/>
                </a:endParaRPr>
              </a:p>
            </p:txBody>
          </p:sp>
        </p:grpSp>
        <p:sp>
          <p:nvSpPr>
            <p:cNvPr id="14" name="Oval 13"/>
            <p:cNvSpPr/>
            <p:nvPr/>
          </p:nvSpPr>
          <p:spPr>
            <a:xfrm>
              <a:off x="565379" y="1106812"/>
              <a:ext cx="1309403" cy="894076"/>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6" name="Group 15"/>
          <p:cNvGrpSpPr/>
          <p:nvPr/>
        </p:nvGrpSpPr>
        <p:grpSpPr>
          <a:xfrm>
            <a:off x="1966453" y="2390908"/>
            <a:ext cx="1309403" cy="894076"/>
            <a:chOff x="565379" y="1106812"/>
            <a:chExt cx="1309403" cy="894076"/>
          </a:xfrm>
        </p:grpSpPr>
        <p:grpSp>
          <p:nvGrpSpPr>
            <p:cNvPr id="17" name="Group 16"/>
            <p:cNvGrpSpPr/>
            <p:nvPr/>
          </p:nvGrpSpPr>
          <p:grpSpPr>
            <a:xfrm>
              <a:off x="670309" y="1166772"/>
              <a:ext cx="1165387" cy="750060"/>
              <a:chOff x="670309" y="1166772"/>
              <a:chExt cx="1165387" cy="750060"/>
            </a:xfrm>
          </p:grpSpPr>
          <p:grpSp>
            <p:nvGrpSpPr>
              <p:cNvPr id="19" name="Group 5"/>
              <p:cNvGrpSpPr>
                <a:grpSpLocks/>
              </p:cNvGrpSpPr>
              <p:nvPr/>
            </p:nvGrpSpPr>
            <p:grpSpPr bwMode="auto">
              <a:xfrm>
                <a:off x="685800" y="1459632"/>
                <a:ext cx="1066800" cy="457200"/>
                <a:chOff x="432" y="1104"/>
                <a:chExt cx="672" cy="288"/>
              </a:xfrm>
            </p:grpSpPr>
            <p:sp>
              <p:nvSpPr>
                <p:cNvPr id="22" name="Text Box 6"/>
                <p:cNvSpPr txBox="1">
                  <a:spLocks noChangeArrowheads="1"/>
                </p:cNvSpPr>
                <p:nvPr/>
              </p:nvSpPr>
              <p:spPr bwMode="auto">
                <a:xfrm>
                  <a:off x="432" y="110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b="1" dirty="0">
                      <a:latin typeface="Times New Roman" pitchFamily="18" charset="0"/>
                    </a:rPr>
                    <a:t>H</a:t>
                  </a:r>
                </a:p>
              </p:txBody>
            </p:sp>
            <p:sp>
              <p:nvSpPr>
                <p:cNvPr id="23" name="Text Box 7"/>
                <p:cNvSpPr txBox="1">
                  <a:spLocks noChangeArrowheads="1"/>
                </p:cNvSpPr>
                <p:nvPr/>
              </p:nvSpPr>
              <p:spPr bwMode="auto">
                <a:xfrm>
                  <a:off x="864" y="110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b="1">
                      <a:latin typeface="Times New Roman" pitchFamily="18" charset="0"/>
                    </a:rPr>
                    <a:t>F</a:t>
                  </a:r>
                </a:p>
              </p:txBody>
            </p:sp>
            <p:sp>
              <p:nvSpPr>
                <p:cNvPr id="24" name="Line 8"/>
                <p:cNvSpPr>
                  <a:spLocks noChangeShapeType="1"/>
                </p:cNvSpPr>
                <p:nvPr/>
              </p:nvSpPr>
              <p:spPr bwMode="auto">
                <a:xfrm>
                  <a:off x="624" y="1248"/>
                  <a:ext cx="2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20" name="Rectangle 13"/>
              <p:cNvSpPr>
                <a:spLocks noChangeArrowheads="1"/>
              </p:cNvSpPr>
              <p:nvPr/>
            </p:nvSpPr>
            <p:spPr bwMode="auto">
              <a:xfrm>
                <a:off x="1383328" y="1166772"/>
                <a:ext cx="4523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000" b="1" dirty="0">
                    <a:latin typeface="Symbol" pitchFamily="18" charset="2"/>
                  </a:rPr>
                  <a:t>d</a:t>
                </a:r>
                <a:r>
                  <a:rPr lang="en-GB" altLang="en-US" sz="2000" dirty="0">
                    <a:latin typeface="Symbol" pitchFamily="18" charset="2"/>
                  </a:rPr>
                  <a:t>-</a:t>
                </a:r>
              </a:p>
            </p:txBody>
          </p:sp>
          <p:sp>
            <p:nvSpPr>
              <p:cNvPr id="21" name="Rectangle 12"/>
              <p:cNvSpPr>
                <a:spLocks noChangeArrowheads="1"/>
              </p:cNvSpPr>
              <p:nvPr/>
            </p:nvSpPr>
            <p:spPr bwMode="auto">
              <a:xfrm>
                <a:off x="670309" y="1181762"/>
                <a:ext cx="4523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b="1" dirty="0">
                    <a:latin typeface="Symbol" pitchFamily="18" charset="2"/>
                  </a:rPr>
                  <a:t>d+</a:t>
                </a:r>
                <a:endParaRPr lang="en-GB" altLang="en-US" sz="2000" b="1" dirty="0">
                  <a:latin typeface="Symbol" pitchFamily="18" charset="2"/>
                </a:endParaRPr>
              </a:p>
            </p:txBody>
          </p:sp>
        </p:grpSp>
        <p:sp>
          <p:nvSpPr>
            <p:cNvPr id="18" name="Oval 17"/>
            <p:cNvSpPr/>
            <p:nvPr/>
          </p:nvSpPr>
          <p:spPr>
            <a:xfrm>
              <a:off x="565379" y="1106812"/>
              <a:ext cx="1309403" cy="894076"/>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25" name="Straight Connector 24"/>
          <p:cNvCxnSpPr/>
          <p:nvPr/>
        </p:nvCxnSpPr>
        <p:spPr>
          <a:xfrm>
            <a:off x="2123728" y="2276872"/>
            <a:ext cx="93627" cy="197606"/>
          </a:xfrm>
          <a:prstGeom prst="line">
            <a:avLst/>
          </a:prstGeom>
        </p:spPr>
        <p:style>
          <a:lnRef idx="3">
            <a:schemeClr val="dk1"/>
          </a:lnRef>
          <a:fillRef idx="0">
            <a:schemeClr val="dk1"/>
          </a:fillRef>
          <a:effectRef idx="2">
            <a:schemeClr val="dk1"/>
          </a:effectRef>
          <a:fontRef idx="minor">
            <a:schemeClr val="tx1"/>
          </a:fontRef>
        </p:style>
      </p:cxnSp>
      <p:cxnSp>
        <p:nvCxnSpPr>
          <p:cNvPr id="28" name="Straight Connector 27"/>
          <p:cNvCxnSpPr/>
          <p:nvPr/>
        </p:nvCxnSpPr>
        <p:spPr>
          <a:xfrm>
            <a:off x="1952674" y="1916832"/>
            <a:ext cx="93627" cy="197606"/>
          </a:xfrm>
          <a:prstGeom prst="line">
            <a:avLst/>
          </a:prstGeom>
        </p:spPr>
        <p:style>
          <a:lnRef idx="3">
            <a:schemeClr val="dk1"/>
          </a:lnRef>
          <a:fillRef idx="0">
            <a:schemeClr val="dk1"/>
          </a:fillRef>
          <a:effectRef idx="2">
            <a:schemeClr val="dk1"/>
          </a:effectRef>
          <a:fontRef idx="minor">
            <a:schemeClr val="tx1"/>
          </a:fontRef>
        </p:style>
      </p:cxnSp>
      <p:cxnSp>
        <p:nvCxnSpPr>
          <p:cNvPr id="29" name="Straight Connector 28"/>
          <p:cNvCxnSpPr/>
          <p:nvPr/>
        </p:nvCxnSpPr>
        <p:spPr>
          <a:xfrm>
            <a:off x="1748698" y="1556792"/>
            <a:ext cx="93627" cy="197606"/>
          </a:xfrm>
          <a:prstGeom prst="line">
            <a:avLst/>
          </a:prstGeom>
        </p:spPr>
        <p:style>
          <a:lnRef idx="3">
            <a:schemeClr val="dk1"/>
          </a:lnRef>
          <a:fillRef idx="0">
            <a:schemeClr val="dk1"/>
          </a:fillRef>
          <a:effectRef idx="2">
            <a:schemeClr val="dk1"/>
          </a:effectRef>
          <a:fontRef idx="minor">
            <a:schemeClr val="tx1"/>
          </a:fontRef>
        </p:style>
      </p:cxnSp>
      <p:cxnSp>
        <p:nvCxnSpPr>
          <p:cNvPr id="47" name="Straight Connector 46"/>
          <p:cNvCxnSpPr/>
          <p:nvPr/>
        </p:nvCxnSpPr>
        <p:spPr>
          <a:xfrm>
            <a:off x="2462149" y="2204864"/>
            <a:ext cx="93627" cy="197606"/>
          </a:xfrm>
          <a:prstGeom prst="line">
            <a:avLst/>
          </a:prstGeom>
        </p:spPr>
        <p:style>
          <a:lnRef idx="1">
            <a:schemeClr val="accent2"/>
          </a:lnRef>
          <a:fillRef idx="0">
            <a:schemeClr val="accent2"/>
          </a:fillRef>
          <a:effectRef idx="0">
            <a:schemeClr val="accent2"/>
          </a:effectRef>
          <a:fontRef idx="minor">
            <a:schemeClr val="tx1"/>
          </a:fontRef>
        </p:style>
      </p:cxnSp>
      <p:cxnSp>
        <p:nvCxnSpPr>
          <p:cNvPr id="48" name="Straight Connector 47"/>
          <p:cNvCxnSpPr/>
          <p:nvPr/>
        </p:nvCxnSpPr>
        <p:spPr>
          <a:xfrm>
            <a:off x="2339752" y="1916832"/>
            <a:ext cx="93627" cy="197606"/>
          </a:xfrm>
          <a:prstGeom prst="line">
            <a:avLst/>
          </a:prstGeom>
        </p:spPr>
        <p:style>
          <a:lnRef idx="1">
            <a:schemeClr val="accent2"/>
          </a:lnRef>
          <a:fillRef idx="0">
            <a:schemeClr val="accent2"/>
          </a:fillRef>
          <a:effectRef idx="0">
            <a:schemeClr val="accent2"/>
          </a:effectRef>
          <a:fontRef idx="minor">
            <a:schemeClr val="tx1"/>
          </a:fontRef>
        </p:style>
      </p:cxnSp>
      <p:cxnSp>
        <p:nvCxnSpPr>
          <p:cNvPr id="49" name="Straight Connector 48"/>
          <p:cNvCxnSpPr/>
          <p:nvPr/>
        </p:nvCxnSpPr>
        <p:spPr>
          <a:xfrm>
            <a:off x="2216145" y="1625858"/>
            <a:ext cx="93627" cy="197606"/>
          </a:xfrm>
          <a:prstGeom prst="line">
            <a:avLst/>
          </a:prstGeom>
        </p:spPr>
        <p:style>
          <a:lnRef idx="1">
            <a:schemeClr val="accent2"/>
          </a:lnRef>
          <a:fillRef idx="0">
            <a:schemeClr val="accent2"/>
          </a:fillRef>
          <a:effectRef idx="0">
            <a:schemeClr val="accent2"/>
          </a:effectRef>
          <a:fontRef idx="minor">
            <a:schemeClr val="tx1"/>
          </a:fontRef>
        </p:style>
      </p:cxnSp>
      <p:cxnSp>
        <p:nvCxnSpPr>
          <p:cNvPr id="50" name="Straight Connector 49"/>
          <p:cNvCxnSpPr/>
          <p:nvPr/>
        </p:nvCxnSpPr>
        <p:spPr>
          <a:xfrm>
            <a:off x="2093748" y="1337826"/>
            <a:ext cx="93627" cy="197606"/>
          </a:xfrm>
          <a:prstGeom prst="line">
            <a:avLst/>
          </a:prstGeom>
        </p:spPr>
        <p:style>
          <a:lnRef idx="1">
            <a:schemeClr val="accent2"/>
          </a:lnRef>
          <a:fillRef idx="0">
            <a:schemeClr val="accent2"/>
          </a:fillRef>
          <a:effectRef idx="0">
            <a:schemeClr val="accent2"/>
          </a:effectRef>
          <a:fontRef idx="minor">
            <a:schemeClr val="tx1"/>
          </a:fontRef>
        </p:style>
      </p:cxnSp>
      <p:cxnSp>
        <p:nvCxnSpPr>
          <p:cNvPr id="53" name="Straight Connector 52"/>
          <p:cNvCxnSpPr/>
          <p:nvPr/>
        </p:nvCxnSpPr>
        <p:spPr>
          <a:xfrm flipH="1">
            <a:off x="3419872" y="1383481"/>
            <a:ext cx="570277" cy="0"/>
          </a:xfrm>
          <a:prstGeom prst="line">
            <a:avLst/>
          </a:prstGeom>
        </p:spPr>
        <p:style>
          <a:lnRef idx="3">
            <a:schemeClr val="dk1"/>
          </a:lnRef>
          <a:fillRef idx="0">
            <a:schemeClr val="dk1"/>
          </a:fillRef>
          <a:effectRef idx="2">
            <a:schemeClr val="dk1"/>
          </a:effectRef>
          <a:fontRef idx="minor">
            <a:schemeClr val="tx1"/>
          </a:fontRef>
        </p:style>
      </p:cxnSp>
      <p:cxnSp>
        <p:nvCxnSpPr>
          <p:cNvPr id="54" name="Straight Connector 53"/>
          <p:cNvCxnSpPr/>
          <p:nvPr/>
        </p:nvCxnSpPr>
        <p:spPr>
          <a:xfrm flipH="1">
            <a:off x="3486045" y="2118551"/>
            <a:ext cx="429154" cy="0"/>
          </a:xfrm>
          <a:prstGeom prst="line">
            <a:avLst/>
          </a:prstGeom>
        </p:spPr>
        <p:style>
          <a:lnRef idx="1">
            <a:schemeClr val="accent2"/>
          </a:lnRef>
          <a:fillRef idx="0">
            <a:schemeClr val="accent2"/>
          </a:fillRef>
          <a:effectRef idx="0">
            <a:schemeClr val="accent2"/>
          </a:effectRef>
          <a:fontRef idx="minor">
            <a:schemeClr val="tx1"/>
          </a:fontRef>
        </p:style>
      </p:cxnSp>
      <p:sp>
        <p:nvSpPr>
          <p:cNvPr id="55" name="Text Box 3"/>
          <p:cNvSpPr txBox="1">
            <a:spLocks noChangeArrowheads="1"/>
          </p:cNvSpPr>
          <p:nvPr/>
        </p:nvSpPr>
        <p:spPr bwMode="auto">
          <a:xfrm>
            <a:off x="80466" y="3659540"/>
            <a:ext cx="888402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*Note, that as well as the </a:t>
            </a:r>
            <a:r>
              <a:rPr lang="en-GB" altLang="en-US" sz="2400" dirty="0">
                <a:latin typeface="Times New Roman" pitchFamily="18" charset="0"/>
              </a:rPr>
              <a:t>h</a:t>
            </a:r>
            <a:r>
              <a:rPr lang="en-GB" altLang="en-US" sz="2400" dirty="0" smtClean="0">
                <a:latin typeface="Times New Roman" pitchFamily="18" charset="0"/>
              </a:rPr>
              <a:t>ydrogen bonds being present, the molecules also </a:t>
            </a:r>
            <a:r>
              <a:rPr lang="en-GB" altLang="en-US" sz="2400" dirty="0" smtClean="0">
                <a:latin typeface="Times New Roman" pitchFamily="18" charset="0"/>
              </a:rPr>
              <a:t>_________</a:t>
            </a:r>
            <a:r>
              <a:rPr lang="en-GB" altLang="en-US" sz="2400" dirty="0" smtClean="0">
                <a:latin typeface="Times New Roman" pitchFamily="18" charset="0"/>
              </a:rPr>
              <a:t> </a:t>
            </a:r>
            <a:r>
              <a:rPr lang="en-GB" altLang="en-US" sz="2400" dirty="0" smtClean="0">
                <a:latin typeface="Times New Roman" pitchFamily="18" charset="0"/>
              </a:rPr>
              <a:t>London dispersion forces.</a:t>
            </a:r>
            <a:endParaRPr lang="en-GB" altLang="en-US" sz="2400" dirty="0">
              <a:latin typeface="Times New Roman" pitchFamily="18" charset="0"/>
            </a:endParaRPr>
          </a:p>
        </p:txBody>
      </p:sp>
      <p:sp>
        <p:nvSpPr>
          <p:cNvPr id="56" name="Text Box 3"/>
          <p:cNvSpPr txBox="1">
            <a:spLocks noChangeArrowheads="1"/>
          </p:cNvSpPr>
          <p:nvPr/>
        </p:nvSpPr>
        <p:spPr bwMode="auto">
          <a:xfrm>
            <a:off x="80466" y="4614227"/>
            <a:ext cx="888402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*Hydrogen bonds are </a:t>
            </a:r>
            <a:r>
              <a:rPr lang="en-GB" altLang="en-US" sz="2400" dirty="0" smtClean="0">
                <a:latin typeface="Times New Roman" pitchFamily="18" charset="0"/>
              </a:rPr>
              <a:t>__________</a:t>
            </a:r>
            <a:r>
              <a:rPr lang="en-GB" altLang="en-US" sz="2400" dirty="0" smtClean="0">
                <a:latin typeface="Times New Roman" pitchFamily="18" charset="0"/>
              </a:rPr>
              <a:t> </a:t>
            </a:r>
            <a:r>
              <a:rPr lang="en-GB" altLang="en-US" sz="2400" dirty="0" smtClean="0">
                <a:latin typeface="Times New Roman" pitchFamily="18" charset="0"/>
              </a:rPr>
              <a:t>than London dispersion forces and  permanent dipole to permanent dipole interactions. </a:t>
            </a:r>
            <a:endParaRPr lang="en-GB" altLang="en-US" sz="2400" dirty="0">
              <a:latin typeface="Times New Roman" pitchFamily="18" charset="0"/>
            </a:endParaRPr>
          </a:p>
        </p:txBody>
      </p:sp>
      <p:sp>
        <p:nvSpPr>
          <p:cNvPr id="34" name="TextBox 33"/>
          <p:cNvSpPr txBox="1"/>
          <p:nvPr/>
        </p:nvSpPr>
        <p:spPr>
          <a:xfrm>
            <a:off x="7552625" y="6342404"/>
            <a:ext cx="1569660" cy="400110"/>
          </a:xfrm>
          <a:prstGeom prst="rect">
            <a:avLst/>
          </a:prstGeom>
          <a:noFill/>
        </p:spPr>
        <p:txBody>
          <a:bodyPr wrap="none" rtlCol="0">
            <a:spAutoFit/>
          </a:bodyPr>
          <a:lstStyle/>
          <a:p>
            <a:r>
              <a:rPr lang="en-GB" sz="2000" dirty="0" smtClean="0">
                <a:solidFill>
                  <a:srgbClr val="FF0000"/>
                </a:solidFill>
                <a:latin typeface="Times New Roman" panose="02020603050405020304" pitchFamily="18" charset="0"/>
                <a:cs typeface="Times New Roman" panose="02020603050405020304" pitchFamily="18" charset="0"/>
              </a:rPr>
              <a:t>(Kit list 1.10)</a:t>
            </a:r>
            <a:endParaRPr lang="en-GB" sz="2000" dirty="0">
              <a:solidFill>
                <a:srgbClr val="FF0000"/>
              </a:solidFill>
              <a:latin typeface="Times New Roman" panose="02020603050405020304" pitchFamily="18" charset="0"/>
              <a:cs typeface="Times New Roman" panose="02020603050405020304" pitchFamily="18" charset="0"/>
            </a:endParaRPr>
          </a:p>
        </p:txBody>
      </p:sp>
      <p:sp>
        <p:nvSpPr>
          <p:cNvPr id="3" name="Footer Placeholder 2"/>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8035439-CAE3-48F5-8784-A3D703450100}" type="slidenum">
              <a:rPr lang="en-GB" smtClean="0"/>
              <a:t>118</a:t>
            </a:fld>
            <a:endParaRPr lang="en-GB"/>
          </a:p>
        </p:txBody>
      </p:sp>
    </p:spTree>
    <p:extLst>
      <p:ext uri="{BB962C8B-B14F-4D97-AF65-F5344CB8AC3E}">
        <p14:creationId xmlns:p14="http://schemas.microsoft.com/office/powerpoint/2010/main" val="3723045592"/>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a:xfrm>
            <a:off x="92514" y="59614"/>
            <a:ext cx="5638800" cy="575965"/>
          </a:xfrm>
        </p:spPr>
        <p:txBody>
          <a:bodyPr>
            <a:normAutofit/>
          </a:bodyPr>
          <a:lstStyle/>
          <a:p>
            <a:pPr algn="l" eaLnBrk="1" hangingPunct="1"/>
            <a:r>
              <a:rPr lang="en-GB" altLang="en-US" sz="2400" u="sng" dirty="0" smtClean="0">
                <a:latin typeface="Times New Roman" pitchFamily="18" charset="0"/>
              </a:rPr>
              <a:t>Anomalous Boiling Points</a:t>
            </a:r>
          </a:p>
        </p:txBody>
      </p:sp>
      <p:pic>
        <p:nvPicPr>
          <p:cNvPr id="248835" name="Picture 3" descr="hbondgp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765175"/>
            <a:ext cx="7935912" cy="596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8836" name="Text Box 4"/>
          <p:cNvSpPr txBox="1">
            <a:spLocks noChangeArrowheads="1"/>
          </p:cNvSpPr>
          <p:nvPr/>
        </p:nvSpPr>
        <p:spPr bwMode="auto">
          <a:xfrm>
            <a:off x="3419475" y="1052513"/>
            <a:ext cx="5464175"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endParaRPr lang="en-GB" altLang="en-US" sz="2400" dirty="0" smtClean="0">
              <a:latin typeface="Times New Roman" pitchFamily="18" charset="0"/>
            </a:endParaRPr>
          </a:p>
          <a:p>
            <a:pPr eaLnBrk="1" hangingPunct="1">
              <a:spcBef>
                <a:spcPct val="50000"/>
              </a:spcBef>
              <a:buFontTx/>
              <a:buNone/>
            </a:pPr>
            <a:r>
              <a:rPr lang="en-GB" altLang="en-US" sz="2400" dirty="0" smtClean="0">
                <a:latin typeface="Times New Roman" pitchFamily="18" charset="0"/>
              </a:rPr>
              <a:t> </a:t>
            </a:r>
            <a:r>
              <a:rPr lang="en-GB" altLang="en-US" sz="2400" dirty="0">
                <a:latin typeface="Times New Roman" pitchFamily="18" charset="0"/>
              </a:rPr>
              <a:t>have higher boiling points than expected due to the presence of intermolecular hydrogen bonds.</a:t>
            </a:r>
          </a:p>
        </p:txBody>
      </p:sp>
      <p:sp>
        <p:nvSpPr>
          <p:cNvPr id="248837" name="Oval 5"/>
          <p:cNvSpPr>
            <a:spLocks noChangeArrowheads="1"/>
          </p:cNvSpPr>
          <p:nvPr/>
        </p:nvSpPr>
        <p:spPr bwMode="auto">
          <a:xfrm>
            <a:off x="1908175" y="1341438"/>
            <a:ext cx="647700" cy="4318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248838" name="Oval 6"/>
          <p:cNvSpPr>
            <a:spLocks noChangeArrowheads="1"/>
          </p:cNvSpPr>
          <p:nvPr/>
        </p:nvSpPr>
        <p:spPr bwMode="auto">
          <a:xfrm>
            <a:off x="1908175" y="2492375"/>
            <a:ext cx="647700" cy="4318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248839" name="Oval 7"/>
          <p:cNvSpPr>
            <a:spLocks noChangeArrowheads="1"/>
          </p:cNvSpPr>
          <p:nvPr/>
        </p:nvSpPr>
        <p:spPr bwMode="auto">
          <a:xfrm>
            <a:off x="1895475" y="3192463"/>
            <a:ext cx="647700" cy="4318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119</a:t>
            </a:fld>
            <a:endParaRPr lang="en-GB"/>
          </a:p>
        </p:txBody>
      </p:sp>
    </p:spTree>
    <p:extLst>
      <p:ext uri="{BB962C8B-B14F-4D97-AF65-F5344CB8AC3E}">
        <p14:creationId xmlns:p14="http://schemas.microsoft.com/office/powerpoint/2010/main" val="23194580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4883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48834"/>
                                        </p:tgtEl>
                                        <p:attrNameLst>
                                          <p:attrName>style.visibility</p:attrName>
                                        </p:attrNameLst>
                                      </p:cBhvr>
                                      <p:to>
                                        <p:strVal val="visible"/>
                                      </p:to>
                                    </p:set>
                                    <p:anim calcmode="lin" valueType="num">
                                      <p:cBhvr additive="base">
                                        <p:cTn id="11" dur="500" fill="hold"/>
                                        <p:tgtEl>
                                          <p:spTgt spid="248834"/>
                                        </p:tgtEl>
                                        <p:attrNameLst>
                                          <p:attrName>ppt_x</p:attrName>
                                        </p:attrNameLst>
                                      </p:cBhvr>
                                      <p:tavLst>
                                        <p:tav tm="0">
                                          <p:val>
                                            <p:strVal val="#ppt_x"/>
                                          </p:val>
                                        </p:tav>
                                        <p:tav tm="100000">
                                          <p:val>
                                            <p:strVal val="#ppt_x"/>
                                          </p:val>
                                        </p:tav>
                                      </p:tavLst>
                                    </p:anim>
                                    <p:anim calcmode="lin" valueType="num">
                                      <p:cBhvr additive="base">
                                        <p:cTn id="12" dur="500" fill="hold"/>
                                        <p:tgtEl>
                                          <p:spTgt spid="248834"/>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48837"/>
                                        </p:tgtEl>
                                        <p:attrNameLst>
                                          <p:attrName>style.visibility</p:attrName>
                                        </p:attrNameLst>
                                      </p:cBhvr>
                                      <p:to>
                                        <p:strVal val="visible"/>
                                      </p:to>
                                    </p:set>
                                    <p:anim calcmode="lin" valueType="num">
                                      <p:cBhvr additive="base">
                                        <p:cTn id="17" dur="500" fill="hold"/>
                                        <p:tgtEl>
                                          <p:spTgt spid="248837"/>
                                        </p:tgtEl>
                                        <p:attrNameLst>
                                          <p:attrName>ppt_x</p:attrName>
                                        </p:attrNameLst>
                                      </p:cBhvr>
                                      <p:tavLst>
                                        <p:tav tm="0">
                                          <p:val>
                                            <p:strVal val="#ppt_x"/>
                                          </p:val>
                                        </p:tav>
                                        <p:tav tm="100000">
                                          <p:val>
                                            <p:strVal val="#ppt_x"/>
                                          </p:val>
                                        </p:tav>
                                      </p:tavLst>
                                    </p:anim>
                                    <p:anim calcmode="lin" valueType="num">
                                      <p:cBhvr additive="base">
                                        <p:cTn id="18" dur="500" fill="hold"/>
                                        <p:tgtEl>
                                          <p:spTgt spid="24883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48838"/>
                                        </p:tgtEl>
                                        <p:attrNameLst>
                                          <p:attrName>style.visibility</p:attrName>
                                        </p:attrNameLst>
                                      </p:cBhvr>
                                      <p:to>
                                        <p:strVal val="visible"/>
                                      </p:to>
                                    </p:set>
                                    <p:anim calcmode="lin" valueType="num">
                                      <p:cBhvr additive="base">
                                        <p:cTn id="21" dur="500" fill="hold"/>
                                        <p:tgtEl>
                                          <p:spTgt spid="248838"/>
                                        </p:tgtEl>
                                        <p:attrNameLst>
                                          <p:attrName>ppt_x</p:attrName>
                                        </p:attrNameLst>
                                      </p:cBhvr>
                                      <p:tavLst>
                                        <p:tav tm="0">
                                          <p:val>
                                            <p:strVal val="#ppt_x"/>
                                          </p:val>
                                        </p:tav>
                                        <p:tav tm="100000">
                                          <p:val>
                                            <p:strVal val="#ppt_x"/>
                                          </p:val>
                                        </p:tav>
                                      </p:tavLst>
                                    </p:anim>
                                    <p:anim calcmode="lin" valueType="num">
                                      <p:cBhvr additive="base">
                                        <p:cTn id="22" dur="500" fill="hold"/>
                                        <p:tgtEl>
                                          <p:spTgt spid="24883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48839"/>
                                        </p:tgtEl>
                                        <p:attrNameLst>
                                          <p:attrName>style.visibility</p:attrName>
                                        </p:attrNameLst>
                                      </p:cBhvr>
                                      <p:to>
                                        <p:strVal val="visible"/>
                                      </p:to>
                                    </p:set>
                                    <p:anim calcmode="lin" valueType="num">
                                      <p:cBhvr additive="base">
                                        <p:cTn id="25" dur="500" fill="hold"/>
                                        <p:tgtEl>
                                          <p:spTgt spid="248839"/>
                                        </p:tgtEl>
                                        <p:attrNameLst>
                                          <p:attrName>ppt_x</p:attrName>
                                        </p:attrNameLst>
                                      </p:cBhvr>
                                      <p:tavLst>
                                        <p:tav tm="0">
                                          <p:val>
                                            <p:strVal val="#ppt_x"/>
                                          </p:val>
                                        </p:tav>
                                        <p:tav tm="100000">
                                          <p:val>
                                            <p:strVal val="#ppt_x"/>
                                          </p:val>
                                        </p:tav>
                                      </p:tavLst>
                                    </p:anim>
                                    <p:anim calcmode="lin" valueType="num">
                                      <p:cBhvr additive="base">
                                        <p:cTn id="26" dur="500" fill="hold"/>
                                        <p:tgtEl>
                                          <p:spTgt spid="248839"/>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488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4" grpId="0"/>
      <p:bldP spid="248836" grpId="0" autoUpdateAnimBg="0"/>
      <p:bldP spid="248837" grpId="0" animBg="1"/>
      <p:bldP spid="248838" grpId="0" animBg="1"/>
      <p:bldP spid="248839"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4" descr="hbondgp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69850"/>
            <a:ext cx="2965450"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2275" name="Picture 8" descr="hbondgp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113" y="69850"/>
            <a:ext cx="2965450"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2276" name="Picture 9" descr="hbondgp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0600" y="69850"/>
            <a:ext cx="2965450"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2277" name="Picture 10" descr="hbondgp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2306638"/>
            <a:ext cx="2965450"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2278" name="Picture 11" descr="hbondgp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113" y="2306638"/>
            <a:ext cx="2965450"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2279" name="Picture 12" descr="hbondgp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0600" y="2306638"/>
            <a:ext cx="2965450"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2280" name="Picture 13" descr="hbondgp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4573588"/>
            <a:ext cx="2965450"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2281" name="Picture 14" descr="hbondgp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113" y="4573588"/>
            <a:ext cx="2965450"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2282" name="Picture 15" descr="hbondgp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0600" y="4573588"/>
            <a:ext cx="2965450"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120</a:t>
            </a:fld>
            <a:endParaRPr lang="en-GB"/>
          </a:p>
        </p:txBody>
      </p:sp>
    </p:spTree>
    <p:extLst>
      <p:ext uri="{BB962C8B-B14F-4D97-AF65-F5344CB8AC3E}">
        <p14:creationId xmlns:p14="http://schemas.microsoft.com/office/powerpoint/2010/main" val="9549528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2" name="Rectangle 4"/>
          <p:cNvSpPr>
            <a:spLocks noGrp="1" noChangeArrowheads="1"/>
          </p:cNvSpPr>
          <p:nvPr>
            <p:ph type="title"/>
          </p:nvPr>
        </p:nvSpPr>
        <p:spPr>
          <a:xfrm>
            <a:off x="107950" y="115888"/>
            <a:ext cx="8229600" cy="434975"/>
          </a:xfrm>
        </p:spPr>
        <p:txBody>
          <a:bodyPr>
            <a:noAutofit/>
          </a:bodyPr>
          <a:lstStyle/>
          <a:p>
            <a:pPr algn="l" eaLnBrk="1" hangingPunct="1"/>
            <a:r>
              <a:rPr lang="en-GB" altLang="en-US" sz="2400" u="sng" dirty="0" smtClean="0">
                <a:latin typeface="Times New Roman" pitchFamily="18" charset="0"/>
              </a:rPr>
              <a:t>Why does ice float on water?</a:t>
            </a:r>
          </a:p>
        </p:txBody>
      </p:sp>
      <p:sp>
        <p:nvSpPr>
          <p:cNvPr id="273413" name="Rectangle 5"/>
          <p:cNvSpPr>
            <a:spLocks noChangeArrowheads="1"/>
          </p:cNvSpPr>
          <p:nvPr/>
        </p:nvSpPr>
        <p:spPr bwMode="auto">
          <a:xfrm>
            <a:off x="115888" y="548680"/>
            <a:ext cx="8229600" cy="508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As a result</a:t>
            </a:r>
            <a:r>
              <a:rPr lang="en-US" altLang="en-US" sz="2400" dirty="0">
                <a:latin typeface="Times New Roman" pitchFamily="18" charset="0"/>
              </a:rPr>
              <a:t> of hydrogen bonding, water freezes in an unusual way.</a:t>
            </a:r>
            <a:endParaRPr lang="en-GB" altLang="en-US" sz="2400" dirty="0">
              <a:latin typeface="Times New Roman" pitchFamily="18" charset="0"/>
            </a:endParaRPr>
          </a:p>
        </p:txBody>
      </p:sp>
      <p:sp>
        <p:nvSpPr>
          <p:cNvPr id="183300" name="AutoShape 9" descr="structure of ice"/>
          <p:cNvSpPr>
            <a:spLocks noChangeAspect="1" noChangeArrowheads="1"/>
          </p:cNvSpPr>
          <p:nvPr/>
        </p:nvSpPr>
        <p:spPr bwMode="auto">
          <a:xfrm>
            <a:off x="2957513" y="1592238"/>
            <a:ext cx="3228975"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83301" name="AutoShape 11" descr="structure of ice"/>
          <p:cNvSpPr>
            <a:spLocks noChangeAspect="1" noChangeArrowheads="1"/>
          </p:cNvSpPr>
          <p:nvPr/>
        </p:nvSpPr>
        <p:spPr bwMode="auto">
          <a:xfrm>
            <a:off x="2957513" y="1592238"/>
            <a:ext cx="3228975"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83302" name="AutoShape 13" descr="structure of ice"/>
          <p:cNvSpPr>
            <a:spLocks noChangeAspect="1" noChangeArrowheads="1"/>
          </p:cNvSpPr>
          <p:nvPr/>
        </p:nvSpPr>
        <p:spPr bwMode="auto">
          <a:xfrm>
            <a:off x="2957513" y="1592238"/>
            <a:ext cx="3228975"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183303" name="AutoShape 16" descr="structure of ice"/>
          <p:cNvSpPr>
            <a:spLocks noChangeAspect="1" noChangeArrowheads="1"/>
          </p:cNvSpPr>
          <p:nvPr/>
        </p:nvSpPr>
        <p:spPr bwMode="auto">
          <a:xfrm>
            <a:off x="95250" y="0"/>
            <a:ext cx="3228975"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pic>
        <p:nvPicPr>
          <p:cNvPr id="273426" name="Picture 18" descr="ice_c_la_78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7513" y="980728"/>
            <a:ext cx="2982912" cy="332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3427" name="Rectangle 19"/>
          <p:cNvSpPr>
            <a:spLocks noChangeArrowheads="1"/>
          </p:cNvSpPr>
          <p:nvPr/>
        </p:nvSpPr>
        <p:spPr bwMode="auto">
          <a:xfrm>
            <a:off x="150813" y="4194954"/>
            <a:ext cx="889317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As water is cooled</a:t>
            </a:r>
            <a:r>
              <a:rPr lang="en-US" altLang="en-US" sz="2400" dirty="0">
                <a:latin typeface="Times New Roman" pitchFamily="18" charset="0"/>
              </a:rPr>
              <a:t>,</a:t>
            </a:r>
            <a:r>
              <a:rPr lang="en-GB" altLang="en-US" sz="2400" dirty="0">
                <a:latin typeface="Times New Roman" pitchFamily="18" charset="0"/>
              </a:rPr>
              <a:t> it starts to contract but at 4</a:t>
            </a:r>
            <a:r>
              <a:rPr lang="en-GB" altLang="en-US" sz="2400" dirty="0">
                <a:latin typeface="Times New Roman" pitchFamily="18" charset="0"/>
                <a:cs typeface="Times New Roman" pitchFamily="18" charset="0"/>
              </a:rPr>
              <a:t>°</a:t>
            </a:r>
            <a:r>
              <a:rPr lang="en-GB" altLang="en-US" sz="2400" dirty="0">
                <a:latin typeface="Times New Roman" pitchFamily="18" charset="0"/>
              </a:rPr>
              <a:t>C it starts to </a:t>
            </a:r>
          </a:p>
          <a:p>
            <a:pPr eaLnBrk="1" hangingPunct="1">
              <a:spcBef>
                <a:spcPct val="0"/>
              </a:spcBef>
              <a:buFontTx/>
              <a:buNone/>
            </a:pPr>
            <a:r>
              <a:rPr lang="en-GB" altLang="en-US" sz="2400" dirty="0">
                <a:latin typeface="Times New Roman" pitchFamily="18" charset="0"/>
              </a:rPr>
              <a:t>e</a:t>
            </a:r>
            <a:r>
              <a:rPr lang="en-GB" altLang="en-US" sz="2400" dirty="0" smtClean="0">
                <a:latin typeface="Times New Roman" pitchFamily="18" charset="0"/>
              </a:rPr>
              <a:t>xpand (this </a:t>
            </a:r>
            <a:r>
              <a:rPr lang="en-GB" altLang="en-US" sz="2400" dirty="0">
                <a:latin typeface="Times New Roman" pitchFamily="18" charset="0"/>
              </a:rPr>
              <a:t>is why water pipes burst when they </a:t>
            </a:r>
            <a:r>
              <a:rPr lang="en-GB" altLang="en-US" sz="2400" dirty="0" smtClean="0">
                <a:latin typeface="Times New Roman" pitchFamily="18" charset="0"/>
              </a:rPr>
              <a:t>freeze). The structure of ice is that of an </a:t>
            </a:r>
            <a:r>
              <a:rPr lang="en-GB" altLang="en-US" sz="2400" dirty="0" smtClean="0">
                <a:latin typeface="Times New Roman" pitchFamily="18" charset="0"/>
              </a:rPr>
              <a:t>_____ _________</a:t>
            </a:r>
            <a:r>
              <a:rPr lang="en-GB" altLang="en-US" sz="2400" dirty="0" smtClean="0">
                <a:latin typeface="Times New Roman" pitchFamily="18" charset="0"/>
              </a:rPr>
              <a:t> </a:t>
            </a:r>
            <a:r>
              <a:rPr lang="en-GB" altLang="en-US" sz="2400" dirty="0" smtClean="0">
                <a:latin typeface="Times New Roman" pitchFamily="18" charset="0"/>
              </a:rPr>
              <a:t>due to the hydrogen bonds. This makes solid ice </a:t>
            </a:r>
            <a:r>
              <a:rPr lang="en-GB" altLang="en-US" sz="2400" u="sng" dirty="0" smtClean="0">
                <a:latin typeface="Times New Roman" pitchFamily="18" charset="0"/>
              </a:rPr>
              <a:t>____ </a:t>
            </a:r>
            <a:r>
              <a:rPr lang="en-GB" altLang="en-US" sz="2400" dirty="0" smtClean="0">
                <a:latin typeface="Times New Roman" pitchFamily="18" charset="0"/>
              </a:rPr>
              <a:t> _______ </a:t>
            </a:r>
            <a:r>
              <a:rPr lang="en-GB" altLang="en-US" sz="2400" dirty="0">
                <a:latin typeface="Times New Roman" pitchFamily="18" charset="0"/>
              </a:rPr>
              <a:t>than </a:t>
            </a:r>
            <a:r>
              <a:rPr lang="en-GB" altLang="en-US" sz="2400" dirty="0" smtClean="0">
                <a:latin typeface="Times New Roman" pitchFamily="18" charset="0"/>
              </a:rPr>
              <a:t>liquid water and it can therefore float.</a:t>
            </a:r>
            <a:endParaRPr lang="en-GB" altLang="en-US" sz="2400" dirty="0">
              <a:latin typeface="Times New Roman" pitchFamily="18" charset="0"/>
            </a:endParaRPr>
          </a:p>
        </p:txBody>
      </p:sp>
      <p:sp>
        <p:nvSpPr>
          <p:cNvPr id="2" name="Rectangle 5">
            <a:hlinkClick r:id="rId3"/>
          </p:cNvPr>
          <p:cNvSpPr>
            <a:spLocks noChangeArrowheads="1"/>
          </p:cNvSpPr>
          <p:nvPr/>
        </p:nvSpPr>
        <p:spPr bwMode="auto">
          <a:xfrm>
            <a:off x="204970" y="6096860"/>
            <a:ext cx="822960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smtClean="0">
                <a:solidFill>
                  <a:schemeClr val="tx2"/>
                </a:solidFill>
                <a:latin typeface="Times New Roman" pitchFamily="18" charset="0"/>
              </a:rPr>
              <a:t>*Animation</a:t>
            </a:r>
            <a:endParaRPr lang="en-GB" altLang="en-US" sz="2400" u="sng" dirty="0">
              <a:solidFill>
                <a:schemeClr val="tx2"/>
              </a:solidFill>
              <a:latin typeface="Times New Roman" pitchFamily="18" charset="0"/>
            </a:endParaRP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035439-CAE3-48F5-8784-A3D703450100}" type="slidenum">
              <a:rPr lang="en-GB" smtClean="0"/>
              <a:t>121</a:t>
            </a:fld>
            <a:endParaRPr lang="en-GB"/>
          </a:p>
        </p:txBody>
      </p:sp>
    </p:spTree>
    <p:extLst>
      <p:ext uri="{BB962C8B-B14F-4D97-AF65-F5344CB8AC3E}">
        <p14:creationId xmlns:p14="http://schemas.microsoft.com/office/powerpoint/2010/main" val="1377643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3412"/>
                                        </p:tgtEl>
                                        <p:attrNameLst>
                                          <p:attrName>style.visibility</p:attrName>
                                        </p:attrNameLst>
                                      </p:cBhvr>
                                      <p:to>
                                        <p:strVal val="visible"/>
                                      </p:to>
                                    </p:set>
                                    <p:anim calcmode="lin" valueType="num">
                                      <p:cBhvr additive="base">
                                        <p:cTn id="7" dur="500" fill="hold"/>
                                        <p:tgtEl>
                                          <p:spTgt spid="273412"/>
                                        </p:tgtEl>
                                        <p:attrNameLst>
                                          <p:attrName>ppt_x</p:attrName>
                                        </p:attrNameLst>
                                      </p:cBhvr>
                                      <p:tavLst>
                                        <p:tav tm="0">
                                          <p:val>
                                            <p:strVal val="#ppt_x"/>
                                          </p:val>
                                        </p:tav>
                                        <p:tav tm="100000">
                                          <p:val>
                                            <p:strVal val="#ppt_x"/>
                                          </p:val>
                                        </p:tav>
                                      </p:tavLst>
                                    </p:anim>
                                    <p:anim calcmode="lin" valueType="num">
                                      <p:cBhvr additive="base">
                                        <p:cTn id="8" dur="500" fill="hold"/>
                                        <p:tgtEl>
                                          <p:spTgt spid="27341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3413"/>
                                        </p:tgtEl>
                                        <p:attrNameLst>
                                          <p:attrName>style.visibility</p:attrName>
                                        </p:attrNameLst>
                                      </p:cBhvr>
                                      <p:to>
                                        <p:strVal val="visible"/>
                                      </p:to>
                                    </p:set>
                                    <p:anim calcmode="lin" valueType="num">
                                      <p:cBhvr additive="base">
                                        <p:cTn id="13" dur="500" fill="hold"/>
                                        <p:tgtEl>
                                          <p:spTgt spid="273413"/>
                                        </p:tgtEl>
                                        <p:attrNameLst>
                                          <p:attrName>ppt_x</p:attrName>
                                        </p:attrNameLst>
                                      </p:cBhvr>
                                      <p:tavLst>
                                        <p:tav tm="0">
                                          <p:val>
                                            <p:strVal val="#ppt_x"/>
                                          </p:val>
                                        </p:tav>
                                        <p:tav tm="100000">
                                          <p:val>
                                            <p:strVal val="#ppt_x"/>
                                          </p:val>
                                        </p:tav>
                                      </p:tavLst>
                                    </p:anim>
                                    <p:anim calcmode="lin" valueType="num">
                                      <p:cBhvr additive="base">
                                        <p:cTn id="14" dur="500" fill="hold"/>
                                        <p:tgtEl>
                                          <p:spTgt spid="27341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73426"/>
                                        </p:tgtEl>
                                        <p:attrNameLst>
                                          <p:attrName>style.visibility</p:attrName>
                                        </p:attrNameLst>
                                      </p:cBhvr>
                                      <p:to>
                                        <p:strVal val="visible"/>
                                      </p:to>
                                    </p:set>
                                    <p:anim calcmode="lin" valueType="num">
                                      <p:cBhvr additive="base">
                                        <p:cTn id="19" dur="500" fill="hold"/>
                                        <p:tgtEl>
                                          <p:spTgt spid="273426"/>
                                        </p:tgtEl>
                                        <p:attrNameLst>
                                          <p:attrName>ppt_x</p:attrName>
                                        </p:attrNameLst>
                                      </p:cBhvr>
                                      <p:tavLst>
                                        <p:tav tm="0">
                                          <p:val>
                                            <p:strVal val="#ppt_x"/>
                                          </p:val>
                                        </p:tav>
                                        <p:tav tm="100000">
                                          <p:val>
                                            <p:strVal val="#ppt_x"/>
                                          </p:val>
                                        </p:tav>
                                      </p:tavLst>
                                    </p:anim>
                                    <p:anim calcmode="lin" valueType="num">
                                      <p:cBhvr additive="base">
                                        <p:cTn id="20" dur="500" fill="hold"/>
                                        <p:tgtEl>
                                          <p:spTgt spid="273426"/>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73427"/>
                                        </p:tgtEl>
                                        <p:attrNameLst>
                                          <p:attrName>style.visibility</p:attrName>
                                        </p:attrNameLst>
                                      </p:cBhvr>
                                      <p:to>
                                        <p:strVal val="visible"/>
                                      </p:to>
                                    </p:set>
                                    <p:anim calcmode="lin" valueType="num">
                                      <p:cBhvr additive="base">
                                        <p:cTn id="25" dur="500" fill="hold"/>
                                        <p:tgtEl>
                                          <p:spTgt spid="273427"/>
                                        </p:tgtEl>
                                        <p:attrNameLst>
                                          <p:attrName>ppt_x</p:attrName>
                                        </p:attrNameLst>
                                      </p:cBhvr>
                                      <p:tavLst>
                                        <p:tav tm="0">
                                          <p:val>
                                            <p:strVal val="#ppt_x"/>
                                          </p:val>
                                        </p:tav>
                                        <p:tav tm="100000">
                                          <p:val>
                                            <p:strVal val="#ppt_x"/>
                                          </p:val>
                                        </p:tav>
                                      </p:tavLst>
                                    </p:anim>
                                    <p:anim calcmode="lin" valueType="num">
                                      <p:cBhvr additive="base">
                                        <p:cTn id="26" dur="500" fill="hold"/>
                                        <p:tgtEl>
                                          <p:spTgt spid="273427"/>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ppt_x"/>
                                          </p:val>
                                        </p:tav>
                                        <p:tav tm="100000">
                                          <p:val>
                                            <p:strVal val="#ppt_x"/>
                                          </p:val>
                                        </p:tav>
                                      </p:tavLst>
                                    </p:anim>
                                    <p:anim calcmode="lin" valueType="num">
                                      <p:cBhvr additive="base">
                                        <p:cTn id="3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2" grpId="0"/>
      <p:bldP spid="273413" grpId="0"/>
      <p:bldP spid="273427" grpId="0"/>
      <p:bldP spid="2" grpId="0"/>
    </p:bld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a:xfrm>
            <a:off x="104562" y="56672"/>
            <a:ext cx="6153150" cy="585936"/>
          </a:xfrm>
        </p:spPr>
        <p:txBody>
          <a:bodyPr>
            <a:normAutofit/>
          </a:bodyPr>
          <a:lstStyle/>
          <a:p>
            <a:pPr algn="l" eaLnBrk="1" hangingPunct="1"/>
            <a:r>
              <a:rPr lang="en-GB" altLang="en-US" sz="2400" u="sng" dirty="0" smtClean="0">
                <a:latin typeface="Times New Roman" pitchFamily="18" charset="0"/>
              </a:rPr>
              <a:t>Covalent Bonding-Summary</a:t>
            </a:r>
          </a:p>
        </p:txBody>
      </p:sp>
      <p:sp>
        <p:nvSpPr>
          <p:cNvPr id="249862" name="Text Box 6"/>
          <p:cNvSpPr txBox="1">
            <a:spLocks noChangeArrowheads="1"/>
          </p:cNvSpPr>
          <p:nvPr/>
        </p:nvSpPr>
        <p:spPr bwMode="auto">
          <a:xfrm>
            <a:off x="164976" y="955576"/>
            <a:ext cx="866946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a:latin typeface="Times New Roman" pitchFamily="18" charset="0"/>
              </a:rPr>
              <a:t>I</a:t>
            </a:r>
            <a:r>
              <a:rPr lang="en-GB" altLang="en-US" sz="2400" dirty="0" smtClean="0">
                <a:latin typeface="Times New Roman" pitchFamily="18" charset="0"/>
              </a:rPr>
              <a:t>ntramolecular bonds (inside molecules, between atoms)</a:t>
            </a:r>
            <a:endParaRPr lang="en-GB" altLang="en-US" sz="2400" dirty="0">
              <a:latin typeface="Times New Roman" pitchFamily="18" charset="0"/>
            </a:endParaRPr>
          </a:p>
        </p:txBody>
      </p:sp>
      <p:sp>
        <p:nvSpPr>
          <p:cNvPr id="17" name="Text Box 6"/>
          <p:cNvSpPr txBox="1">
            <a:spLocks noChangeArrowheads="1"/>
          </p:cNvSpPr>
          <p:nvPr/>
        </p:nvSpPr>
        <p:spPr bwMode="auto">
          <a:xfrm>
            <a:off x="164522" y="3501008"/>
            <a:ext cx="887197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Intermolecular bonds (Van der Waals forces between molecules)</a:t>
            </a:r>
            <a:endParaRPr lang="en-GB" altLang="en-US" sz="2400" dirty="0">
              <a:latin typeface="Times New Roman" pitchFamily="18" charset="0"/>
            </a:endParaRPr>
          </a:p>
        </p:txBody>
      </p:sp>
      <p:sp>
        <p:nvSpPr>
          <p:cNvPr id="2" name="TextBox 1">
            <a:hlinkClick r:id="rId2"/>
          </p:cNvPr>
          <p:cNvSpPr txBox="1"/>
          <p:nvPr/>
        </p:nvSpPr>
        <p:spPr>
          <a:xfrm>
            <a:off x="308538" y="6222322"/>
            <a:ext cx="1653017" cy="461665"/>
          </a:xfrm>
          <a:prstGeom prst="rect">
            <a:avLst/>
          </a:prstGeom>
          <a:noFill/>
        </p:spPr>
        <p:txBody>
          <a:bodyPr wrap="none" rtlCol="0">
            <a:spAutoFit/>
          </a:bodyPr>
          <a:lstStyle/>
          <a:p>
            <a:r>
              <a:rPr lang="en-GB" sz="2400" u="sng" dirty="0" smtClean="0">
                <a:solidFill>
                  <a:schemeClr val="tx2"/>
                </a:solidFill>
                <a:latin typeface="Times New Roman" panose="02020603050405020304" pitchFamily="18" charset="0"/>
                <a:cs typeface="Times New Roman" panose="02020603050405020304" pitchFamily="18" charset="0"/>
              </a:rPr>
              <a:t>*Animation</a:t>
            </a:r>
            <a:endParaRPr lang="en-GB" sz="2400" u="sng" dirty="0">
              <a:solidFill>
                <a:schemeClr val="tx2"/>
              </a:solidFill>
              <a:latin typeface="Times New Roman" panose="02020603050405020304" pitchFamily="18" charset="0"/>
              <a:cs typeface="Times New Roman" panose="02020603050405020304" pitchFamily="18" charset="0"/>
            </a:endParaRP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035439-CAE3-48F5-8784-A3D703450100}" type="slidenum">
              <a:rPr lang="en-GB" smtClean="0"/>
              <a:t>122</a:t>
            </a:fld>
            <a:endParaRPr lang="en-GB"/>
          </a:p>
        </p:txBody>
      </p:sp>
    </p:spTree>
    <p:extLst>
      <p:ext uri="{BB962C8B-B14F-4D97-AF65-F5344CB8AC3E}">
        <p14:creationId xmlns:p14="http://schemas.microsoft.com/office/powerpoint/2010/main" val="17870099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985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498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58" grpId="0" autoUpdateAnimBg="0"/>
      <p:bldP spid="249862" grpId="0" autoUpdateAnimBg="0"/>
      <p:bldP spid="17" grpId="0" autoUpdateAnimBg="0"/>
    </p:bld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a:xfrm>
            <a:off x="110446" y="44624"/>
            <a:ext cx="3886200" cy="647973"/>
          </a:xfrm>
        </p:spPr>
        <p:txBody>
          <a:bodyPr>
            <a:normAutofit/>
          </a:bodyPr>
          <a:lstStyle/>
          <a:p>
            <a:pPr algn="l" eaLnBrk="1" hangingPunct="1"/>
            <a:r>
              <a:rPr lang="en-GB" altLang="en-US" sz="2400" u="sng" dirty="0" smtClean="0">
                <a:latin typeface="Times New Roman" pitchFamily="18" charset="0"/>
              </a:rPr>
              <a:t>Bond Strengths</a:t>
            </a:r>
          </a:p>
        </p:txBody>
      </p:sp>
      <p:sp>
        <p:nvSpPr>
          <p:cNvPr id="251907" name="Text Box 3"/>
          <p:cNvSpPr txBox="1">
            <a:spLocks noChangeArrowheads="1"/>
          </p:cNvSpPr>
          <p:nvPr/>
        </p:nvSpPr>
        <p:spPr bwMode="auto">
          <a:xfrm>
            <a:off x="75332" y="2204864"/>
            <a:ext cx="7593012"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pPr>
            <a:r>
              <a:rPr lang="en-GB" altLang="en-US" sz="2400" dirty="0">
                <a:latin typeface="Times New Roman" pitchFamily="18" charset="0"/>
              </a:rPr>
              <a:t> Hydrogen</a:t>
            </a:r>
          </a:p>
          <a:p>
            <a:pPr eaLnBrk="1" hangingPunct="1">
              <a:spcBef>
                <a:spcPct val="50000"/>
              </a:spcBef>
            </a:pPr>
            <a:r>
              <a:rPr lang="en-GB" altLang="en-US" sz="2400" dirty="0">
                <a:latin typeface="Times New Roman" pitchFamily="18" charset="0"/>
              </a:rPr>
              <a:t> Permanent dipole to </a:t>
            </a:r>
            <a:r>
              <a:rPr lang="en-GB" altLang="en-US" sz="2400" dirty="0" smtClean="0">
                <a:latin typeface="Times New Roman" pitchFamily="18" charset="0"/>
              </a:rPr>
              <a:t>permanent dipole interactions </a:t>
            </a:r>
            <a:endParaRPr lang="en-GB" altLang="en-US" sz="2400" dirty="0">
              <a:latin typeface="Times New Roman" pitchFamily="18" charset="0"/>
            </a:endParaRPr>
          </a:p>
          <a:p>
            <a:pPr eaLnBrk="1" hangingPunct="1">
              <a:spcBef>
                <a:spcPct val="50000"/>
              </a:spcBef>
            </a:pPr>
            <a:r>
              <a:rPr lang="en-GB" altLang="en-US" sz="2400" dirty="0">
                <a:latin typeface="Times New Roman" pitchFamily="18" charset="0"/>
              </a:rPr>
              <a:t> </a:t>
            </a:r>
            <a:r>
              <a:rPr lang="en-GB" altLang="en-US" sz="2400" dirty="0" smtClean="0">
                <a:latin typeface="Times New Roman" pitchFamily="18" charset="0"/>
              </a:rPr>
              <a:t>London dispersion forces</a:t>
            </a:r>
            <a:endParaRPr lang="en-GB" altLang="en-US" sz="2400" dirty="0">
              <a:latin typeface="Times New Roman" pitchFamily="18" charset="0"/>
            </a:endParaRPr>
          </a:p>
          <a:p>
            <a:pPr eaLnBrk="1" hangingPunct="1">
              <a:spcBef>
                <a:spcPct val="50000"/>
              </a:spcBef>
              <a:buFontTx/>
              <a:buNone/>
            </a:pPr>
            <a:endParaRPr lang="en-GB" altLang="en-US" sz="2400" dirty="0">
              <a:latin typeface="Times New Roman" pitchFamily="18" charset="0"/>
            </a:endParaRPr>
          </a:p>
        </p:txBody>
      </p:sp>
      <p:sp>
        <p:nvSpPr>
          <p:cNvPr id="251908" name="Text Box 4"/>
          <p:cNvSpPr txBox="1">
            <a:spLocks noChangeArrowheads="1"/>
          </p:cNvSpPr>
          <p:nvPr/>
        </p:nvSpPr>
        <p:spPr bwMode="auto">
          <a:xfrm>
            <a:off x="250825" y="1171575"/>
            <a:ext cx="350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a:latin typeface="Times New Roman" pitchFamily="18" charset="0"/>
              </a:rPr>
              <a:t>Metallic, Covalent, Ionic</a:t>
            </a:r>
          </a:p>
        </p:txBody>
      </p:sp>
      <p:sp>
        <p:nvSpPr>
          <p:cNvPr id="251912" name="Text Box 8"/>
          <p:cNvSpPr txBox="1">
            <a:spLocks noChangeArrowheads="1"/>
          </p:cNvSpPr>
          <p:nvPr/>
        </p:nvSpPr>
        <p:spPr bwMode="auto">
          <a:xfrm>
            <a:off x="179388" y="4983410"/>
            <a:ext cx="842486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*Note, when </a:t>
            </a:r>
            <a:r>
              <a:rPr lang="en-GB" altLang="en-US" sz="2400" dirty="0">
                <a:latin typeface="Times New Roman" pitchFamily="18" charset="0"/>
              </a:rPr>
              <a:t>melting/boiling most covalent substances the only bonds or forces that are broken are the:</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123</a:t>
            </a:fld>
            <a:endParaRPr lang="en-GB"/>
          </a:p>
        </p:txBody>
      </p:sp>
    </p:spTree>
    <p:extLst>
      <p:ext uri="{BB962C8B-B14F-4D97-AF65-F5344CB8AC3E}">
        <p14:creationId xmlns:p14="http://schemas.microsoft.com/office/powerpoint/2010/main" val="8117691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519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5190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5190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19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06" grpId="0" autoUpdateAnimBg="0"/>
      <p:bldP spid="251907" grpId="0" autoUpdateAnimBg="0"/>
      <p:bldP spid="251908" grpId="0" autoUpdateAnimBg="0"/>
      <p:bldP spid="251912" grpId="0"/>
    </p:bld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a:xfrm>
            <a:off x="107504" y="1268760"/>
            <a:ext cx="2971800" cy="569912"/>
          </a:xfrm>
        </p:spPr>
        <p:txBody>
          <a:bodyPr>
            <a:normAutofit/>
          </a:bodyPr>
          <a:lstStyle/>
          <a:p>
            <a:pPr algn="l" eaLnBrk="1" hangingPunct="1"/>
            <a:r>
              <a:rPr lang="en-GB" altLang="en-US" sz="2400" u="sng" dirty="0" smtClean="0">
                <a:latin typeface="Times New Roman" pitchFamily="18" charset="0"/>
              </a:rPr>
              <a:t>1. Monatomic</a:t>
            </a:r>
          </a:p>
        </p:txBody>
      </p:sp>
      <p:sp>
        <p:nvSpPr>
          <p:cNvPr id="253955" name="Text Box 3"/>
          <p:cNvSpPr txBox="1">
            <a:spLocks noChangeArrowheads="1"/>
          </p:cNvSpPr>
          <p:nvPr/>
        </p:nvSpPr>
        <p:spPr bwMode="auto">
          <a:xfrm>
            <a:off x="110446" y="1736771"/>
            <a:ext cx="871002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Monatomic structures </a:t>
            </a:r>
            <a:r>
              <a:rPr lang="en-GB" altLang="en-US" sz="2400" dirty="0">
                <a:latin typeface="Times New Roman" pitchFamily="18" charset="0"/>
              </a:rPr>
              <a:t>consist of </a:t>
            </a:r>
            <a:r>
              <a:rPr lang="en-GB" altLang="en-US" sz="2400" b="1" dirty="0">
                <a:latin typeface="Times New Roman" pitchFamily="18" charset="0"/>
              </a:rPr>
              <a:t>discrete (individual) atoms</a:t>
            </a:r>
            <a:r>
              <a:rPr lang="en-GB" altLang="en-US" sz="2400" dirty="0">
                <a:latin typeface="Times New Roman" pitchFamily="18" charset="0"/>
              </a:rPr>
              <a:t> held together by </a:t>
            </a:r>
            <a:r>
              <a:rPr lang="en-GB" altLang="en-US" sz="2400" b="1" dirty="0">
                <a:latin typeface="Times New Roman" pitchFamily="18" charset="0"/>
              </a:rPr>
              <a:t>Van der Waals’ </a:t>
            </a:r>
            <a:r>
              <a:rPr lang="en-GB" altLang="en-US" sz="2400" b="1" dirty="0" smtClean="0">
                <a:latin typeface="Times New Roman" pitchFamily="18" charset="0"/>
              </a:rPr>
              <a:t>forces</a:t>
            </a:r>
            <a:r>
              <a:rPr lang="en-GB" altLang="en-US" sz="2400" dirty="0">
                <a:latin typeface="Times New Roman" pitchFamily="18" charset="0"/>
              </a:rPr>
              <a:t> </a:t>
            </a:r>
            <a:r>
              <a:rPr lang="en-GB" altLang="en-US" sz="2400" dirty="0" smtClean="0">
                <a:latin typeface="Times New Roman" pitchFamily="18" charset="0"/>
              </a:rPr>
              <a:t>called London dispersion forces.</a:t>
            </a:r>
            <a:endParaRPr lang="en-GB" altLang="en-US" sz="2400" baseline="-25000" dirty="0">
              <a:latin typeface="Times New Roman" pitchFamily="18" charset="0"/>
            </a:endParaRPr>
          </a:p>
        </p:txBody>
      </p:sp>
      <p:sp>
        <p:nvSpPr>
          <p:cNvPr id="253961" name="Rectangle 9"/>
          <p:cNvSpPr>
            <a:spLocks noChangeArrowheads="1"/>
          </p:cNvSpPr>
          <p:nvPr/>
        </p:nvSpPr>
        <p:spPr bwMode="auto">
          <a:xfrm>
            <a:off x="50486" y="55928"/>
            <a:ext cx="2971800" cy="569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800" u="sng" dirty="0" smtClean="0">
                <a:latin typeface="Times New Roman" pitchFamily="18" charset="0"/>
              </a:rPr>
              <a:t>(v) Structures</a:t>
            </a:r>
            <a:endParaRPr lang="en-GB" altLang="en-US" sz="2800" u="sng" dirty="0">
              <a:latin typeface="Times New Roman" pitchFamily="18" charset="0"/>
            </a:endParaRPr>
          </a:p>
        </p:txBody>
      </p:sp>
      <p:sp>
        <p:nvSpPr>
          <p:cNvPr id="187398" name="Text Box 11"/>
          <p:cNvSpPr txBox="1">
            <a:spLocks noChangeArrowheads="1"/>
          </p:cNvSpPr>
          <p:nvPr/>
        </p:nvSpPr>
        <p:spPr bwMode="auto">
          <a:xfrm>
            <a:off x="194502" y="2687865"/>
            <a:ext cx="62272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e.g. </a:t>
            </a:r>
            <a:r>
              <a:rPr lang="en-GB" altLang="en-US" sz="2400" dirty="0" smtClean="0">
                <a:latin typeface="Times New Roman" pitchFamily="18" charset="0"/>
              </a:rPr>
              <a:t>noble gases such as helium, neon and argon.</a:t>
            </a:r>
            <a:endParaRPr lang="en-GB" altLang="en-US" sz="2400" dirty="0">
              <a:latin typeface="Times New Roman" pitchFamily="18" charset="0"/>
            </a:endParaRPr>
          </a:p>
        </p:txBody>
      </p:sp>
      <p:sp>
        <p:nvSpPr>
          <p:cNvPr id="7" name="Text Box 3"/>
          <p:cNvSpPr txBox="1">
            <a:spLocks noChangeArrowheads="1"/>
          </p:cNvSpPr>
          <p:nvPr/>
        </p:nvSpPr>
        <p:spPr bwMode="auto">
          <a:xfrm>
            <a:off x="107504" y="548680"/>
            <a:ext cx="871002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Metals and ionic compounds have giant lattices. However, there are three other types of structure that must be considered:</a:t>
            </a:r>
            <a:endParaRPr lang="en-GB" altLang="en-US" sz="2400" baseline="-25000" dirty="0">
              <a:latin typeface="Times New Roman"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124</a:t>
            </a:fld>
            <a:endParaRPr lang="en-GB"/>
          </a:p>
        </p:txBody>
      </p:sp>
    </p:spTree>
    <p:extLst>
      <p:ext uri="{BB962C8B-B14F-4D97-AF65-F5344CB8AC3E}">
        <p14:creationId xmlns:p14="http://schemas.microsoft.com/office/powerpoint/2010/main" val="18237902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3961"/>
                                        </p:tgtEl>
                                        <p:attrNameLst>
                                          <p:attrName>style.visibility</p:attrName>
                                        </p:attrNameLst>
                                      </p:cBhvr>
                                      <p:to>
                                        <p:strVal val="visible"/>
                                      </p:to>
                                    </p:set>
                                    <p:anim calcmode="lin" valueType="num">
                                      <p:cBhvr additive="base">
                                        <p:cTn id="7" dur="500" fill="hold"/>
                                        <p:tgtEl>
                                          <p:spTgt spid="253961"/>
                                        </p:tgtEl>
                                        <p:attrNameLst>
                                          <p:attrName>ppt_x</p:attrName>
                                        </p:attrNameLst>
                                      </p:cBhvr>
                                      <p:tavLst>
                                        <p:tav tm="0">
                                          <p:val>
                                            <p:strVal val="0-#ppt_w/2"/>
                                          </p:val>
                                        </p:tav>
                                        <p:tav tm="100000">
                                          <p:val>
                                            <p:strVal val="#ppt_x"/>
                                          </p:val>
                                        </p:tav>
                                      </p:tavLst>
                                    </p:anim>
                                    <p:anim calcmode="lin" valueType="num">
                                      <p:cBhvr additive="base">
                                        <p:cTn id="8" dur="500" fill="hold"/>
                                        <p:tgtEl>
                                          <p:spTgt spid="25396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3954"/>
                                        </p:tgtEl>
                                        <p:attrNameLst>
                                          <p:attrName>style.visibility</p:attrName>
                                        </p:attrNameLst>
                                      </p:cBhvr>
                                      <p:to>
                                        <p:strVal val="visible"/>
                                      </p:to>
                                    </p:set>
                                    <p:anim calcmode="lin" valueType="num">
                                      <p:cBhvr additive="base">
                                        <p:cTn id="13" dur="500" fill="hold"/>
                                        <p:tgtEl>
                                          <p:spTgt spid="253954"/>
                                        </p:tgtEl>
                                        <p:attrNameLst>
                                          <p:attrName>ppt_x</p:attrName>
                                        </p:attrNameLst>
                                      </p:cBhvr>
                                      <p:tavLst>
                                        <p:tav tm="0">
                                          <p:val>
                                            <p:strVal val="0-#ppt_w/2"/>
                                          </p:val>
                                        </p:tav>
                                        <p:tav tm="100000">
                                          <p:val>
                                            <p:strVal val="#ppt_x"/>
                                          </p:val>
                                        </p:tav>
                                      </p:tavLst>
                                    </p:anim>
                                    <p:anim calcmode="lin" valueType="num">
                                      <p:cBhvr additive="base">
                                        <p:cTn id="14" dur="500" fill="hold"/>
                                        <p:tgtEl>
                                          <p:spTgt spid="25395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4" presetClass="entr" presetSubtype="0" fill="hold" grpId="0" nodeType="clickEffect">
                                  <p:stCondLst>
                                    <p:cond delay="0"/>
                                  </p:stCondLst>
                                  <p:childTnLst>
                                    <p:set>
                                      <p:cBhvr>
                                        <p:cTn id="18" dur="1" fill="hold">
                                          <p:stCondLst>
                                            <p:cond delay="499"/>
                                          </p:stCondLst>
                                        </p:cTn>
                                        <p:tgtEl>
                                          <p:spTgt spid="253955"/>
                                        </p:tgtEl>
                                        <p:attrNameLst>
                                          <p:attrName>style.visibility</p:attrName>
                                        </p:attrNameLst>
                                      </p:cBhvr>
                                      <p:to>
                                        <p:strVal val="visible"/>
                                      </p:to>
                                    </p:set>
                                    <p:anim to="" calcmode="lin" valueType="num">
                                      <p:cBhvr>
                                        <p:cTn id="19" dur="1" fill="hold"/>
                                        <p:tgtEl>
                                          <p:spTgt spid="253955"/>
                                        </p:tgtEl>
                                        <p:attrNameLst>
                                          <p:attrName/>
                                        </p:attrNameLst>
                                      </p:cBhvr>
                                    </p:anim>
                                  </p:childTnLst>
                                </p:cTn>
                              </p:par>
                            </p:childTnLst>
                          </p:cTn>
                        </p:par>
                      </p:childTnLst>
                    </p:cTn>
                  </p:par>
                  <p:par>
                    <p:cTn id="20" fill="hold">
                      <p:stCondLst>
                        <p:cond delay="indefinite"/>
                      </p:stCondLst>
                      <p:childTnLst>
                        <p:par>
                          <p:cTn id="21" fill="hold">
                            <p:stCondLst>
                              <p:cond delay="0"/>
                            </p:stCondLst>
                            <p:childTnLst>
                              <p:par>
                                <p:cTn id="22" presetID="24" presetClass="entr" presetSubtype="0" fill="hold" grpId="0" nodeType="clickEffect">
                                  <p:stCondLst>
                                    <p:cond delay="0"/>
                                  </p:stCondLst>
                                  <p:childTnLst>
                                    <p:set>
                                      <p:cBhvr>
                                        <p:cTn id="23" dur="1" fill="hold">
                                          <p:stCondLst>
                                            <p:cond delay="499"/>
                                          </p:stCondLst>
                                        </p:cTn>
                                        <p:tgtEl>
                                          <p:spTgt spid="7"/>
                                        </p:tgtEl>
                                        <p:attrNameLst>
                                          <p:attrName>style.visibility</p:attrName>
                                        </p:attrNameLst>
                                      </p:cBhvr>
                                      <p:to>
                                        <p:strVal val="visible"/>
                                      </p:to>
                                    </p:set>
                                    <p:anim to="" calcmode="lin" valueType="num">
                                      <p:cBhvr>
                                        <p:cTn id="24"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4" grpId="0" autoUpdateAnimBg="0"/>
      <p:bldP spid="253955" grpId="0" autoUpdateAnimBg="0"/>
      <p:bldP spid="253961" grpId="0" autoUpdateAnimBg="0"/>
      <p:bldP spid="7" grpId="0" autoUpdateAnimBg="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95456" y="47566"/>
            <a:ext cx="4648200" cy="552582"/>
          </a:xfrm>
        </p:spPr>
        <p:txBody>
          <a:bodyPr>
            <a:normAutofit/>
          </a:bodyPr>
          <a:lstStyle/>
          <a:p>
            <a:pPr algn="l" eaLnBrk="1" hangingPunct="1"/>
            <a:r>
              <a:rPr lang="en-GB" altLang="en-US" sz="2400" u="sng" dirty="0" smtClean="0">
                <a:latin typeface="Times New Roman" pitchFamily="18" charset="0"/>
              </a:rPr>
              <a:t>2. Covalent Molecular</a:t>
            </a:r>
          </a:p>
        </p:txBody>
      </p:sp>
      <p:sp>
        <p:nvSpPr>
          <p:cNvPr id="254979" name="Text Box 3"/>
          <p:cNvSpPr txBox="1">
            <a:spLocks noChangeArrowheads="1"/>
          </p:cNvSpPr>
          <p:nvPr/>
        </p:nvSpPr>
        <p:spPr bwMode="auto">
          <a:xfrm>
            <a:off x="77524" y="530748"/>
            <a:ext cx="878497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Covalent molecular structures </a:t>
            </a:r>
            <a:r>
              <a:rPr lang="en-GB" altLang="en-US" sz="2400" dirty="0">
                <a:latin typeface="Times New Roman" pitchFamily="18" charset="0"/>
              </a:rPr>
              <a:t>consist of </a:t>
            </a:r>
            <a:r>
              <a:rPr lang="en-GB" altLang="en-US" sz="2400" b="1" dirty="0">
                <a:latin typeface="Times New Roman" pitchFamily="18" charset="0"/>
              </a:rPr>
              <a:t>discrete (individual) molecules</a:t>
            </a:r>
            <a:r>
              <a:rPr lang="en-GB" altLang="en-US" sz="2400" dirty="0">
                <a:latin typeface="Times New Roman" pitchFamily="18" charset="0"/>
              </a:rPr>
              <a:t> held together by </a:t>
            </a:r>
            <a:r>
              <a:rPr lang="en-GB" altLang="en-US" sz="2400" dirty="0" smtClean="0">
                <a:latin typeface="Times New Roman" pitchFamily="18" charset="0"/>
              </a:rPr>
              <a:t>intermolecular </a:t>
            </a:r>
            <a:r>
              <a:rPr lang="en-GB" altLang="en-US" sz="2400" b="1" dirty="0" smtClean="0">
                <a:latin typeface="Times New Roman" pitchFamily="18" charset="0"/>
              </a:rPr>
              <a:t>Van </a:t>
            </a:r>
            <a:r>
              <a:rPr lang="en-GB" altLang="en-US" sz="2400" b="1" dirty="0">
                <a:latin typeface="Times New Roman" pitchFamily="18" charset="0"/>
              </a:rPr>
              <a:t>der Waals’ forces</a:t>
            </a:r>
            <a:r>
              <a:rPr lang="en-GB" altLang="en-US" sz="2400" dirty="0">
                <a:latin typeface="Times New Roman" pitchFamily="18" charset="0"/>
              </a:rPr>
              <a:t>.</a:t>
            </a:r>
          </a:p>
        </p:txBody>
      </p:sp>
      <p:sp>
        <p:nvSpPr>
          <p:cNvPr id="55" name="Text Box 3"/>
          <p:cNvSpPr txBox="1">
            <a:spLocks noChangeArrowheads="1"/>
          </p:cNvSpPr>
          <p:nvPr/>
        </p:nvSpPr>
        <p:spPr bwMode="auto">
          <a:xfrm>
            <a:off x="77524" y="1460865"/>
            <a:ext cx="8784976"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Many elements (non-polar) have covalent molecular structures. Some common examples are:</a:t>
            </a:r>
          </a:p>
          <a:p>
            <a:pPr eaLnBrk="1" hangingPunct="1">
              <a:spcBef>
                <a:spcPct val="50000"/>
              </a:spcBef>
              <a:buFontTx/>
              <a:buNone/>
            </a:pPr>
            <a:r>
              <a:rPr lang="en-GB" altLang="en-US" sz="2400" dirty="0">
                <a:latin typeface="Times New Roman" pitchFamily="18" charset="0"/>
              </a:rPr>
              <a:t>h</a:t>
            </a:r>
            <a:r>
              <a:rPr lang="en-GB" altLang="en-US" sz="2400" dirty="0" smtClean="0">
                <a:latin typeface="Times New Roman" pitchFamily="18" charset="0"/>
              </a:rPr>
              <a:t>ydrogen, nitrogen, oxygen, fluorine, phosphorus, </a:t>
            </a:r>
            <a:r>
              <a:rPr lang="en-GB" altLang="en-US" sz="2400" dirty="0" err="1" smtClean="0">
                <a:latin typeface="Times New Roman" pitchFamily="18" charset="0"/>
              </a:rPr>
              <a:t>sulfur</a:t>
            </a:r>
            <a:r>
              <a:rPr lang="en-GB" altLang="en-US" sz="2400" dirty="0" smtClean="0">
                <a:latin typeface="Times New Roman" pitchFamily="18" charset="0"/>
              </a:rPr>
              <a:t>, chlorine</a:t>
            </a:r>
            <a:endParaRPr lang="en-GB" altLang="en-US" sz="2400" dirty="0">
              <a:latin typeface="Times New Roman" pitchFamily="18" charset="0"/>
            </a:endParaRPr>
          </a:p>
        </p:txBody>
      </p:sp>
      <p:sp>
        <p:nvSpPr>
          <p:cNvPr id="2" name="TextBox 1"/>
          <p:cNvSpPr txBox="1"/>
          <p:nvPr/>
        </p:nvSpPr>
        <p:spPr>
          <a:xfrm>
            <a:off x="6466341" y="3310570"/>
            <a:ext cx="2075183" cy="1477328"/>
          </a:xfrm>
          <a:prstGeom prst="rect">
            <a:avLst/>
          </a:prstGeom>
          <a:noFill/>
        </p:spPr>
        <p:txBody>
          <a:bodyPr wrap="none" rtlCol="0">
            <a:spAutoFit/>
          </a:bodyPr>
          <a:lstStyle/>
          <a:p>
            <a:r>
              <a:rPr lang="en-GB" dirty="0" smtClean="0"/>
              <a:t>The intermolecular</a:t>
            </a:r>
          </a:p>
          <a:p>
            <a:r>
              <a:rPr lang="en-GB" dirty="0" smtClean="0"/>
              <a:t>forces are London </a:t>
            </a:r>
          </a:p>
          <a:p>
            <a:r>
              <a:rPr lang="en-GB" dirty="0" smtClean="0"/>
              <a:t>dispersion forces as </a:t>
            </a:r>
          </a:p>
          <a:p>
            <a:r>
              <a:rPr lang="en-GB" dirty="0" smtClean="0"/>
              <a:t>elements must be </a:t>
            </a:r>
          </a:p>
          <a:p>
            <a:r>
              <a:rPr lang="en-GB" dirty="0" smtClean="0"/>
              <a:t>non-polar</a:t>
            </a:r>
            <a:endParaRPr lang="en-GB" dirty="0"/>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035439-CAE3-48F5-8784-A3D703450100}" type="slidenum">
              <a:rPr lang="en-GB" smtClean="0"/>
              <a:t>125</a:t>
            </a:fld>
            <a:endParaRPr lang="en-GB"/>
          </a:p>
        </p:txBody>
      </p:sp>
    </p:spTree>
    <p:extLst>
      <p:ext uri="{BB962C8B-B14F-4D97-AF65-F5344CB8AC3E}">
        <p14:creationId xmlns:p14="http://schemas.microsoft.com/office/powerpoint/2010/main" val="19258659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254979"/>
                                        </p:tgtEl>
                                        <p:attrNameLst>
                                          <p:attrName>style.visibility</p:attrName>
                                        </p:attrNameLst>
                                      </p:cBhvr>
                                      <p:to>
                                        <p:strVal val="visible"/>
                                      </p:to>
                                    </p:set>
                                    <p:anim to="" calcmode="lin" valueType="num">
                                      <p:cBhvr>
                                        <p:cTn id="7" dur="1" fill="hold"/>
                                        <p:tgtEl>
                                          <p:spTgt spid="254979"/>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55"/>
                                        </p:tgtEl>
                                        <p:attrNameLst>
                                          <p:attrName>style.visibility</p:attrName>
                                        </p:attrNameLst>
                                      </p:cBhvr>
                                      <p:to>
                                        <p:strVal val="visible"/>
                                      </p:to>
                                    </p:set>
                                    <p:anim to="" calcmode="lin" valueType="num">
                                      <p:cBhvr>
                                        <p:cTn id="12" dur="1" fill="hold"/>
                                        <p:tgtEl>
                                          <p:spTgt spid="5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79" grpId="0" autoUpdateAnimBg="0"/>
      <p:bldP spid="55" grpId="0" autoUpdateAnimBg="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51520" y="1988840"/>
            <a:ext cx="6552728" cy="1296144"/>
            <a:chOff x="251520" y="2132856"/>
            <a:chExt cx="6552728" cy="1296144"/>
          </a:xfrm>
        </p:grpSpPr>
        <p:grpSp>
          <p:nvGrpSpPr>
            <p:cNvPr id="3" name="Group 2"/>
            <p:cNvGrpSpPr/>
            <p:nvPr/>
          </p:nvGrpSpPr>
          <p:grpSpPr>
            <a:xfrm>
              <a:off x="251520" y="2132856"/>
              <a:ext cx="6552728" cy="792088"/>
              <a:chOff x="251520" y="2132856"/>
              <a:chExt cx="6552728" cy="792088"/>
            </a:xfrm>
          </p:grpSpPr>
          <p:sp>
            <p:nvSpPr>
              <p:cNvPr id="8" name="TextBox 7"/>
              <p:cNvSpPr txBox="1"/>
              <p:nvPr/>
            </p:nvSpPr>
            <p:spPr>
              <a:xfrm>
                <a:off x="1259632" y="2276872"/>
                <a:ext cx="423514" cy="523220"/>
              </a:xfrm>
              <a:prstGeom prst="rect">
                <a:avLst/>
              </a:prstGeom>
              <a:noFill/>
            </p:spPr>
            <p:txBody>
              <a:bodyPr wrap="none" rtlCol="0">
                <a:spAutoFit/>
              </a:bodyPr>
              <a:lstStyle/>
              <a:p>
                <a:r>
                  <a:rPr lang="en-GB" sz="2800" dirty="0" smtClean="0">
                    <a:latin typeface="Times New Roman" panose="02020603050405020304" pitchFamily="18" charset="0"/>
                    <a:cs typeface="Times New Roman" panose="02020603050405020304" pitchFamily="18" charset="0"/>
                  </a:rPr>
                  <a:t>C</a:t>
                </a:r>
                <a:endParaRPr lang="en-GB" sz="2800" dirty="0">
                  <a:latin typeface="Times New Roman" panose="02020603050405020304" pitchFamily="18" charset="0"/>
                  <a:cs typeface="Times New Roman" panose="02020603050405020304" pitchFamily="18" charset="0"/>
                </a:endParaRPr>
              </a:p>
            </p:txBody>
          </p:sp>
          <p:cxnSp>
            <p:nvCxnSpPr>
              <p:cNvPr id="9" name="Straight Connector 8"/>
              <p:cNvCxnSpPr/>
              <p:nvPr/>
            </p:nvCxnSpPr>
            <p:spPr>
              <a:xfrm>
                <a:off x="1577644" y="2477906"/>
                <a:ext cx="50405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1574702" y="2618980"/>
                <a:ext cx="504056" cy="0"/>
              </a:xfrm>
              <a:prstGeom prst="line">
                <a:avLst/>
              </a:prstGeom>
              <a:ln w="28575"/>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1979712" y="2276872"/>
                <a:ext cx="444352" cy="523220"/>
              </a:xfrm>
              <a:prstGeom prst="rect">
                <a:avLst/>
              </a:prstGeom>
              <a:noFill/>
            </p:spPr>
            <p:txBody>
              <a:bodyPr wrap="none" rtlCol="0">
                <a:spAutoFit/>
              </a:bodyPr>
              <a:lstStyle/>
              <a:p>
                <a:r>
                  <a:rPr lang="en-GB" sz="2800" dirty="0">
                    <a:latin typeface="Times New Roman" panose="02020603050405020304" pitchFamily="18" charset="0"/>
                    <a:cs typeface="Times New Roman" panose="02020603050405020304" pitchFamily="18" charset="0"/>
                  </a:rPr>
                  <a:t>O</a:t>
                </a:r>
              </a:p>
            </p:txBody>
          </p:sp>
          <p:cxnSp>
            <p:nvCxnSpPr>
              <p:cNvPr id="12" name="Straight Connector 11"/>
              <p:cNvCxnSpPr/>
              <p:nvPr/>
            </p:nvCxnSpPr>
            <p:spPr>
              <a:xfrm>
                <a:off x="872554" y="2477906"/>
                <a:ext cx="50405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869612" y="2618980"/>
                <a:ext cx="504056" cy="0"/>
              </a:xfrm>
              <a:prstGeom prst="line">
                <a:avLst/>
              </a:prstGeom>
              <a:ln w="28575"/>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539552" y="2276872"/>
                <a:ext cx="444352" cy="523220"/>
              </a:xfrm>
              <a:prstGeom prst="rect">
                <a:avLst/>
              </a:prstGeom>
              <a:noFill/>
            </p:spPr>
            <p:txBody>
              <a:bodyPr wrap="none" rtlCol="0">
                <a:spAutoFit/>
              </a:bodyPr>
              <a:lstStyle/>
              <a:p>
                <a:r>
                  <a:rPr lang="en-GB" sz="2800" dirty="0">
                    <a:latin typeface="Times New Roman" panose="02020603050405020304" pitchFamily="18" charset="0"/>
                    <a:cs typeface="Times New Roman" panose="02020603050405020304" pitchFamily="18" charset="0"/>
                  </a:rPr>
                  <a:t>O</a:t>
                </a:r>
              </a:p>
            </p:txBody>
          </p:sp>
          <p:sp>
            <p:nvSpPr>
              <p:cNvPr id="15" name="Oval 14"/>
              <p:cNvSpPr/>
              <p:nvPr/>
            </p:nvSpPr>
            <p:spPr>
              <a:xfrm>
                <a:off x="251520" y="2132856"/>
                <a:ext cx="2448272" cy="792088"/>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a:off x="5364088" y="2276872"/>
                <a:ext cx="423514" cy="523220"/>
              </a:xfrm>
              <a:prstGeom prst="rect">
                <a:avLst/>
              </a:prstGeom>
              <a:noFill/>
            </p:spPr>
            <p:txBody>
              <a:bodyPr wrap="none" rtlCol="0">
                <a:spAutoFit/>
              </a:bodyPr>
              <a:lstStyle/>
              <a:p>
                <a:r>
                  <a:rPr lang="en-GB" sz="2800" dirty="0" smtClean="0">
                    <a:latin typeface="Times New Roman" panose="02020603050405020304" pitchFamily="18" charset="0"/>
                    <a:cs typeface="Times New Roman" panose="02020603050405020304" pitchFamily="18" charset="0"/>
                  </a:rPr>
                  <a:t>C</a:t>
                </a:r>
                <a:endParaRPr lang="en-GB" sz="2800" dirty="0">
                  <a:latin typeface="Times New Roman" panose="02020603050405020304" pitchFamily="18" charset="0"/>
                  <a:cs typeface="Times New Roman" panose="02020603050405020304" pitchFamily="18" charset="0"/>
                </a:endParaRPr>
              </a:p>
            </p:txBody>
          </p:sp>
          <p:cxnSp>
            <p:nvCxnSpPr>
              <p:cNvPr id="17" name="Straight Connector 16"/>
              <p:cNvCxnSpPr/>
              <p:nvPr/>
            </p:nvCxnSpPr>
            <p:spPr>
              <a:xfrm>
                <a:off x="5682100" y="2477906"/>
                <a:ext cx="50405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a:off x="5679158" y="2618980"/>
                <a:ext cx="504056" cy="0"/>
              </a:xfrm>
              <a:prstGeom prst="line">
                <a:avLst/>
              </a:prstGeom>
              <a:ln w="28575"/>
            </p:spPr>
            <p:style>
              <a:lnRef idx="1">
                <a:schemeClr val="dk1"/>
              </a:lnRef>
              <a:fillRef idx="0">
                <a:schemeClr val="dk1"/>
              </a:fillRef>
              <a:effectRef idx="0">
                <a:schemeClr val="dk1"/>
              </a:effectRef>
              <a:fontRef idx="minor">
                <a:schemeClr val="tx1"/>
              </a:fontRef>
            </p:style>
          </p:cxnSp>
          <p:sp>
            <p:nvSpPr>
              <p:cNvPr id="19" name="TextBox 18"/>
              <p:cNvSpPr txBox="1"/>
              <p:nvPr/>
            </p:nvSpPr>
            <p:spPr>
              <a:xfrm>
                <a:off x="6084168" y="2276872"/>
                <a:ext cx="444352" cy="523220"/>
              </a:xfrm>
              <a:prstGeom prst="rect">
                <a:avLst/>
              </a:prstGeom>
              <a:noFill/>
            </p:spPr>
            <p:txBody>
              <a:bodyPr wrap="none" rtlCol="0">
                <a:spAutoFit/>
              </a:bodyPr>
              <a:lstStyle/>
              <a:p>
                <a:r>
                  <a:rPr lang="en-GB" sz="2800" dirty="0">
                    <a:latin typeface="Times New Roman" panose="02020603050405020304" pitchFamily="18" charset="0"/>
                    <a:cs typeface="Times New Roman" panose="02020603050405020304" pitchFamily="18" charset="0"/>
                  </a:rPr>
                  <a:t>O</a:t>
                </a:r>
              </a:p>
            </p:txBody>
          </p:sp>
          <p:cxnSp>
            <p:nvCxnSpPr>
              <p:cNvPr id="20" name="Straight Connector 19"/>
              <p:cNvCxnSpPr/>
              <p:nvPr/>
            </p:nvCxnSpPr>
            <p:spPr>
              <a:xfrm>
                <a:off x="4947030" y="2477906"/>
                <a:ext cx="50405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a:off x="4944088" y="2618980"/>
                <a:ext cx="504056" cy="0"/>
              </a:xfrm>
              <a:prstGeom prst="line">
                <a:avLst/>
              </a:prstGeom>
              <a:ln w="28575"/>
            </p:spPr>
            <p:style>
              <a:lnRef idx="1">
                <a:schemeClr val="dk1"/>
              </a:lnRef>
              <a:fillRef idx="0">
                <a:schemeClr val="dk1"/>
              </a:fillRef>
              <a:effectRef idx="0">
                <a:schemeClr val="dk1"/>
              </a:effectRef>
              <a:fontRef idx="minor">
                <a:schemeClr val="tx1"/>
              </a:fontRef>
            </p:style>
          </p:cxnSp>
          <p:sp>
            <p:nvSpPr>
              <p:cNvPr id="22" name="TextBox 21"/>
              <p:cNvSpPr txBox="1"/>
              <p:nvPr/>
            </p:nvSpPr>
            <p:spPr>
              <a:xfrm>
                <a:off x="4644008" y="2276872"/>
                <a:ext cx="444352" cy="523220"/>
              </a:xfrm>
              <a:prstGeom prst="rect">
                <a:avLst/>
              </a:prstGeom>
              <a:noFill/>
            </p:spPr>
            <p:txBody>
              <a:bodyPr wrap="none" rtlCol="0">
                <a:spAutoFit/>
              </a:bodyPr>
              <a:lstStyle/>
              <a:p>
                <a:r>
                  <a:rPr lang="en-GB" sz="2800" dirty="0">
                    <a:latin typeface="Times New Roman" panose="02020603050405020304" pitchFamily="18" charset="0"/>
                    <a:cs typeface="Times New Roman" panose="02020603050405020304" pitchFamily="18" charset="0"/>
                  </a:rPr>
                  <a:t>O</a:t>
                </a:r>
              </a:p>
            </p:txBody>
          </p:sp>
          <p:sp>
            <p:nvSpPr>
              <p:cNvPr id="23" name="Oval 22"/>
              <p:cNvSpPr/>
              <p:nvPr/>
            </p:nvSpPr>
            <p:spPr>
              <a:xfrm>
                <a:off x="4355976" y="2132856"/>
                <a:ext cx="2448272" cy="792088"/>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4" name="Straight Connector 23"/>
              <p:cNvCxnSpPr/>
              <p:nvPr/>
            </p:nvCxnSpPr>
            <p:spPr>
              <a:xfrm>
                <a:off x="4097924" y="2519934"/>
                <a:ext cx="258052" cy="0"/>
              </a:xfrm>
              <a:prstGeom prst="line">
                <a:avLst/>
              </a:prstGeom>
              <a:ln w="3175"/>
            </p:spPr>
            <p:style>
              <a:lnRef idx="3">
                <a:schemeClr val="dk1"/>
              </a:lnRef>
              <a:fillRef idx="0">
                <a:schemeClr val="dk1"/>
              </a:fillRef>
              <a:effectRef idx="2">
                <a:schemeClr val="dk1"/>
              </a:effectRef>
              <a:fontRef idx="minor">
                <a:schemeClr val="tx1"/>
              </a:fontRef>
            </p:style>
          </p:cxnSp>
          <p:cxnSp>
            <p:nvCxnSpPr>
              <p:cNvPr id="25" name="Straight Connector 24"/>
              <p:cNvCxnSpPr/>
              <p:nvPr/>
            </p:nvCxnSpPr>
            <p:spPr>
              <a:xfrm>
                <a:off x="3443223" y="2519934"/>
                <a:ext cx="264681" cy="0"/>
              </a:xfrm>
              <a:prstGeom prst="line">
                <a:avLst/>
              </a:prstGeom>
              <a:ln w="3175"/>
            </p:spPr>
            <p:style>
              <a:lnRef idx="3">
                <a:schemeClr val="dk1"/>
              </a:lnRef>
              <a:fillRef idx="0">
                <a:schemeClr val="dk1"/>
              </a:fillRef>
              <a:effectRef idx="2">
                <a:schemeClr val="dk1"/>
              </a:effectRef>
              <a:fontRef idx="minor">
                <a:schemeClr val="tx1"/>
              </a:fontRef>
            </p:style>
          </p:cxnSp>
          <p:cxnSp>
            <p:nvCxnSpPr>
              <p:cNvPr id="26" name="Straight Connector 25"/>
              <p:cNvCxnSpPr/>
              <p:nvPr/>
            </p:nvCxnSpPr>
            <p:spPr>
              <a:xfrm>
                <a:off x="2696850" y="2519934"/>
                <a:ext cx="336316" cy="0"/>
              </a:xfrm>
              <a:prstGeom prst="line">
                <a:avLst/>
              </a:prstGeom>
              <a:ln w="3175"/>
            </p:spPr>
            <p:style>
              <a:lnRef idx="3">
                <a:schemeClr val="dk1"/>
              </a:lnRef>
              <a:fillRef idx="0">
                <a:schemeClr val="dk1"/>
              </a:fillRef>
              <a:effectRef idx="2">
                <a:schemeClr val="dk1"/>
              </a:effectRef>
              <a:fontRef idx="minor">
                <a:schemeClr val="tx1"/>
              </a:fontRef>
            </p:style>
          </p:cxnSp>
        </p:grpSp>
        <p:cxnSp>
          <p:nvCxnSpPr>
            <p:cNvPr id="4" name="Straight Arrow Connector 3"/>
            <p:cNvCxnSpPr/>
            <p:nvPr/>
          </p:nvCxnSpPr>
          <p:spPr>
            <a:xfrm flipV="1">
              <a:off x="3575563" y="2618980"/>
              <a:ext cx="0" cy="8100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flipV="1">
              <a:off x="5925162" y="2663950"/>
              <a:ext cx="444352" cy="6576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27" name="Text Box 3"/>
          <p:cNvSpPr txBox="1">
            <a:spLocks noChangeArrowheads="1"/>
          </p:cNvSpPr>
          <p:nvPr/>
        </p:nvSpPr>
        <p:spPr bwMode="auto">
          <a:xfrm>
            <a:off x="77524" y="44624"/>
            <a:ext cx="8784976"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Many common compounds also have covalent molecular structures. Some common examples are:</a:t>
            </a:r>
          </a:p>
          <a:p>
            <a:pPr eaLnBrk="1" hangingPunct="1">
              <a:spcBef>
                <a:spcPct val="50000"/>
              </a:spcBef>
              <a:buFontTx/>
              <a:buNone/>
            </a:pPr>
            <a:r>
              <a:rPr lang="en-GB" altLang="en-US" sz="2400" dirty="0">
                <a:latin typeface="Times New Roman" pitchFamily="18" charset="0"/>
              </a:rPr>
              <a:t>m</a:t>
            </a:r>
            <a:r>
              <a:rPr lang="en-GB" altLang="en-US" sz="2400" dirty="0" smtClean="0">
                <a:latin typeface="Times New Roman" pitchFamily="18" charset="0"/>
              </a:rPr>
              <a:t>ethane, water, ammonia and carbon dioxide</a:t>
            </a:r>
            <a:endParaRPr lang="en-GB" altLang="en-US" sz="2400" dirty="0">
              <a:latin typeface="Times New Roman" pitchFamily="18" charset="0"/>
            </a:endParaRPr>
          </a:p>
        </p:txBody>
      </p:sp>
      <p:sp>
        <p:nvSpPr>
          <p:cNvPr id="28" name="TextBox 27"/>
          <p:cNvSpPr txBox="1"/>
          <p:nvPr/>
        </p:nvSpPr>
        <p:spPr>
          <a:xfrm>
            <a:off x="7164288" y="2333890"/>
            <a:ext cx="1747145" cy="369332"/>
          </a:xfrm>
          <a:prstGeom prst="rect">
            <a:avLst/>
          </a:prstGeom>
          <a:noFill/>
        </p:spPr>
        <p:txBody>
          <a:bodyPr wrap="none" rtlCol="0">
            <a:spAutoFit/>
          </a:bodyPr>
          <a:lstStyle/>
          <a:p>
            <a:r>
              <a:rPr lang="en-GB" dirty="0" smtClean="0"/>
              <a:t>CO2 is non-polar</a:t>
            </a:r>
            <a:endParaRPr lang="en-GB" dirty="0"/>
          </a:p>
        </p:txBody>
      </p:sp>
      <p:sp>
        <p:nvSpPr>
          <p:cNvPr id="29" name="Footer Placeholder 28"/>
          <p:cNvSpPr>
            <a:spLocks noGrp="1"/>
          </p:cNvSpPr>
          <p:nvPr>
            <p:ph type="ftr" sz="quarter" idx="11"/>
          </p:nvPr>
        </p:nvSpPr>
        <p:spPr/>
        <p:txBody>
          <a:bodyPr/>
          <a:lstStyle/>
          <a:p>
            <a:endParaRPr lang="en-GB"/>
          </a:p>
        </p:txBody>
      </p:sp>
      <p:sp>
        <p:nvSpPr>
          <p:cNvPr id="30" name="Slide Number Placeholder 29"/>
          <p:cNvSpPr>
            <a:spLocks noGrp="1"/>
          </p:cNvSpPr>
          <p:nvPr>
            <p:ph type="sldNum" sz="quarter" idx="12"/>
          </p:nvPr>
        </p:nvSpPr>
        <p:spPr/>
        <p:txBody>
          <a:bodyPr/>
          <a:lstStyle/>
          <a:p>
            <a:fld id="{A8035439-CAE3-48F5-8784-A3D703450100}" type="slidenum">
              <a:rPr lang="en-GB" smtClean="0"/>
              <a:t>126</a:t>
            </a:fld>
            <a:endParaRPr lang="en-GB"/>
          </a:p>
        </p:txBody>
      </p:sp>
    </p:spTree>
    <p:extLst>
      <p:ext uri="{BB962C8B-B14F-4D97-AF65-F5344CB8AC3E}">
        <p14:creationId xmlns:p14="http://schemas.microsoft.com/office/powerpoint/2010/main" val="830950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27"/>
                                        </p:tgtEl>
                                        <p:attrNameLst>
                                          <p:attrName>style.visibility</p:attrName>
                                        </p:attrNameLst>
                                      </p:cBhvr>
                                      <p:to>
                                        <p:strVal val="visible"/>
                                      </p:to>
                                    </p:set>
                                    <p:anim to="" calcmode="lin" valueType="num">
                                      <p:cBhvr>
                                        <p:cTn id="7" dur="1" fill="hold"/>
                                        <p:tgtEl>
                                          <p:spTgt spid="2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utoUpdateAnimBg="0"/>
    </p:bld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xfrm>
            <a:off x="107504" y="44624"/>
            <a:ext cx="3962400" cy="516657"/>
          </a:xfrm>
        </p:spPr>
        <p:txBody>
          <a:bodyPr>
            <a:normAutofit/>
          </a:bodyPr>
          <a:lstStyle/>
          <a:p>
            <a:pPr algn="l" eaLnBrk="1" hangingPunct="1"/>
            <a:r>
              <a:rPr lang="en-GB" altLang="en-US" sz="2400" u="sng" dirty="0" smtClean="0">
                <a:latin typeface="Times New Roman" pitchFamily="18" charset="0"/>
              </a:rPr>
              <a:t>3. Covalent Network</a:t>
            </a:r>
          </a:p>
        </p:txBody>
      </p:sp>
      <p:sp>
        <p:nvSpPr>
          <p:cNvPr id="256003" name="Text Box 3"/>
          <p:cNvSpPr txBox="1">
            <a:spLocks noChangeArrowheads="1"/>
          </p:cNvSpPr>
          <p:nvPr/>
        </p:nvSpPr>
        <p:spPr bwMode="auto">
          <a:xfrm>
            <a:off x="80466" y="536632"/>
            <a:ext cx="878497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Covalent network structures </a:t>
            </a:r>
            <a:r>
              <a:rPr lang="en-GB" altLang="en-US" sz="2400" dirty="0">
                <a:latin typeface="Times New Roman" pitchFamily="18" charset="0"/>
              </a:rPr>
              <a:t>consists of a giant </a:t>
            </a:r>
            <a:r>
              <a:rPr lang="en-GB" altLang="en-US" sz="2400" b="1" dirty="0">
                <a:latin typeface="Times New Roman" pitchFamily="18" charset="0"/>
              </a:rPr>
              <a:t>lattice of atoms</a:t>
            </a:r>
            <a:r>
              <a:rPr lang="en-GB" altLang="en-US" sz="2400" dirty="0">
                <a:latin typeface="Times New Roman" pitchFamily="18" charset="0"/>
              </a:rPr>
              <a:t> </a:t>
            </a:r>
            <a:r>
              <a:rPr lang="en-GB" altLang="en-US" sz="2400" b="1" dirty="0">
                <a:latin typeface="Times New Roman" pitchFamily="18" charset="0"/>
              </a:rPr>
              <a:t>COVALENTLY </a:t>
            </a:r>
            <a:r>
              <a:rPr lang="en-GB" altLang="en-US" sz="2400" dirty="0">
                <a:latin typeface="Times New Roman" pitchFamily="18" charset="0"/>
              </a:rPr>
              <a:t>bonded to each </a:t>
            </a:r>
            <a:r>
              <a:rPr lang="en-GB" altLang="en-US" sz="2400" dirty="0" smtClean="0">
                <a:latin typeface="Times New Roman" pitchFamily="18" charset="0"/>
              </a:rPr>
              <a:t>other</a:t>
            </a:r>
            <a:r>
              <a:rPr lang="en-GB" altLang="en-US" sz="2400" b="1" dirty="0">
                <a:latin typeface="Times New Roman" pitchFamily="18" charset="0"/>
              </a:rPr>
              <a:t>.</a:t>
            </a:r>
            <a:endParaRPr lang="en-GB" altLang="en-US" sz="2400" dirty="0">
              <a:latin typeface="Times New Roman" pitchFamily="18" charset="0"/>
            </a:endParaRPr>
          </a:p>
        </p:txBody>
      </p:sp>
      <p:sp>
        <p:nvSpPr>
          <p:cNvPr id="5" name="Text Box 3"/>
          <p:cNvSpPr txBox="1">
            <a:spLocks noChangeArrowheads="1"/>
          </p:cNvSpPr>
          <p:nvPr/>
        </p:nvSpPr>
        <p:spPr bwMode="auto">
          <a:xfrm>
            <a:off x="77524" y="1460865"/>
            <a:ext cx="8784976"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Many elements have covalent network structures. Some common examples are:</a:t>
            </a:r>
          </a:p>
          <a:p>
            <a:pPr eaLnBrk="1" hangingPunct="1">
              <a:spcBef>
                <a:spcPct val="50000"/>
              </a:spcBef>
              <a:buFontTx/>
              <a:buNone/>
            </a:pPr>
            <a:r>
              <a:rPr lang="en-GB" altLang="en-US" sz="2400" dirty="0" smtClean="0">
                <a:latin typeface="Times New Roman" pitchFamily="18" charset="0"/>
              </a:rPr>
              <a:t>Some forms of </a:t>
            </a:r>
            <a:r>
              <a:rPr lang="en-GB" altLang="en-US" sz="2400" dirty="0" smtClean="0">
                <a:latin typeface="Times New Roman" pitchFamily="18" charset="0"/>
              </a:rPr>
              <a:t>c_______, b_______ </a:t>
            </a:r>
            <a:r>
              <a:rPr lang="en-GB" altLang="en-US" sz="2400" dirty="0" smtClean="0">
                <a:latin typeface="Times New Roman" pitchFamily="18" charset="0"/>
              </a:rPr>
              <a:t>and </a:t>
            </a:r>
            <a:r>
              <a:rPr lang="en-GB" altLang="en-US" sz="2400" dirty="0" smtClean="0">
                <a:latin typeface="Times New Roman" pitchFamily="18" charset="0"/>
              </a:rPr>
              <a:t>s________.</a:t>
            </a:r>
            <a:endParaRPr lang="en-GB" altLang="en-US" sz="2400" dirty="0">
              <a:latin typeface="Times New Roman" pitchFamily="18" charset="0"/>
            </a:endParaRPr>
          </a:p>
        </p:txBody>
      </p:sp>
      <p:sp>
        <p:nvSpPr>
          <p:cNvPr id="6" name="Text Box 3"/>
          <p:cNvSpPr txBox="1">
            <a:spLocks noChangeArrowheads="1"/>
          </p:cNvSpPr>
          <p:nvPr/>
        </p:nvSpPr>
        <p:spPr bwMode="auto">
          <a:xfrm>
            <a:off x="77524" y="3283454"/>
            <a:ext cx="878497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Carbon is unique as it has three different forms:</a:t>
            </a:r>
            <a:endParaRPr lang="en-GB" altLang="en-US" sz="2400" dirty="0">
              <a:latin typeface="Times New Roman" pitchFamily="18" charset="0"/>
            </a:endParaRPr>
          </a:p>
        </p:txBody>
      </p:sp>
      <p:pic>
        <p:nvPicPr>
          <p:cNvPr id="7" name="Picture 6"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3831068"/>
            <a:ext cx="2761144" cy="2776920"/>
          </a:xfrm>
          <a:prstGeom prst="rect">
            <a:avLst/>
          </a:prstGeom>
        </p:spPr>
      </p:pic>
      <p:sp>
        <p:nvSpPr>
          <p:cNvPr id="8" name="Text Box 5"/>
          <p:cNvSpPr txBox="1">
            <a:spLocks noChangeArrowheads="1"/>
          </p:cNvSpPr>
          <p:nvPr/>
        </p:nvSpPr>
        <p:spPr bwMode="auto">
          <a:xfrm>
            <a:off x="2987551" y="3787510"/>
            <a:ext cx="5832921"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Each carbon atom in diamond is covalently bonded to 4 other carbon atoms in a covalent </a:t>
            </a:r>
            <a:r>
              <a:rPr lang="en-GB" altLang="en-US" sz="2400" u="sng" dirty="0" smtClean="0">
                <a:latin typeface="Times New Roman" pitchFamily="18" charset="0"/>
              </a:rPr>
              <a:t>network structure</a:t>
            </a:r>
            <a:r>
              <a:rPr lang="en-GB" altLang="en-US" sz="2400" dirty="0" smtClean="0">
                <a:latin typeface="Times New Roman" pitchFamily="18" charset="0"/>
              </a:rPr>
              <a:t>. It is used for cutting </a:t>
            </a:r>
            <a:r>
              <a:rPr lang="en-GB" altLang="en-US" sz="2400" dirty="0">
                <a:latin typeface="Times New Roman" pitchFamily="18" charset="0"/>
              </a:rPr>
              <a:t>and grinding </a:t>
            </a:r>
            <a:r>
              <a:rPr lang="en-GB" altLang="en-US" sz="2400" dirty="0" smtClean="0">
                <a:latin typeface="Times New Roman" pitchFamily="18" charset="0"/>
              </a:rPr>
              <a:t>tools </a:t>
            </a:r>
            <a:r>
              <a:rPr lang="en-GB" altLang="en-US" sz="2400" dirty="0">
                <a:latin typeface="Times New Roman" pitchFamily="18" charset="0"/>
              </a:rPr>
              <a:t>because of its strength.</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127</a:t>
            </a:fld>
            <a:endParaRPr lang="en-GB"/>
          </a:p>
        </p:txBody>
      </p:sp>
    </p:spTree>
    <p:extLst>
      <p:ext uri="{BB962C8B-B14F-4D97-AF65-F5344CB8AC3E}">
        <p14:creationId xmlns:p14="http://schemas.microsoft.com/office/powerpoint/2010/main" val="23326656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6002"/>
                                        </p:tgtEl>
                                        <p:attrNameLst>
                                          <p:attrName>style.visibility</p:attrName>
                                        </p:attrNameLst>
                                      </p:cBhvr>
                                      <p:to>
                                        <p:strVal val="visible"/>
                                      </p:to>
                                    </p:set>
                                    <p:anim calcmode="lin" valueType="num">
                                      <p:cBhvr additive="base">
                                        <p:cTn id="7" dur="500" fill="hold"/>
                                        <p:tgtEl>
                                          <p:spTgt spid="256002"/>
                                        </p:tgtEl>
                                        <p:attrNameLst>
                                          <p:attrName>ppt_x</p:attrName>
                                        </p:attrNameLst>
                                      </p:cBhvr>
                                      <p:tavLst>
                                        <p:tav tm="0">
                                          <p:val>
                                            <p:strVal val="0-#ppt_w/2"/>
                                          </p:val>
                                        </p:tav>
                                        <p:tav tm="100000">
                                          <p:val>
                                            <p:strVal val="#ppt_x"/>
                                          </p:val>
                                        </p:tav>
                                      </p:tavLst>
                                    </p:anim>
                                    <p:anim calcmode="lin" valueType="num">
                                      <p:cBhvr additive="base">
                                        <p:cTn id="8" dur="500" fill="hold"/>
                                        <p:tgtEl>
                                          <p:spTgt spid="25600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4" presetClass="entr" presetSubtype="0" fill="hold" grpId="0" nodeType="clickEffect">
                                  <p:stCondLst>
                                    <p:cond delay="0"/>
                                  </p:stCondLst>
                                  <p:childTnLst>
                                    <p:set>
                                      <p:cBhvr>
                                        <p:cTn id="12" dur="1" fill="hold">
                                          <p:stCondLst>
                                            <p:cond delay="499"/>
                                          </p:stCondLst>
                                        </p:cTn>
                                        <p:tgtEl>
                                          <p:spTgt spid="256003"/>
                                        </p:tgtEl>
                                        <p:attrNameLst>
                                          <p:attrName>style.visibility</p:attrName>
                                        </p:attrNameLst>
                                      </p:cBhvr>
                                      <p:to>
                                        <p:strVal val="visible"/>
                                      </p:to>
                                    </p:set>
                                    <p:anim to="" calcmode="lin" valueType="num">
                                      <p:cBhvr>
                                        <p:cTn id="13" dur="1" fill="hold"/>
                                        <p:tgtEl>
                                          <p:spTgt spid="256003"/>
                                        </p:tgtEl>
                                        <p:attrNameLst>
                                          <p:attrName/>
                                        </p:attrNameLst>
                                      </p:cBhvr>
                                    </p:anim>
                                  </p:childTnLst>
                                </p:cTn>
                              </p:par>
                            </p:childTnLst>
                          </p:cTn>
                        </p:par>
                      </p:childTnLst>
                    </p:cTn>
                  </p:par>
                  <p:par>
                    <p:cTn id="14" fill="hold">
                      <p:stCondLst>
                        <p:cond delay="indefinite"/>
                      </p:stCondLst>
                      <p:childTnLst>
                        <p:par>
                          <p:cTn id="15" fill="hold">
                            <p:stCondLst>
                              <p:cond delay="0"/>
                            </p:stCondLst>
                            <p:childTnLst>
                              <p:par>
                                <p:cTn id="16" presetID="24" presetClass="entr" presetSubtype="0" fill="hold" grpId="0" nodeType="clickEffect">
                                  <p:stCondLst>
                                    <p:cond delay="0"/>
                                  </p:stCondLst>
                                  <p:childTnLst>
                                    <p:set>
                                      <p:cBhvr>
                                        <p:cTn id="17" dur="1" fill="hold">
                                          <p:stCondLst>
                                            <p:cond delay="499"/>
                                          </p:stCondLst>
                                        </p:cTn>
                                        <p:tgtEl>
                                          <p:spTgt spid="5"/>
                                        </p:tgtEl>
                                        <p:attrNameLst>
                                          <p:attrName>style.visibility</p:attrName>
                                        </p:attrNameLst>
                                      </p:cBhvr>
                                      <p:to>
                                        <p:strVal val="visible"/>
                                      </p:to>
                                    </p:set>
                                    <p:anim to="" calcmode="lin" valueType="num">
                                      <p:cBhvr>
                                        <p:cTn id="18" dur="1" fill="hold"/>
                                        <p:tgtEl>
                                          <p:spTgt spid="5"/>
                                        </p:tgtEl>
                                        <p:attrNameLst>
                                          <p:attrName/>
                                        </p:attrNameLst>
                                      </p:cBhvr>
                                    </p:anim>
                                  </p:child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0" nodeType="clickEffect">
                                  <p:stCondLst>
                                    <p:cond delay="0"/>
                                  </p:stCondLst>
                                  <p:childTnLst>
                                    <p:set>
                                      <p:cBhvr>
                                        <p:cTn id="22" dur="1" fill="hold">
                                          <p:stCondLst>
                                            <p:cond delay="499"/>
                                          </p:stCondLst>
                                        </p:cTn>
                                        <p:tgtEl>
                                          <p:spTgt spid="6"/>
                                        </p:tgtEl>
                                        <p:attrNameLst>
                                          <p:attrName>style.visibility</p:attrName>
                                        </p:attrNameLst>
                                      </p:cBhvr>
                                      <p:to>
                                        <p:strVal val="visible"/>
                                      </p:to>
                                    </p:set>
                                    <p:anim to="" calcmode="lin" valueType="num">
                                      <p:cBhvr>
                                        <p:cTn id="23" dur="1" fill="hold"/>
                                        <p:tgtEl>
                                          <p:spTgt spid="6"/>
                                        </p:tgtEl>
                                        <p:attrNameLst>
                                          <p:attrName/>
                                        </p:attrNameLst>
                                      </p:cBhvr>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2" grpId="0" autoUpdateAnimBg="0"/>
      <p:bldP spid="256003" grpId="0" autoUpdateAnimBg="0"/>
      <p:bldP spid="5" grpId="0" autoUpdateAnimBg="0"/>
      <p:bldP spid="6" grpId="0" autoUpdateAnimBg="0"/>
      <p:bldP spid="8" grpId="0" autoUpdateAnimBg="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3125956"/>
            <a:ext cx="2676471" cy="3258314"/>
          </a:xfrm>
          <a:prstGeom prst="rect">
            <a:avLst/>
          </a:prstGeom>
        </p:spPr>
      </p:pic>
      <p:pic>
        <p:nvPicPr>
          <p:cNvPr id="5" name="Picture 11" descr="Graphite, C is a covalent network stru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492" y="540179"/>
            <a:ext cx="2744815" cy="1830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2"/>
          <p:cNvSpPr txBox="1">
            <a:spLocks noChangeArrowheads="1"/>
          </p:cNvSpPr>
          <p:nvPr/>
        </p:nvSpPr>
        <p:spPr bwMode="auto">
          <a:xfrm>
            <a:off x="2866598" y="116632"/>
            <a:ext cx="6277402"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a:latin typeface="Times New Roman" pitchFamily="18" charset="0"/>
              </a:rPr>
              <a:t>E</a:t>
            </a:r>
            <a:r>
              <a:rPr lang="en-GB" altLang="en-US" sz="2400" dirty="0" smtClean="0">
                <a:latin typeface="Times New Roman" pitchFamily="18" charset="0"/>
              </a:rPr>
              <a:t>ach </a:t>
            </a:r>
            <a:r>
              <a:rPr lang="en-GB" altLang="en-US" sz="2400" dirty="0">
                <a:latin typeface="Times New Roman" pitchFamily="18" charset="0"/>
              </a:rPr>
              <a:t>carbon atom </a:t>
            </a:r>
            <a:r>
              <a:rPr lang="en-GB" altLang="en-US" sz="2400" dirty="0" smtClean="0">
                <a:latin typeface="Times New Roman" pitchFamily="18" charset="0"/>
              </a:rPr>
              <a:t>in graphite is </a:t>
            </a:r>
            <a:r>
              <a:rPr lang="en-GB" altLang="en-US" sz="2400" dirty="0">
                <a:latin typeface="Times New Roman" pitchFamily="18" charset="0"/>
              </a:rPr>
              <a:t>covalently </a:t>
            </a:r>
            <a:r>
              <a:rPr lang="en-GB" altLang="en-US" sz="2400" dirty="0" smtClean="0">
                <a:latin typeface="Times New Roman" pitchFamily="18" charset="0"/>
              </a:rPr>
              <a:t>bonded to </a:t>
            </a:r>
            <a:r>
              <a:rPr lang="en-GB" altLang="en-US" sz="2400" dirty="0">
                <a:latin typeface="Times New Roman" pitchFamily="18" charset="0"/>
              </a:rPr>
              <a:t>another </a:t>
            </a:r>
            <a:r>
              <a:rPr lang="en-GB" altLang="en-US" sz="2400" dirty="0" smtClean="0">
                <a:latin typeface="Times New Roman" pitchFamily="18" charset="0"/>
              </a:rPr>
              <a:t> _ _____ </a:t>
            </a:r>
            <a:r>
              <a:rPr lang="en-GB" altLang="en-US" sz="2400" dirty="0" smtClean="0">
                <a:latin typeface="Times New Roman" pitchFamily="18" charset="0"/>
              </a:rPr>
              <a:t>in a </a:t>
            </a:r>
            <a:r>
              <a:rPr lang="en-GB" altLang="en-US" sz="2400" u="sng" dirty="0" smtClean="0">
                <a:latin typeface="Times New Roman" pitchFamily="18" charset="0"/>
              </a:rPr>
              <a:t>network structure</a:t>
            </a:r>
            <a:r>
              <a:rPr lang="en-GB" altLang="en-US" sz="2400" dirty="0" smtClean="0">
                <a:latin typeface="Times New Roman" pitchFamily="18" charset="0"/>
              </a:rPr>
              <a:t>. The </a:t>
            </a:r>
            <a:r>
              <a:rPr lang="en-GB" altLang="en-US" sz="2400" dirty="0" smtClean="0">
                <a:latin typeface="Times New Roman" pitchFamily="18" charset="0"/>
              </a:rPr>
              <a:t>f____ </a:t>
            </a:r>
            <a:r>
              <a:rPr lang="en-GB" altLang="en-US" sz="2400" dirty="0" smtClean="0">
                <a:latin typeface="Times New Roman" pitchFamily="18" charset="0"/>
              </a:rPr>
              <a:t>electron from </a:t>
            </a:r>
            <a:r>
              <a:rPr lang="en-GB" altLang="en-US" sz="2400" dirty="0">
                <a:latin typeface="Times New Roman" pitchFamily="18" charset="0"/>
              </a:rPr>
              <a:t>each carbon </a:t>
            </a:r>
            <a:r>
              <a:rPr lang="en-GB" altLang="en-US" sz="2400" dirty="0" smtClean="0">
                <a:latin typeface="Times New Roman" pitchFamily="18" charset="0"/>
              </a:rPr>
              <a:t>atom can </a:t>
            </a:r>
            <a:r>
              <a:rPr lang="en-GB" altLang="en-US" sz="2400" dirty="0">
                <a:latin typeface="Times New Roman" pitchFamily="18" charset="0"/>
              </a:rPr>
              <a:t>move throughout the graphite </a:t>
            </a:r>
            <a:r>
              <a:rPr lang="en-GB" altLang="en-US" sz="2400" dirty="0" smtClean="0">
                <a:latin typeface="Times New Roman" pitchFamily="18" charset="0"/>
              </a:rPr>
              <a:t>structure creating </a:t>
            </a:r>
            <a:r>
              <a:rPr lang="en-GB" altLang="en-US" sz="2400" dirty="0" smtClean="0">
                <a:latin typeface="Times New Roman" pitchFamily="18" charset="0"/>
              </a:rPr>
              <a:t>d_________ </a:t>
            </a:r>
            <a:r>
              <a:rPr lang="en-GB" altLang="en-US" sz="2400" dirty="0" smtClean="0">
                <a:latin typeface="Times New Roman" pitchFamily="18" charset="0"/>
              </a:rPr>
              <a:t>electrons. These delocalised electrons can move between the covalent network layers. Due to this graphite is a good </a:t>
            </a:r>
            <a:r>
              <a:rPr lang="en-GB" altLang="en-US" sz="2400" dirty="0" smtClean="0">
                <a:latin typeface="Times New Roman" pitchFamily="18" charset="0"/>
              </a:rPr>
              <a:t>________</a:t>
            </a:r>
            <a:r>
              <a:rPr lang="en-GB" altLang="en-US" sz="2400" dirty="0" smtClean="0">
                <a:latin typeface="Times New Roman" pitchFamily="18" charset="0"/>
              </a:rPr>
              <a:t>.</a:t>
            </a:r>
            <a:endParaRPr lang="en-GB" altLang="en-US" sz="2400" dirty="0">
              <a:latin typeface="Times New Roman" pitchFamily="18" charset="0"/>
            </a:endParaRPr>
          </a:p>
        </p:txBody>
      </p:sp>
      <p:sp>
        <p:nvSpPr>
          <p:cNvPr id="8" name="Text Box 6"/>
          <p:cNvSpPr txBox="1">
            <a:spLocks noChangeArrowheads="1"/>
          </p:cNvSpPr>
          <p:nvPr/>
        </p:nvSpPr>
        <p:spPr bwMode="auto">
          <a:xfrm>
            <a:off x="2856656" y="3117783"/>
            <a:ext cx="617984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a:latin typeface="Times New Roman" pitchFamily="18" charset="0"/>
              </a:rPr>
              <a:t>Fullerenes </a:t>
            </a:r>
            <a:r>
              <a:rPr lang="en-GB" altLang="en-US" sz="2400" dirty="0" smtClean="0">
                <a:latin typeface="Times New Roman" pitchFamily="18" charset="0"/>
              </a:rPr>
              <a:t>have covalent molecular structures containing </a:t>
            </a:r>
            <a:r>
              <a:rPr lang="en-GB" altLang="en-US" sz="2400" dirty="0">
                <a:latin typeface="Times New Roman" pitchFamily="18" charset="0"/>
              </a:rPr>
              <a:t>between 60-80 carbon atoms.</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128</a:t>
            </a:fld>
            <a:endParaRPr lang="en-GB"/>
          </a:p>
        </p:txBody>
      </p:sp>
    </p:spTree>
    <p:extLst>
      <p:ext uri="{BB962C8B-B14F-4D97-AF65-F5344CB8AC3E}">
        <p14:creationId xmlns:p14="http://schemas.microsoft.com/office/powerpoint/2010/main" val="581600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utoUpdateAnimBg="0"/>
      <p:bldP spid="8" grpId="0" autoUpdateAnimBg="0"/>
    </p:bld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57026" name="Object 2"/>
          <p:cNvGraphicFramePr>
            <a:graphicFrameLocks noChangeAspect="1"/>
          </p:cNvGraphicFramePr>
          <p:nvPr>
            <p:extLst>
              <p:ext uri="{D42A27DB-BD31-4B8C-83A1-F6EECF244321}">
                <p14:modId xmlns:p14="http://schemas.microsoft.com/office/powerpoint/2010/main" val="3676484916"/>
              </p:ext>
            </p:extLst>
          </p:nvPr>
        </p:nvGraphicFramePr>
        <p:xfrm>
          <a:off x="323528" y="620688"/>
          <a:ext cx="7850188" cy="5149850"/>
        </p:xfrm>
        <a:graphic>
          <a:graphicData uri="http://schemas.openxmlformats.org/presentationml/2006/ole">
            <mc:AlternateContent xmlns:mc="http://schemas.openxmlformats.org/markup-compatibility/2006">
              <mc:Choice xmlns:v="urn:schemas-microsoft-com:vml" Requires="v">
                <p:oleObj spid="_x0000_s25726" name="Photo Editor Photo" r:id="rId3" imgW="7621064" imgH="5001323" progId="MSPhotoEd.3">
                  <p:embed/>
                </p:oleObj>
              </mc:Choice>
              <mc:Fallback>
                <p:oleObj name="Photo Editor Photo" r:id="rId3" imgW="7621064" imgH="5001323"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620688"/>
                        <a:ext cx="7850188" cy="514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7027" name="Rectangle 3"/>
          <p:cNvSpPr>
            <a:spLocks noGrp="1" noChangeArrowheads="1"/>
          </p:cNvSpPr>
          <p:nvPr>
            <p:ph type="title"/>
          </p:nvPr>
        </p:nvSpPr>
        <p:spPr>
          <a:xfrm>
            <a:off x="107504" y="41682"/>
            <a:ext cx="5486400" cy="609600"/>
          </a:xfrm>
        </p:spPr>
        <p:txBody>
          <a:bodyPr>
            <a:normAutofit/>
          </a:bodyPr>
          <a:lstStyle/>
          <a:p>
            <a:pPr algn="l" eaLnBrk="1" hangingPunct="1"/>
            <a:r>
              <a:rPr lang="en-GB" altLang="en-US" sz="2400" u="sng" dirty="0" smtClean="0">
                <a:latin typeface="Times New Roman" pitchFamily="18" charset="0"/>
              </a:rPr>
              <a:t>Structures of the Elements</a:t>
            </a: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129</a:t>
            </a:fld>
            <a:endParaRPr lang="en-GB"/>
          </a:p>
        </p:txBody>
      </p:sp>
    </p:spTree>
    <p:extLst>
      <p:ext uri="{BB962C8B-B14F-4D97-AF65-F5344CB8AC3E}">
        <p14:creationId xmlns:p14="http://schemas.microsoft.com/office/powerpoint/2010/main" val="290102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570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57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27" grpId="0" autoUpdateAnimBg="0"/>
    </p:bld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107504" y="44624"/>
            <a:ext cx="3733800" cy="654050"/>
          </a:xfrm>
        </p:spPr>
        <p:txBody>
          <a:bodyPr>
            <a:normAutofit/>
          </a:bodyPr>
          <a:lstStyle/>
          <a:p>
            <a:pPr algn="l" eaLnBrk="1" hangingPunct="1"/>
            <a:r>
              <a:rPr lang="en-GB" altLang="en-US" sz="2400" u="sng" dirty="0" smtClean="0">
                <a:latin typeface="Times New Roman" pitchFamily="18" charset="0"/>
              </a:rPr>
              <a:t>Structures-Summary</a:t>
            </a:r>
          </a:p>
        </p:txBody>
      </p:sp>
      <p:sp>
        <p:nvSpPr>
          <p:cNvPr id="33" name="Text Box 12"/>
          <p:cNvSpPr txBox="1">
            <a:spLocks noChangeArrowheads="1"/>
          </p:cNvSpPr>
          <p:nvPr/>
        </p:nvSpPr>
        <p:spPr bwMode="auto">
          <a:xfrm>
            <a:off x="107504" y="692696"/>
            <a:ext cx="878497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__________</a:t>
            </a:r>
            <a:r>
              <a:rPr lang="en-GB" altLang="en-US" sz="2400" dirty="0" smtClean="0">
                <a:latin typeface="Times New Roman" pitchFamily="18" charset="0"/>
              </a:rPr>
              <a:t>: </a:t>
            </a:r>
            <a:r>
              <a:rPr lang="en-GB" altLang="en-US" sz="2400" dirty="0" smtClean="0">
                <a:latin typeface="Times New Roman" pitchFamily="18" charset="0"/>
              </a:rPr>
              <a:t>Giant lattice of positively charged ions and delocalised  	 	    electrons.</a:t>
            </a:r>
            <a:endParaRPr lang="en-GB" altLang="en-US" sz="2400" dirty="0">
              <a:latin typeface="Times New Roman" pitchFamily="18" charset="0"/>
            </a:endParaRPr>
          </a:p>
        </p:txBody>
      </p:sp>
      <p:sp>
        <p:nvSpPr>
          <p:cNvPr id="34" name="Text Box 12"/>
          <p:cNvSpPr txBox="1">
            <a:spLocks noChangeArrowheads="1"/>
          </p:cNvSpPr>
          <p:nvPr/>
        </p:nvSpPr>
        <p:spPr bwMode="auto">
          <a:xfrm>
            <a:off x="107504" y="1628800"/>
            <a:ext cx="856895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________</a:t>
            </a:r>
            <a:r>
              <a:rPr lang="en-GB" altLang="en-US" sz="2400" dirty="0" smtClean="0">
                <a:latin typeface="Times New Roman" pitchFamily="18" charset="0"/>
              </a:rPr>
              <a:t>: </a:t>
            </a:r>
            <a:r>
              <a:rPr lang="en-GB" altLang="en-US" sz="2400" dirty="0" smtClean="0">
                <a:latin typeface="Times New Roman" pitchFamily="18" charset="0"/>
              </a:rPr>
              <a:t>Giant lattice of oppositely charged ions.</a:t>
            </a:r>
            <a:endParaRPr lang="en-GB" altLang="en-US" sz="2400" dirty="0">
              <a:latin typeface="Times New Roman" pitchFamily="18" charset="0"/>
            </a:endParaRPr>
          </a:p>
        </p:txBody>
      </p:sp>
      <p:sp>
        <p:nvSpPr>
          <p:cNvPr id="35" name="Text Box 12"/>
          <p:cNvSpPr txBox="1">
            <a:spLocks noChangeArrowheads="1"/>
          </p:cNvSpPr>
          <p:nvPr/>
        </p:nvSpPr>
        <p:spPr bwMode="auto">
          <a:xfrm>
            <a:off x="107504" y="2391271"/>
            <a:ext cx="856895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__________</a:t>
            </a:r>
            <a:r>
              <a:rPr lang="en-GB" altLang="en-US" sz="2400" dirty="0" smtClean="0">
                <a:latin typeface="Times New Roman" pitchFamily="18" charset="0"/>
              </a:rPr>
              <a:t>: </a:t>
            </a:r>
            <a:r>
              <a:rPr lang="en-GB" altLang="en-US" sz="2400" dirty="0" smtClean="0">
                <a:latin typeface="Times New Roman" pitchFamily="18" charset="0"/>
              </a:rPr>
              <a:t>Individual atoms held together by weak intermolecular 	        forces.</a:t>
            </a:r>
            <a:endParaRPr lang="en-GB" altLang="en-US" sz="2400" dirty="0">
              <a:latin typeface="Times New Roman" pitchFamily="18" charset="0"/>
            </a:endParaRPr>
          </a:p>
        </p:txBody>
      </p:sp>
      <p:sp>
        <p:nvSpPr>
          <p:cNvPr id="36" name="Text Box 12"/>
          <p:cNvSpPr txBox="1">
            <a:spLocks noChangeArrowheads="1"/>
          </p:cNvSpPr>
          <p:nvPr/>
        </p:nvSpPr>
        <p:spPr bwMode="auto">
          <a:xfrm>
            <a:off x="107504" y="3429000"/>
            <a:ext cx="856895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________ __________</a:t>
            </a:r>
            <a:r>
              <a:rPr lang="en-GB" altLang="en-US" sz="2400" dirty="0" smtClean="0">
                <a:latin typeface="Times New Roman" pitchFamily="18" charset="0"/>
              </a:rPr>
              <a:t>: </a:t>
            </a:r>
            <a:r>
              <a:rPr lang="en-GB" altLang="en-US" sz="2400" dirty="0" smtClean="0">
                <a:latin typeface="Times New Roman" pitchFamily="18" charset="0"/>
              </a:rPr>
              <a:t>Individual molecules held together by weak  	 		          intermolecular forces.</a:t>
            </a:r>
            <a:endParaRPr lang="en-GB" altLang="en-US" sz="2400" dirty="0">
              <a:latin typeface="Times New Roman" pitchFamily="18" charset="0"/>
            </a:endParaRPr>
          </a:p>
        </p:txBody>
      </p:sp>
      <p:sp>
        <p:nvSpPr>
          <p:cNvPr id="37" name="Text Box 12"/>
          <p:cNvSpPr txBox="1">
            <a:spLocks noChangeArrowheads="1"/>
          </p:cNvSpPr>
          <p:nvPr/>
        </p:nvSpPr>
        <p:spPr bwMode="auto">
          <a:xfrm>
            <a:off x="107504" y="4437112"/>
            <a:ext cx="856895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_________ </a:t>
            </a:r>
            <a:r>
              <a:rPr lang="en-GB" altLang="en-US" sz="2400" dirty="0" smtClean="0">
                <a:latin typeface="Times New Roman" pitchFamily="18" charset="0"/>
              </a:rPr>
              <a:t> _________: </a:t>
            </a:r>
            <a:r>
              <a:rPr lang="en-GB" altLang="en-US" sz="2400" dirty="0" smtClean="0">
                <a:latin typeface="Times New Roman" pitchFamily="18" charset="0"/>
              </a:rPr>
              <a:t>Giant lattice of atoms covalently bonded 	  		       together.</a:t>
            </a:r>
            <a:endParaRPr lang="en-GB" altLang="en-US" sz="2400" dirty="0">
              <a:latin typeface="Times New Roman" pitchFamily="18" charset="0"/>
            </a:endParaRPr>
          </a:p>
        </p:txBody>
      </p:sp>
      <p:sp>
        <p:nvSpPr>
          <p:cNvPr id="2" name="TextBox 1">
            <a:hlinkClick r:id="rId2"/>
          </p:cNvPr>
          <p:cNvSpPr txBox="1"/>
          <p:nvPr/>
        </p:nvSpPr>
        <p:spPr>
          <a:xfrm>
            <a:off x="264560" y="6237312"/>
            <a:ext cx="1653017" cy="461665"/>
          </a:xfrm>
          <a:prstGeom prst="rect">
            <a:avLst/>
          </a:prstGeom>
          <a:noFill/>
        </p:spPr>
        <p:txBody>
          <a:bodyPr wrap="none" rtlCol="0">
            <a:spAutoFit/>
          </a:bodyPr>
          <a:lstStyle/>
          <a:p>
            <a:r>
              <a:rPr lang="en-GB" sz="2400" u="sng" dirty="0" smtClean="0">
                <a:solidFill>
                  <a:srgbClr val="0070C0"/>
                </a:solidFill>
                <a:latin typeface="Times New Roman" panose="02020603050405020304" pitchFamily="18" charset="0"/>
                <a:cs typeface="Times New Roman" panose="02020603050405020304" pitchFamily="18" charset="0"/>
              </a:rPr>
              <a:t>*Animation</a:t>
            </a:r>
            <a:endParaRPr lang="en-GB" sz="2400" u="sng" dirty="0">
              <a:solidFill>
                <a:srgbClr val="0070C0"/>
              </a:solidFill>
              <a:latin typeface="Times New Roman" panose="02020603050405020304" pitchFamily="18" charset="0"/>
              <a:cs typeface="Times New Roman" panose="02020603050405020304" pitchFamily="18" charset="0"/>
            </a:endParaRP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035439-CAE3-48F5-8784-A3D703450100}" type="slidenum">
              <a:rPr lang="en-GB" smtClean="0"/>
              <a:t>130</a:t>
            </a:fld>
            <a:endParaRPr lang="en-GB"/>
          </a:p>
        </p:txBody>
      </p:sp>
    </p:spTree>
    <p:extLst>
      <p:ext uri="{BB962C8B-B14F-4D97-AF65-F5344CB8AC3E}">
        <p14:creationId xmlns:p14="http://schemas.microsoft.com/office/powerpoint/2010/main" val="4063565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529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930" grpId="0" autoUpdateAnimBg="0"/>
      <p:bldP spid="33" grpId="0" build="p" autoUpdateAnimBg="0"/>
      <p:bldP spid="34" grpId="0" build="p" autoUpdateAnimBg="0"/>
      <p:bldP spid="35" grpId="0" build="p" autoUpdateAnimBg="0"/>
      <p:bldP spid="36" grpId="0" build="p" autoUpdateAnimBg="0"/>
      <p:bldP spid="37" grpId="0" build="p" autoUpdateAnimBg="0"/>
    </p:bldLst>
  </p:timing>
</p:sld>
</file>

<file path=ppt/slides/slide1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a:xfrm>
            <a:off x="107504" y="44624"/>
            <a:ext cx="4297363" cy="530995"/>
          </a:xfrm>
        </p:spPr>
        <p:txBody>
          <a:bodyPr>
            <a:normAutofit/>
          </a:bodyPr>
          <a:lstStyle/>
          <a:p>
            <a:pPr algn="l" eaLnBrk="1" hangingPunct="1"/>
            <a:r>
              <a:rPr lang="en-GB" altLang="en-US" sz="2800" u="sng" dirty="0" smtClean="0">
                <a:latin typeface="Times New Roman" pitchFamily="18" charset="0"/>
              </a:rPr>
              <a:t>(vi) Properties</a:t>
            </a:r>
          </a:p>
        </p:txBody>
      </p:sp>
      <p:sp>
        <p:nvSpPr>
          <p:cNvPr id="263171" name="Text Box 3"/>
          <p:cNvSpPr txBox="1">
            <a:spLocks noChangeArrowheads="1"/>
          </p:cNvSpPr>
          <p:nvPr/>
        </p:nvSpPr>
        <p:spPr bwMode="auto">
          <a:xfrm>
            <a:off x="107504" y="620688"/>
            <a:ext cx="3657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1. Melting/boiling </a:t>
            </a:r>
            <a:r>
              <a:rPr lang="en-GB" altLang="en-US" sz="2400" dirty="0">
                <a:latin typeface="Times New Roman" pitchFamily="18" charset="0"/>
              </a:rPr>
              <a:t>points:</a:t>
            </a:r>
          </a:p>
        </p:txBody>
      </p:sp>
      <p:sp>
        <p:nvSpPr>
          <p:cNvPr id="263172" name="Text Box 4"/>
          <p:cNvSpPr txBox="1">
            <a:spLocks noChangeArrowheads="1"/>
          </p:cNvSpPr>
          <p:nvPr/>
        </p:nvSpPr>
        <p:spPr bwMode="auto">
          <a:xfrm>
            <a:off x="112266" y="1311027"/>
            <a:ext cx="8382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The melting and boiling points depend on </a:t>
            </a:r>
            <a:r>
              <a:rPr lang="en-GB" altLang="en-US" sz="2400" dirty="0" smtClean="0">
                <a:latin typeface="Times New Roman" pitchFamily="18" charset="0"/>
              </a:rPr>
              <a:t>the ______________ </a:t>
            </a:r>
            <a:r>
              <a:rPr lang="en-GB" altLang="en-US" sz="2400" dirty="0">
                <a:latin typeface="Times New Roman" pitchFamily="18" charset="0"/>
              </a:rPr>
              <a:t>that must be broken.</a:t>
            </a:r>
          </a:p>
        </p:txBody>
      </p:sp>
      <p:sp>
        <p:nvSpPr>
          <p:cNvPr id="263182" name="Text Box 14"/>
          <p:cNvSpPr txBox="1">
            <a:spLocks noChangeArrowheads="1"/>
          </p:cNvSpPr>
          <p:nvPr/>
        </p:nvSpPr>
        <p:spPr bwMode="auto">
          <a:xfrm>
            <a:off x="107504" y="2174627"/>
            <a:ext cx="8382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a:latin typeface="Times New Roman" pitchFamily="18" charset="0"/>
              </a:rPr>
              <a:t>Both metals and ionic compounds generally have </a:t>
            </a:r>
            <a:r>
              <a:rPr lang="en-GB" altLang="en-US" sz="2400" dirty="0" smtClean="0">
                <a:latin typeface="Times New Roman" pitchFamily="18" charset="0"/>
              </a:rPr>
              <a:t>_______</a:t>
            </a:r>
            <a:r>
              <a:rPr lang="en-GB" altLang="en-US" sz="2400" dirty="0" smtClean="0">
                <a:latin typeface="Times New Roman" pitchFamily="18" charset="0"/>
              </a:rPr>
              <a:t> </a:t>
            </a:r>
            <a:r>
              <a:rPr lang="en-GB" altLang="en-US" sz="2400" dirty="0">
                <a:latin typeface="Times New Roman" pitchFamily="18" charset="0"/>
              </a:rPr>
              <a:t>melting and boiling points due to the large lattice structures </a:t>
            </a:r>
            <a:r>
              <a:rPr lang="en-GB" altLang="en-US" sz="2400" dirty="0" smtClean="0">
                <a:latin typeface="Times New Roman" pitchFamily="18" charset="0"/>
              </a:rPr>
              <a:t>and strong bonds that </a:t>
            </a:r>
            <a:r>
              <a:rPr lang="en-GB" altLang="en-US" sz="2400" dirty="0">
                <a:latin typeface="Times New Roman" pitchFamily="18" charset="0"/>
              </a:rPr>
              <a:t>they have.</a:t>
            </a:r>
            <a:endParaRPr lang="en-GB" altLang="en-US" sz="2400" b="1" dirty="0">
              <a:latin typeface="Times New Roman" pitchFamily="18" charset="0"/>
            </a:endParaRPr>
          </a:p>
        </p:txBody>
      </p:sp>
      <p:sp>
        <p:nvSpPr>
          <p:cNvPr id="6" name="Text Box 14"/>
          <p:cNvSpPr txBox="1">
            <a:spLocks noChangeArrowheads="1"/>
          </p:cNvSpPr>
          <p:nvPr/>
        </p:nvSpPr>
        <p:spPr bwMode="auto">
          <a:xfrm>
            <a:off x="107504" y="3284984"/>
            <a:ext cx="8382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Covalent networks tend to have </a:t>
            </a:r>
            <a:r>
              <a:rPr lang="en-GB" altLang="en-US" sz="2400" dirty="0" smtClean="0">
                <a:latin typeface="Times New Roman" pitchFamily="18" charset="0"/>
              </a:rPr>
              <a:t>_______</a:t>
            </a:r>
            <a:r>
              <a:rPr lang="en-GB" altLang="en-US" sz="2400" dirty="0" smtClean="0">
                <a:latin typeface="Times New Roman" pitchFamily="18" charset="0"/>
              </a:rPr>
              <a:t> </a:t>
            </a:r>
            <a:r>
              <a:rPr lang="en-GB" altLang="en-US" sz="2400" dirty="0" smtClean="0">
                <a:latin typeface="Times New Roman" pitchFamily="18" charset="0"/>
              </a:rPr>
              <a:t>melting and boiling points because </a:t>
            </a:r>
            <a:r>
              <a:rPr lang="en-GB" altLang="en-US" sz="2400" dirty="0" smtClean="0">
                <a:latin typeface="Times New Roman" pitchFamily="18" charset="0"/>
              </a:rPr>
              <a:t>______ __________</a:t>
            </a:r>
            <a:r>
              <a:rPr lang="en-GB" altLang="en-US" sz="2400" dirty="0" smtClean="0">
                <a:latin typeface="Times New Roman" pitchFamily="18" charset="0"/>
              </a:rPr>
              <a:t> </a:t>
            </a:r>
            <a:r>
              <a:rPr lang="en-GB" altLang="en-US" sz="2400" dirty="0" smtClean="0">
                <a:latin typeface="Times New Roman" pitchFamily="18" charset="0"/>
              </a:rPr>
              <a:t>bonds have to be broken.</a:t>
            </a:r>
            <a:endParaRPr lang="en-GB" altLang="en-US" sz="2400" b="1" dirty="0">
              <a:latin typeface="Times New Roman" pitchFamily="18" charset="0"/>
            </a:endParaRPr>
          </a:p>
        </p:txBody>
      </p:sp>
      <p:pic>
        <p:nvPicPr>
          <p:cNvPr id="7" name="Picture 8" descr="Strong giant covalent networ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795" y="4206957"/>
            <a:ext cx="2520280" cy="2520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4"/>
          <p:cNvSpPr txBox="1">
            <a:spLocks noChangeArrowheads="1"/>
          </p:cNvSpPr>
          <p:nvPr/>
        </p:nvSpPr>
        <p:spPr bwMode="auto">
          <a:xfrm>
            <a:off x="2771800" y="4221088"/>
            <a:ext cx="619268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________</a:t>
            </a:r>
            <a:r>
              <a:rPr lang="en-GB" altLang="en-US" sz="2400" dirty="0" smtClean="0">
                <a:latin typeface="Times New Roman" pitchFamily="18" charset="0"/>
              </a:rPr>
              <a:t> </a:t>
            </a:r>
            <a:r>
              <a:rPr lang="en-GB" altLang="en-US" sz="2400" dirty="0" smtClean="0">
                <a:latin typeface="Times New Roman" pitchFamily="18" charset="0"/>
              </a:rPr>
              <a:t>dioxide and silicon </a:t>
            </a:r>
            <a:r>
              <a:rPr lang="en-GB" altLang="en-US" sz="2400" dirty="0" smtClean="0">
                <a:latin typeface="Times New Roman" pitchFamily="18" charset="0"/>
              </a:rPr>
              <a:t>_________</a:t>
            </a:r>
            <a:r>
              <a:rPr lang="en-GB" altLang="en-US" sz="2400" dirty="0" smtClean="0">
                <a:latin typeface="Times New Roman" pitchFamily="18" charset="0"/>
              </a:rPr>
              <a:t> </a:t>
            </a:r>
            <a:r>
              <a:rPr lang="en-GB" altLang="en-US" sz="2400" dirty="0" smtClean="0">
                <a:latin typeface="Times New Roman" pitchFamily="18" charset="0"/>
              </a:rPr>
              <a:t>have covalent network structures. As a result they have very high melting and boiling points.</a:t>
            </a:r>
            <a:endParaRPr lang="en-GB" altLang="en-US" sz="2400" b="1" dirty="0">
              <a:latin typeface="Times New Roman" pitchFamily="18" charset="0"/>
            </a:endParaRPr>
          </a:p>
        </p:txBody>
      </p:sp>
      <p:sp>
        <p:nvSpPr>
          <p:cNvPr id="9" name="TextBox 8"/>
          <p:cNvSpPr txBox="1"/>
          <p:nvPr/>
        </p:nvSpPr>
        <p:spPr>
          <a:xfrm>
            <a:off x="7552625" y="6342404"/>
            <a:ext cx="1560171" cy="400110"/>
          </a:xfrm>
          <a:prstGeom prst="rect">
            <a:avLst/>
          </a:prstGeom>
          <a:noFill/>
        </p:spPr>
        <p:txBody>
          <a:bodyPr wrap="none" rtlCol="0">
            <a:spAutoFit/>
          </a:bodyPr>
          <a:lstStyle/>
          <a:p>
            <a:r>
              <a:rPr lang="en-GB" sz="2000" dirty="0" smtClean="0">
                <a:solidFill>
                  <a:srgbClr val="FF0000"/>
                </a:solidFill>
                <a:latin typeface="Times New Roman" panose="02020603050405020304" pitchFamily="18" charset="0"/>
                <a:cs typeface="Times New Roman" panose="02020603050405020304" pitchFamily="18" charset="0"/>
              </a:rPr>
              <a:t>(Kit list 1.11)</a:t>
            </a:r>
            <a:endParaRPr lang="en-GB" sz="2000" dirty="0">
              <a:solidFill>
                <a:srgbClr val="FF0000"/>
              </a:solidFill>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131</a:t>
            </a:fld>
            <a:endParaRPr lang="en-GB"/>
          </a:p>
        </p:txBody>
      </p:sp>
    </p:spTree>
    <p:extLst>
      <p:ext uri="{BB962C8B-B14F-4D97-AF65-F5344CB8AC3E}">
        <p14:creationId xmlns:p14="http://schemas.microsoft.com/office/powerpoint/2010/main" val="26751471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31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317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317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6318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0" grpId="0" autoUpdateAnimBg="0"/>
      <p:bldP spid="263171" grpId="0" autoUpdateAnimBg="0"/>
      <p:bldP spid="263172" grpId="0" autoUpdateAnimBg="0"/>
      <p:bldP spid="263182" grpId="0" autoUpdateAnimBg="0"/>
      <p:bldP spid="6" grpId="0" autoUpdateAnimBg="0"/>
      <p:bldP spid="8" grpId="0" autoUpdateAnimBg="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112266" y="116632"/>
            <a:ext cx="8382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The melting and boiling points of covalent molecular substances depend on the type of intermolecular forces holding the molecules together.</a:t>
            </a:r>
            <a:endParaRPr lang="en-GB" altLang="en-US" sz="2400" dirty="0">
              <a:latin typeface="Times New Roman" pitchFamily="18" charset="0"/>
            </a:endParaRPr>
          </a:p>
        </p:txBody>
      </p:sp>
      <p:sp>
        <p:nvSpPr>
          <p:cNvPr id="8" name="AutoShape 6"/>
          <p:cNvSpPr>
            <a:spLocks noChangeArrowheads="1"/>
          </p:cNvSpPr>
          <p:nvPr/>
        </p:nvSpPr>
        <p:spPr bwMode="auto">
          <a:xfrm>
            <a:off x="5164682" y="1628800"/>
            <a:ext cx="304800" cy="2055812"/>
          </a:xfrm>
          <a:prstGeom prst="upArrow">
            <a:avLst>
              <a:gd name="adj1" fmla="val 50000"/>
              <a:gd name="adj2" fmla="val 18125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latin typeface="Times New Roman" pitchFamily="18" charset="0"/>
            </a:endParaRPr>
          </a:p>
        </p:txBody>
      </p:sp>
      <p:sp>
        <p:nvSpPr>
          <p:cNvPr id="9" name="Text Box 14"/>
          <p:cNvSpPr txBox="1">
            <a:spLocks noChangeArrowheads="1"/>
          </p:cNvSpPr>
          <p:nvPr/>
        </p:nvSpPr>
        <p:spPr bwMode="auto">
          <a:xfrm>
            <a:off x="5580112" y="1659854"/>
            <a:ext cx="3312368"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The melting and boiling points increase in the following order as these intermolecular forces are progressively </a:t>
            </a:r>
            <a:r>
              <a:rPr lang="en-GB" altLang="en-US" sz="2400" dirty="0" smtClean="0">
                <a:latin typeface="Times New Roman" pitchFamily="18" charset="0"/>
              </a:rPr>
              <a:t>________</a:t>
            </a:r>
            <a:r>
              <a:rPr lang="en-GB" altLang="en-US" sz="2400" dirty="0" smtClean="0">
                <a:latin typeface="Times New Roman" pitchFamily="18" charset="0"/>
              </a:rPr>
              <a:t>.</a:t>
            </a:r>
            <a:endParaRPr lang="en-GB" altLang="en-US" sz="2400" b="1" dirty="0">
              <a:latin typeface="Times New Roman" pitchFamily="18" charset="0"/>
            </a:endParaRPr>
          </a:p>
        </p:txBody>
      </p:sp>
      <p:sp>
        <p:nvSpPr>
          <p:cNvPr id="10" name="Text Box 4"/>
          <p:cNvSpPr txBox="1">
            <a:spLocks noChangeArrowheads="1"/>
          </p:cNvSpPr>
          <p:nvPr/>
        </p:nvSpPr>
        <p:spPr bwMode="auto">
          <a:xfrm>
            <a:off x="59379" y="3933056"/>
            <a:ext cx="8382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If a substance only has </a:t>
            </a:r>
            <a:r>
              <a:rPr lang="en-GB" altLang="en-US" sz="2400" dirty="0" smtClean="0">
                <a:latin typeface="Times New Roman" pitchFamily="18" charset="0"/>
              </a:rPr>
              <a:t>____________</a:t>
            </a:r>
            <a:r>
              <a:rPr lang="en-GB" altLang="en-US" sz="2400" dirty="0" smtClean="0">
                <a:latin typeface="Times New Roman" pitchFamily="18" charset="0"/>
              </a:rPr>
              <a:t> </a:t>
            </a:r>
            <a:r>
              <a:rPr lang="en-GB" altLang="en-US" sz="2400" dirty="0" smtClean="0">
                <a:latin typeface="Times New Roman" pitchFamily="18" charset="0"/>
              </a:rPr>
              <a:t>dispersion forces between the molecules, e.g. hydrogen gas then it will have a low melting          (-259°C) and boiling point (-253°C)</a:t>
            </a:r>
            <a:endParaRPr lang="en-GB" altLang="en-US" sz="2400" dirty="0">
              <a:latin typeface="Times New Roman" pitchFamily="18" charset="0"/>
            </a:endParaRPr>
          </a:p>
        </p:txBody>
      </p:sp>
      <p:sp>
        <p:nvSpPr>
          <p:cNvPr id="11" name="Text Box 4"/>
          <p:cNvSpPr txBox="1">
            <a:spLocks noChangeArrowheads="1"/>
          </p:cNvSpPr>
          <p:nvPr/>
        </p:nvSpPr>
        <p:spPr bwMode="auto">
          <a:xfrm>
            <a:off x="64371" y="5373216"/>
            <a:ext cx="8382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Water has a relatively high melting point (0°C) and boiling point (100°C) because it has stronger </a:t>
            </a:r>
            <a:r>
              <a:rPr lang="en-GB" altLang="en-US" sz="2400" dirty="0" smtClean="0">
                <a:latin typeface="Times New Roman" pitchFamily="18" charset="0"/>
              </a:rPr>
              <a:t>_________</a:t>
            </a:r>
            <a:r>
              <a:rPr lang="en-GB" altLang="en-US" sz="2400" dirty="0" smtClean="0">
                <a:latin typeface="Times New Roman" pitchFamily="18" charset="0"/>
              </a:rPr>
              <a:t> </a:t>
            </a:r>
            <a:r>
              <a:rPr lang="en-GB" altLang="en-US" sz="2400" dirty="0" smtClean="0">
                <a:latin typeface="Times New Roman" pitchFamily="18" charset="0"/>
              </a:rPr>
              <a:t>bonds between its molecules.</a:t>
            </a:r>
            <a:endParaRPr lang="en-GB" altLang="en-US" sz="2400" dirty="0">
              <a:latin typeface="Times New Roman"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132</a:t>
            </a:fld>
            <a:endParaRPr lang="en-GB"/>
          </a:p>
        </p:txBody>
      </p:sp>
    </p:spTree>
    <p:extLst>
      <p:ext uri="{BB962C8B-B14F-4D97-AF65-F5344CB8AC3E}">
        <p14:creationId xmlns:p14="http://schemas.microsoft.com/office/powerpoint/2010/main" val="112491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8" grpId="0" animBg="1"/>
      <p:bldP spid="9" grpId="0" autoUpdateAnimBg="0"/>
      <p:bldP spid="10" grpId="0" autoUpdateAnimBg="0"/>
      <p:bldP spid="11" grpId="0" autoUpdateAnimBg="0"/>
    </p:bldLst>
  </p:timing>
</p:sld>
</file>

<file path=ppt/slides/slide1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4195" name="Rectangle 3"/>
          <p:cNvSpPr>
            <a:spLocks noGrp="1" noChangeArrowheads="1"/>
          </p:cNvSpPr>
          <p:nvPr>
            <p:ph type="title"/>
          </p:nvPr>
        </p:nvSpPr>
        <p:spPr>
          <a:xfrm>
            <a:off x="166688" y="44624"/>
            <a:ext cx="4953000" cy="503238"/>
          </a:xfrm>
        </p:spPr>
        <p:txBody>
          <a:bodyPr>
            <a:normAutofit/>
          </a:bodyPr>
          <a:lstStyle/>
          <a:p>
            <a:pPr algn="l" eaLnBrk="1" hangingPunct="1"/>
            <a:r>
              <a:rPr lang="en-GB" altLang="en-US" sz="2400" u="sng" dirty="0" smtClean="0">
                <a:latin typeface="Times New Roman" pitchFamily="18" charset="0"/>
              </a:rPr>
              <a:t>2. Solubility (</a:t>
            </a:r>
            <a:r>
              <a:rPr lang="en-GB" altLang="en-US" sz="2400" u="sng" dirty="0" smtClean="0">
                <a:latin typeface="Times New Roman" pitchFamily="18" charset="0"/>
              </a:rPr>
              <a:t>m______________)</a:t>
            </a:r>
            <a:endParaRPr lang="en-GB" altLang="en-US" sz="2400" u="sng" dirty="0" smtClean="0">
              <a:latin typeface="Times New Roman" pitchFamily="18" charset="0"/>
            </a:endParaRPr>
          </a:p>
        </p:txBody>
      </p:sp>
      <p:sp>
        <p:nvSpPr>
          <p:cNvPr id="264196" name="Text Box 4"/>
          <p:cNvSpPr txBox="1">
            <a:spLocks noChangeArrowheads="1"/>
          </p:cNvSpPr>
          <p:nvPr/>
        </p:nvSpPr>
        <p:spPr bwMode="auto">
          <a:xfrm>
            <a:off x="170725" y="620688"/>
            <a:ext cx="7620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P________ </a:t>
            </a:r>
            <a:r>
              <a:rPr lang="en-GB" altLang="en-US" sz="2400" dirty="0">
                <a:latin typeface="Times New Roman" pitchFamily="18" charset="0"/>
              </a:rPr>
              <a:t>covalent solvents </a:t>
            </a:r>
            <a:r>
              <a:rPr lang="en-GB" altLang="en-US" sz="2400" dirty="0" smtClean="0">
                <a:latin typeface="Times New Roman" pitchFamily="18" charset="0"/>
              </a:rPr>
              <a:t>(e.g. water</a:t>
            </a:r>
            <a:r>
              <a:rPr lang="en-GB" altLang="en-US" sz="2400" dirty="0">
                <a:latin typeface="Times New Roman" pitchFamily="18" charset="0"/>
              </a:rPr>
              <a:t>, alcohols) will dissolve:</a:t>
            </a:r>
          </a:p>
        </p:txBody>
      </p:sp>
      <p:sp>
        <p:nvSpPr>
          <p:cNvPr id="11" name="Text Box 4"/>
          <p:cNvSpPr txBox="1">
            <a:spLocks noChangeArrowheads="1"/>
          </p:cNvSpPr>
          <p:nvPr/>
        </p:nvSpPr>
        <p:spPr bwMode="auto">
          <a:xfrm>
            <a:off x="172546" y="2845297"/>
            <a:ext cx="814386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N___ __________ </a:t>
            </a:r>
            <a:r>
              <a:rPr lang="en-GB" altLang="en-US" sz="2400" dirty="0" smtClean="0">
                <a:latin typeface="Times New Roman" pitchFamily="18" charset="0"/>
              </a:rPr>
              <a:t>covalent solvents (e.g. hexane, </a:t>
            </a:r>
            <a:r>
              <a:rPr lang="en-GB" altLang="en-US" sz="2400" dirty="0" err="1" smtClean="0">
                <a:latin typeface="Times New Roman" pitchFamily="18" charset="0"/>
              </a:rPr>
              <a:t>cyclopentane</a:t>
            </a:r>
            <a:r>
              <a:rPr lang="en-GB" altLang="en-US" sz="2400" dirty="0" smtClean="0">
                <a:latin typeface="Times New Roman" pitchFamily="18" charset="0"/>
              </a:rPr>
              <a:t>) will only dissolve in other non-polar substances, e.g.</a:t>
            </a:r>
            <a:endParaRPr lang="en-GB" altLang="en-US" sz="2400" dirty="0">
              <a:latin typeface="Times New Roman" pitchFamily="18" charset="0"/>
            </a:endParaRPr>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035439-CAE3-48F5-8784-A3D703450100}" type="slidenum">
              <a:rPr lang="en-GB" smtClean="0"/>
              <a:t>133</a:t>
            </a:fld>
            <a:endParaRPr lang="en-GB"/>
          </a:p>
        </p:txBody>
      </p:sp>
    </p:spTree>
    <p:extLst>
      <p:ext uri="{BB962C8B-B14F-4D97-AF65-F5344CB8AC3E}">
        <p14:creationId xmlns:p14="http://schemas.microsoft.com/office/powerpoint/2010/main" val="34940150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419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419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195" grpId="0" autoUpdateAnimBg="0"/>
      <p:bldP spid="264196" grpId="0" autoUpdateAnimBg="0"/>
      <p:bldP spid="11" grpId="0" autoUpdateAnimBg="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7" name="Text Box 13"/>
          <p:cNvSpPr txBox="1">
            <a:spLocks noChangeArrowheads="1"/>
          </p:cNvSpPr>
          <p:nvPr/>
        </p:nvSpPr>
        <p:spPr bwMode="auto">
          <a:xfrm>
            <a:off x="35496" y="44624"/>
            <a:ext cx="403621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dirty="0" smtClean="0">
                <a:latin typeface="Times New Roman" pitchFamily="18" charset="0"/>
              </a:rPr>
              <a:t>Suggested Experiment</a:t>
            </a:r>
            <a:endParaRPr lang="en-GB" altLang="en-US" sz="2400" u="sng" dirty="0">
              <a:latin typeface="Times New Roman" pitchFamily="18" charset="0"/>
            </a:endParaRP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340768"/>
            <a:ext cx="5838800" cy="3394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4"/>
          <p:cNvSpPr txBox="1">
            <a:spLocks noChangeArrowheads="1"/>
          </p:cNvSpPr>
          <p:nvPr/>
        </p:nvSpPr>
        <p:spPr bwMode="auto">
          <a:xfrm>
            <a:off x="84354" y="574388"/>
            <a:ext cx="873611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Place a sample of each solute in ethanol and hexane and shake to test the solubility:</a:t>
            </a:r>
            <a:endParaRPr lang="en-GB" altLang="en-US" sz="2400" dirty="0">
              <a:latin typeface="Times New Roman" pitchFamily="18" charset="0"/>
            </a:endParaRPr>
          </a:p>
        </p:txBody>
      </p:sp>
      <p:pic>
        <p:nvPicPr>
          <p:cNvPr id="14" name="Picture 6" descr="oil and wa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4776884"/>
            <a:ext cx="1337895" cy="1863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7552625" y="6342404"/>
            <a:ext cx="1569660" cy="400110"/>
          </a:xfrm>
          <a:prstGeom prst="rect">
            <a:avLst/>
          </a:prstGeom>
          <a:noFill/>
        </p:spPr>
        <p:txBody>
          <a:bodyPr wrap="none" rtlCol="0">
            <a:spAutoFit/>
          </a:bodyPr>
          <a:lstStyle/>
          <a:p>
            <a:r>
              <a:rPr lang="en-GB" sz="2000" dirty="0" smtClean="0">
                <a:solidFill>
                  <a:srgbClr val="FF0000"/>
                </a:solidFill>
                <a:latin typeface="Times New Roman" panose="02020603050405020304" pitchFamily="18" charset="0"/>
                <a:cs typeface="Times New Roman" panose="02020603050405020304" pitchFamily="18" charset="0"/>
              </a:rPr>
              <a:t>(Kit list 1.12)</a:t>
            </a:r>
            <a:endParaRPr lang="en-GB" sz="2000" dirty="0">
              <a:solidFill>
                <a:srgbClr val="FF0000"/>
              </a:solidFill>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134</a:t>
            </a:fld>
            <a:endParaRPr lang="en-GB"/>
          </a:p>
        </p:txBody>
      </p:sp>
    </p:spTree>
    <p:extLst>
      <p:ext uri="{BB962C8B-B14F-4D97-AF65-F5344CB8AC3E}">
        <p14:creationId xmlns:p14="http://schemas.microsoft.com/office/powerpoint/2010/main" val="7344143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4" presetClass="entr" presetSubtype="0" fill="hold" nodeType="clickEffect">
                                  <p:stCondLst>
                                    <p:cond delay="0"/>
                                  </p:stCondLst>
                                  <p:childTnLst>
                                    <p:set>
                                      <p:cBhvr>
                                        <p:cTn id="10" dur="1" fill="hold">
                                          <p:stCondLst>
                                            <p:cond delay="499"/>
                                          </p:stCondLst>
                                        </p:cTn>
                                        <p:tgtEl>
                                          <p:spTgt spid="14"/>
                                        </p:tgtEl>
                                        <p:attrNameLst>
                                          <p:attrName>style.visibility</p:attrName>
                                        </p:attrNameLst>
                                      </p:cBhvr>
                                      <p:to>
                                        <p:strVal val="visible"/>
                                      </p:to>
                                    </p:set>
                                    <p:anim to="" calcmode="lin" valueType="num">
                                      <p:cBhvr>
                                        <p:cTn id="11" dur="1" fill="hold"/>
                                        <p:tgtEl>
                                          <p:spTgt spid="1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Lst>
  </p:timing>
</p:sld>
</file>

<file path=ppt/slides/slide1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8290" name="Rectangle 2"/>
          <p:cNvSpPr>
            <a:spLocks noGrp="1" noChangeArrowheads="1"/>
          </p:cNvSpPr>
          <p:nvPr>
            <p:ph type="title"/>
          </p:nvPr>
        </p:nvSpPr>
        <p:spPr>
          <a:xfrm>
            <a:off x="35496" y="44624"/>
            <a:ext cx="3362325" cy="575964"/>
          </a:xfrm>
        </p:spPr>
        <p:txBody>
          <a:bodyPr>
            <a:normAutofit/>
          </a:bodyPr>
          <a:lstStyle/>
          <a:p>
            <a:pPr algn="l" eaLnBrk="1" hangingPunct="1"/>
            <a:r>
              <a:rPr lang="en-GB" altLang="en-US" sz="2400" u="sng" dirty="0" smtClean="0">
                <a:latin typeface="Times New Roman" pitchFamily="18" charset="0"/>
              </a:rPr>
              <a:t>3. Viscosity</a:t>
            </a:r>
          </a:p>
        </p:txBody>
      </p:sp>
      <p:sp>
        <p:nvSpPr>
          <p:cNvPr id="268291" name="Text Box 3"/>
          <p:cNvSpPr txBox="1">
            <a:spLocks noChangeArrowheads="1"/>
          </p:cNvSpPr>
          <p:nvPr/>
        </p:nvSpPr>
        <p:spPr bwMode="auto">
          <a:xfrm>
            <a:off x="107504" y="692696"/>
            <a:ext cx="8839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The viscosity of liquids </a:t>
            </a:r>
            <a:r>
              <a:rPr lang="en-GB" altLang="en-US" sz="2400" dirty="0" smtClean="0">
                <a:latin typeface="Times New Roman" pitchFamily="18" charset="0"/>
              </a:rPr>
              <a:t>___________</a:t>
            </a:r>
            <a:r>
              <a:rPr lang="en-GB" altLang="en-US" sz="2400" dirty="0" smtClean="0">
                <a:latin typeface="Times New Roman" pitchFamily="18" charset="0"/>
              </a:rPr>
              <a:t> </a:t>
            </a:r>
            <a:r>
              <a:rPr lang="en-GB" altLang="en-US" sz="2400" dirty="0" smtClean="0">
                <a:latin typeface="Times New Roman" pitchFamily="18" charset="0"/>
              </a:rPr>
              <a:t>as the intermolecular forces </a:t>
            </a:r>
            <a:r>
              <a:rPr lang="en-GB" altLang="en-US" sz="2400" dirty="0" smtClean="0">
                <a:latin typeface="Times New Roman" pitchFamily="18" charset="0"/>
              </a:rPr>
              <a:t>____________</a:t>
            </a:r>
            <a:r>
              <a:rPr lang="en-GB" altLang="en-US" sz="2400" dirty="0" smtClean="0">
                <a:latin typeface="Times New Roman" pitchFamily="18" charset="0"/>
              </a:rPr>
              <a:t>:</a:t>
            </a:r>
            <a:endParaRPr lang="en-GB" altLang="en-US" sz="2400" dirty="0">
              <a:latin typeface="Times New Roman" pitchFamily="18" charset="0"/>
            </a:endParaRPr>
          </a:p>
        </p:txBody>
      </p:sp>
      <p:sp>
        <p:nvSpPr>
          <p:cNvPr id="268292" name="Text Box 4"/>
          <p:cNvSpPr txBox="1">
            <a:spLocks noChangeArrowheads="1"/>
          </p:cNvSpPr>
          <p:nvPr/>
        </p:nvSpPr>
        <p:spPr bwMode="auto">
          <a:xfrm>
            <a:off x="116716" y="1529458"/>
            <a:ext cx="8153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i.e. as </a:t>
            </a:r>
            <a:r>
              <a:rPr lang="en-GB" altLang="en-US" sz="2400" dirty="0">
                <a:latin typeface="Times New Roman" pitchFamily="18" charset="0"/>
              </a:rPr>
              <a:t>the number of hydrogen bonds in a substance increases the viscosity increases.</a:t>
            </a:r>
          </a:p>
        </p:txBody>
      </p:sp>
      <p:sp>
        <p:nvSpPr>
          <p:cNvPr id="7" name="Text Box 4"/>
          <p:cNvSpPr txBox="1">
            <a:spLocks noChangeArrowheads="1"/>
          </p:cNvSpPr>
          <p:nvPr/>
        </p:nvSpPr>
        <p:spPr bwMode="auto">
          <a:xfrm>
            <a:off x="3707904" y="2501541"/>
            <a:ext cx="5238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smtClean="0">
                <a:latin typeface="Times New Roman" pitchFamily="18" charset="0"/>
              </a:rPr>
              <a:t>Glycerol has more hydrogen bonds than water and methanol. As a result, glycerol is the most viscous of the </a:t>
            </a:r>
            <a:r>
              <a:rPr lang="en-GB" altLang="en-US" sz="2400" smtClean="0">
                <a:latin typeface="Times New Roman" pitchFamily="18" charset="0"/>
              </a:rPr>
              <a:t>three liquids.</a:t>
            </a:r>
            <a:endParaRPr lang="en-GB" altLang="en-US" sz="2400" dirty="0">
              <a:latin typeface="Times New Roman" pitchFamily="18" charset="0"/>
            </a:endParaRPr>
          </a:p>
        </p:txBody>
      </p:sp>
      <p:sp>
        <p:nvSpPr>
          <p:cNvPr id="8" name="TextBox 7"/>
          <p:cNvSpPr txBox="1"/>
          <p:nvPr/>
        </p:nvSpPr>
        <p:spPr>
          <a:xfrm>
            <a:off x="7552625" y="6342404"/>
            <a:ext cx="1569660" cy="400110"/>
          </a:xfrm>
          <a:prstGeom prst="rect">
            <a:avLst/>
          </a:prstGeom>
          <a:noFill/>
        </p:spPr>
        <p:txBody>
          <a:bodyPr wrap="none" rtlCol="0">
            <a:spAutoFit/>
          </a:bodyPr>
          <a:lstStyle/>
          <a:p>
            <a:r>
              <a:rPr lang="en-GB" sz="2000" dirty="0" smtClean="0">
                <a:solidFill>
                  <a:srgbClr val="FF0000"/>
                </a:solidFill>
                <a:latin typeface="Times New Roman" panose="02020603050405020304" pitchFamily="18" charset="0"/>
                <a:cs typeface="Times New Roman" panose="02020603050405020304" pitchFamily="18" charset="0"/>
              </a:rPr>
              <a:t>(Kit list 1.13)</a:t>
            </a:r>
            <a:endParaRPr lang="en-GB" sz="2000" dirty="0">
              <a:solidFill>
                <a:srgbClr val="FF0000"/>
              </a:solidFill>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035439-CAE3-48F5-8784-A3D703450100}" type="slidenum">
              <a:rPr lang="en-GB" smtClean="0"/>
              <a:t>135</a:t>
            </a:fld>
            <a:endParaRPr lang="en-GB"/>
          </a:p>
        </p:txBody>
      </p:sp>
    </p:spTree>
    <p:extLst>
      <p:ext uri="{BB962C8B-B14F-4D97-AF65-F5344CB8AC3E}">
        <p14:creationId xmlns:p14="http://schemas.microsoft.com/office/powerpoint/2010/main" val="12094316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829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829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829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0" grpId="0" autoUpdateAnimBg="0"/>
      <p:bldP spid="268291" grpId="0" autoUpdateAnimBg="0"/>
      <p:bldP spid="268292" grpId="0" autoUpdateAnimBg="0"/>
      <p:bldP spid="7" grpId="0" autoUpdateAnimBg="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ChangeArrowheads="1"/>
          </p:cNvSpPr>
          <p:nvPr/>
        </p:nvSpPr>
        <p:spPr bwMode="auto">
          <a:xfrm>
            <a:off x="35496" y="79349"/>
            <a:ext cx="83835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dirty="0">
                <a:latin typeface="Times New Roman" pitchFamily="18" charset="0"/>
              </a:rPr>
              <a:t>*Exception - Covalent or Ionic?</a:t>
            </a:r>
          </a:p>
        </p:txBody>
      </p:sp>
      <p:sp>
        <p:nvSpPr>
          <p:cNvPr id="125955" name="Text Box 3"/>
          <p:cNvSpPr txBox="1">
            <a:spLocks noChangeArrowheads="1"/>
          </p:cNvSpPr>
          <p:nvPr/>
        </p:nvSpPr>
        <p:spPr bwMode="auto">
          <a:xfrm>
            <a:off x="84138" y="836712"/>
            <a:ext cx="866457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a:latin typeface="Times New Roman" pitchFamily="18" charset="0"/>
              </a:rPr>
              <a:t>Although most compounds containing metals and non-metals are ionic some can actually </a:t>
            </a:r>
            <a:r>
              <a:rPr lang="en-GB" altLang="en-US" sz="2400">
                <a:latin typeface="Times New Roman" pitchFamily="18" charset="0"/>
              </a:rPr>
              <a:t>be </a:t>
            </a:r>
            <a:r>
              <a:rPr lang="en-GB" altLang="en-US" sz="2400" smtClean="0">
                <a:latin typeface="Times New Roman" pitchFamily="18" charset="0"/>
              </a:rPr>
              <a:t>.</a:t>
            </a:r>
            <a:endParaRPr lang="en-GB" altLang="en-US" sz="2400" dirty="0">
              <a:latin typeface="Times New Roman" pitchFamily="18" charset="0"/>
            </a:endParaRPr>
          </a:p>
          <a:p>
            <a:pPr eaLnBrk="1" hangingPunct="1">
              <a:spcBef>
                <a:spcPct val="50000"/>
              </a:spcBef>
              <a:buFontTx/>
              <a:buNone/>
            </a:pPr>
            <a:r>
              <a:rPr lang="en-GB" altLang="en-US" sz="2400" dirty="0">
                <a:latin typeface="Times New Roman" pitchFamily="18" charset="0"/>
              </a:rPr>
              <a:t>Additional information such as </a:t>
            </a:r>
            <a:r>
              <a:rPr lang="en-GB" altLang="en-US" sz="2400" dirty="0" smtClean="0">
                <a:latin typeface="Times New Roman" pitchFamily="18" charset="0"/>
              </a:rPr>
              <a:t>melting/boiling point, solubility </a:t>
            </a:r>
            <a:r>
              <a:rPr lang="en-GB" altLang="en-US" sz="2400" dirty="0">
                <a:latin typeface="Times New Roman" pitchFamily="18" charset="0"/>
              </a:rPr>
              <a:t>can help predict the bonding present in a substance.</a:t>
            </a:r>
          </a:p>
        </p:txBody>
      </p:sp>
      <p:sp>
        <p:nvSpPr>
          <p:cNvPr id="125956" name="Text Box 4"/>
          <p:cNvSpPr txBox="1">
            <a:spLocks noChangeArrowheads="1"/>
          </p:cNvSpPr>
          <p:nvPr/>
        </p:nvSpPr>
        <p:spPr bwMode="auto">
          <a:xfrm>
            <a:off x="105097" y="3040162"/>
            <a:ext cx="44640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dirty="0">
                <a:latin typeface="Times New Roman" pitchFamily="18" charset="0"/>
              </a:rPr>
              <a:t> </a:t>
            </a:r>
            <a:r>
              <a:rPr lang="en-GB" altLang="en-US" sz="2400" b="1" dirty="0">
                <a:latin typeface="Times New Roman" pitchFamily="18" charset="0"/>
              </a:rPr>
              <a:t>LOW </a:t>
            </a:r>
            <a:r>
              <a:rPr lang="en-GB" altLang="en-US" sz="2400" dirty="0">
                <a:latin typeface="Times New Roman" pitchFamily="18" charset="0"/>
              </a:rPr>
              <a:t>melting or boiling </a:t>
            </a:r>
            <a:r>
              <a:rPr lang="en-GB" altLang="en-US" sz="2400" dirty="0" smtClean="0">
                <a:latin typeface="Times New Roman" pitchFamily="18" charset="0"/>
              </a:rPr>
              <a:t>point:</a:t>
            </a:r>
            <a:endParaRPr lang="en-GB" altLang="en-US" sz="2400" b="1" dirty="0">
              <a:latin typeface="Times New Roman" pitchFamily="18" charset="0"/>
            </a:endParaRPr>
          </a:p>
        </p:txBody>
      </p:sp>
      <p:sp>
        <p:nvSpPr>
          <p:cNvPr id="125957" name="AutoShape 5"/>
          <p:cNvSpPr>
            <a:spLocks noChangeArrowheads="1"/>
          </p:cNvSpPr>
          <p:nvPr/>
        </p:nvSpPr>
        <p:spPr bwMode="auto">
          <a:xfrm>
            <a:off x="4569147" y="2997299"/>
            <a:ext cx="1371600" cy="609600"/>
          </a:xfrm>
          <a:prstGeom prst="rightArrow">
            <a:avLst>
              <a:gd name="adj1" fmla="val 50000"/>
              <a:gd name="adj2" fmla="val 56250"/>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en-US" altLang="en-US" sz="2000"/>
          </a:p>
        </p:txBody>
      </p:sp>
      <p:sp>
        <p:nvSpPr>
          <p:cNvPr id="125958" name="Text Box 6"/>
          <p:cNvSpPr txBox="1">
            <a:spLocks noChangeArrowheads="1"/>
          </p:cNvSpPr>
          <p:nvPr/>
        </p:nvSpPr>
        <p:spPr bwMode="auto">
          <a:xfrm>
            <a:off x="6153472" y="3022699"/>
            <a:ext cx="2667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GB" altLang="en-US" sz="2400">
                <a:latin typeface="Times New Roman" pitchFamily="18" charset="0"/>
              </a:rPr>
              <a:t>Covalent bonds</a:t>
            </a:r>
            <a:endParaRPr lang="en-GB" altLang="en-US" sz="2400" b="1">
              <a:latin typeface="Times New Roman" pitchFamily="18" charset="0"/>
            </a:endParaRPr>
          </a:p>
        </p:txBody>
      </p:sp>
      <p:sp>
        <p:nvSpPr>
          <p:cNvPr id="125959" name="Text Box 7"/>
          <p:cNvSpPr txBox="1">
            <a:spLocks noChangeArrowheads="1"/>
          </p:cNvSpPr>
          <p:nvPr/>
        </p:nvSpPr>
        <p:spPr bwMode="auto">
          <a:xfrm>
            <a:off x="30163" y="4005362"/>
            <a:ext cx="12652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en-US" sz="2400" u="sng">
                <a:latin typeface="Times New Roman" pitchFamily="18" charset="0"/>
              </a:rPr>
              <a:t>Example</a:t>
            </a:r>
            <a:endParaRPr lang="en-US" altLang="en-US" sz="2400" u="sng">
              <a:latin typeface="Times New Roman" pitchFamily="18" charset="0"/>
            </a:endParaRPr>
          </a:p>
        </p:txBody>
      </p:sp>
      <p:sp>
        <p:nvSpPr>
          <p:cNvPr id="2" name="Footer Placeholder 1"/>
          <p:cNvSpPr>
            <a:spLocks noGrp="1"/>
          </p:cNvSpPr>
          <p:nvPr>
            <p:ph type="ftr" sz="quarter" idx="11"/>
          </p:nvPr>
        </p:nvSpPr>
        <p:spPr/>
        <p:txBody>
          <a:bodyPr/>
          <a:lstStyle/>
          <a:p>
            <a:endParaRPr lang="en-GB"/>
          </a:p>
        </p:txBody>
      </p:sp>
      <p:sp>
        <p:nvSpPr>
          <p:cNvPr id="3" name="Slide Number Placeholder 2"/>
          <p:cNvSpPr>
            <a:spLocks noGrp="1"/>
          </p:cNvSpPr>
          <p:nvPr>
            <p:ph type="sldNum" sz="quarter" idx="12"/>
          </p:nvPr>
        </p:nvSpPr>
        <p:spPr/>
        <p:txBody>
          <a:bodyPr/>
          <a:lstStyle/>
          <a:p>
            <a:fld id="{A8035439-CAE3-48F5-8784-A3D703450100}" type="slidenum">
              <a:rPr lang="en-GB" smtClean="0"/>
              <a:t>136</a:t>
            </a:fld>
            <a:endParaRPr lang="en-GB"/>
          </a:p>
        </p:txBody>
      </p:sp>
    </p:spTree>
    <p:extLst>
      <p:ext uri="{BB962C8B-B14F-4D97-AF65-F5344CB8AC3E}">
        <p14:creationId xmlns:p14="http://schemas.microsoft.com/office/powerpoint/2010/main" val="20757027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25954"/>
                                        </p:tgtEl>
                                        <p:attrNameLst>
                                          <p:attrName>style.visibility</p:attrName>
                                        </p:attrNameLst>
                                      </p:cBhvr>
                                      <p:to>
                                        <p:strVal val="visible"/>
                                      </p:to>
                                    </p:set>
                                    <p:anim to="" calcmode="lin" valueType="num">
                                      <p:cBhvr>
                                        <p:cTn id="7" dur="1" fill="hold"/>
                                        <p:tgtEl>
                                          <p:spTgt spid="125954"/>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25955"/>
                                        </p:tgtEl>
                                        <p:attrNameLst>
                                          <p:attrName>style.visibility</p:attrName>
                                        </p:attrNameLst>
                                      </p:cBhvr>
                                      <p:to>
                                        <p:strVal val="visible"/>
                                      </p:to>
                                    </p:set>
                                    <p:anim to="" calcmode="lin" valueType="num">
                                      <p:cBhvr>
                                        <p:cTn id="12" dur="1" fill="hold"/>
                                        <p:tgtEl>
                                          <p:spTgt spid="125955"/>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125956"/>
                                        </p:tgtEl>
                                        <p:attrNameLst>
                                          <p:attrName>style.visibility</p:attrName>
                                        </p:attrNameLst>
                                      </p:cBhvr>
                                      <p:to>
                                        <p:strVal val="visible"/>
                                      </p:to>
                                    </p:set>
                                    <p:anim to="" calcmode="lin" valueType="num">
                                      <p:cBhvr>
                                        <p:cTn id="17" dur="1" fill="hold"/>
                                        <p:tgtEl>
                                          <p:spTgt spid="125956"/>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125957"/>
                                        </p:tgtEl>
                                        <p:attrNameLst>
                                          <p:attrName>style.visibility</p:attrName>
                                        </p:attrNameLst>
                                      </p:cBhvr>
                                      <p:to>
                                        <p:strVal val="visible"/>
                                      </p:to>
                                    </p:set>
                                    <p:anim to="" calcmode="lin" valueType="num">
                                      <p:cBhvr>
                                        <p:cTn id="22" dur="1" fill="hold"/>
                                        <p:tgtEl>
                                          <p:spTgt spid="125957"/>
                                        </p:tgtEl>
                                        <p:attrNameLst>
                                          <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125958"/>
                                        </p:tgtEl>
                                        <p:attrNameLst>
                                          <p:attrName>style.visibility</p:attrName>
                                        </p:attrNameLst>
                                      </p:cBhvr>
                                      <p:to>
                                        <p:strVal val="visible"/>
                                      </p:to>
                                    </p:set>
                                    <p:anim to="" calcmode="lin" valueType="num">
                                      <p:cBhvr>
                                        <p:cTn id="27" dur="1" fill="hold"/>
                                        <p:tgtEl>
                                          <p:spTgt spid="125958"/>
                                        </p:tgtEl>
                                        <p:attrNameLst>
                                          <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25959"/>
                                        </p:tgtEl>
                                        <p:attrNameLst>
                                          <p:attrName>style.visibility</p:attrName>
                                        </p:attrNameLst>
                                      </p:cBhvr>
                                      <p:to>
                                        <p:strVal val="visible"/>
                                      </p:to>
                                    </p:set>
                                    <p:anim calcmode="lin" valueType="num">
                                      <p:cBhvr additive="base">
                                        <p:cTn id="32" dur="500" fill="hold"/>
                                        <p:tgtEl>
                                          <p:spTgt spid="125959"/>
                                        </p:tgtEl>
                                        <p:attrNameLst>
                                          <p:attrName>ppt_x</p:attrName>
                                        </p:attrNameLst>
                                      </p:cBhvr>
                                      <p:tavLst>
                                        <p:tav tm="0">
                                          <p:val>
                                            <p:strVal val="#ppt_x"/>
                                          </p:val>
                                        </p:tav>
                                        <p:tav tm="100000">
                                          <p:val>
                                            <p:strVal val="#ppt_x"/>
                                          </p:val>
                                        </p:tav>
                                      </p:tavLst>
                                    </p:anim>
                                    <p:anim calcmode="lin" valueType="num">
                                      <p:cBhvr additive="base">
                                        <p:cTn id="33" dur="500" fill="hold"/>
                                        <p:tgtEl>
                                          <p:spTgt spid="1259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4" grpId="0" autoUpdateAnimBg="0"/>
      <p:bldP spid="125955" grpId="0" autoUpdateAnimBg="0"/>
      <p:bldP spid="125956" grpId="0" autoUpdateAnimBg="0"/>
      <p:bldP spid="125957" grpId="0" animBg="1"/>
      <p:bldP spid="125958" grpId="0" autoUpdateAnimBg="0"/>
      <p:bldP spid="12595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FD457791C4F54B87F0418DA685228A" ma:contentTypeVersion="2" ma:contentTypeDescription="Create a new document." ma:contentTypeScope="" ma:versionID="71ada9765f67b215534109dbda50eb0e">
  <xsd:schema xmlns:xsd="http://www.w3.org/2001/XMLSchema" xmlns:xs="http://www.w3.org/2001/XMLSchema" xmlns:p="http://schemas.microsoft.com/office/2006/metadata/properties" xmlns:ns2="5f0d9a28-6939-4b82-9558-41f1372f6003" targetNamespace="http://schemas.microsoft.com/office/2006/metadata/properties" ma:root="true" ma:fieldsID="7c0f0ac48a72fb9195acfa4acc1a4d86" ns2:_="">
    <xsd:import namespace="5f0d9a28-6939-4b82-9558-41f1372f6003"/>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0d9a28-6939-4b82-9558-41f1372f60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AC344DE-6E42-49B7-9677-D3A834DD17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f0d9a28-6939-4b82-9558-41f1372f60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81C994F-7498-49E3-A880-6F686B81FD59}">
  <ds:schemaRefs>
    <ds:schemaRef ds:uri="http://schemas.microsoft.com/sharepoint/v3/contenttype/forms"/>
  </ds:schemaRefs>
</ds:datastoreItem>
</file>

<file path=customXml/itemProps3.xml><?xml version="1.0" encoding="utf-8"?>
<ds:datastoreItem xmlns:ds="http://schemas.openxmlformats.org/officeDocument/2006/customXml" ds:itemID="{F40FF0FE-0AA4-4F84-8CF5-A44B48C35ACE}">
  <ds:schemaRefs>
    <ds:schemaRef ds:uri="http://purl.org/dc/terms/"/>
    <ds:schemaRef ds:uri="http://schemas.microsoft.com/office/2006/documentManagement/types"/>
    <ds:schemaRef ds:uri="http://purl.org/dc/elements/1.1/"/>
    <ds:schemaRef ds:uri="http://www.w3.org/XML/1998/namespace"/>
    <ds:schemaRef ds:uri="http://schemas.microsoft.com/office/infopath/2007/PartnerControls"/>
    <ds:schemaRef ds:uri="http://schemas.openxmlformats.org/package/2006/metadata/core-properties"/>
    <ds:schemaRef ds:uri="http://purl.org/dc/dcmitype/"/>
    <ds:schemaRef ds:uri="5f0d9a28-6939-4b82-9558-41f1372f6003"/>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4454</TotalTime>
  <Words>7035</Words>
  <Application>Microsoft Office PowerPoint</Application>
  <PresentationFormat>On-screen Show (4:3)</PresentationFormat>
  <Paragraphs>1095</Paragraphs>
  <Slides>136</Slides>
  <Notes>2</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136</vt:i4>
      </vt:variant>
    </vt:vector>
  </HeadingPairs>
  <TitlesOfParts>
    <vt:vector size="140" baseType="lpstr">
      <vt:lpstr>Office Theme</vt:lpstr>
      <vt:lpstr>Bitmap Image</vt:lpstr>
      <vt:lpstr>Chart</vt:lpstr>
      <vt:lpstr>Photo Editor Photo</vt:lpstr>
      <vt:lpstr>Higher Chemistry CfE</vt:lpstr>
      <vt:lpstr>Higher Chemistry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Experiment 1.1 Effect of Concentration on Reaction Rate</vt:lpstr>
      <vt:lpstr>PowerPoint Presentation</vt:lpstr>
      <vt:lpstr>PowerPoint Presentation</vt:lpstr>
      <vt:lpstr>PowerPoint Presentation</vt:lpstr>
      <vt:lpstr>PowerPoint Presentation</vt:lpstr>
      <vt:lpstr>Experiment 1.2 Effect of Temperature Change on Reaction Rate             </vt:lpstr>
      <vt:lpstr>Results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Mendeleev’s Main Findings</vt:lpstr>
      <vt:lpstr>The following three  properties will be  considered:</vt:lpstr>
      <vt:lpstr>(i) A             Size (Covalent R            )</vt:lpstr>
      <vt:lpstr>Using the information on page 7 of the data booklet find the covalent radius for:</vt:lpstr>
      <vt:lpstr>PowerPoint Presentation</vt:lpstr>
      <vt:lpstr>PowerPoint Presentation</vt:lpstr>
      <vt:lpstr>PowerPoint Presentation</vt:lpstr>
      <vt:lpstr>PowerPoint Presentation</vt:lpstr>
      <vt:lpstr>(ii) Ionisation Energy</vt:lpstr>
      <vt:lpstr>Using the information on page 11 of the data booklet find the first ionisation energies for:</vt:lpstr>
      <vt:lpstr>Across a Period</vt:lpstr>
      <vt:lpstr>PowerPoint Presentation</vt:lpstr>
      <vt:lpstr>Second Ionisation Energy</vt:lpstr>
      <vt:lpstr>PowerPoint Presentation</vt:lpstr>
      <vt:lpstr>PowerPoint Presentation</vt:lpstr>
      <vt:lpstr>(iii) Electronegativity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(ii) Ionic Bonding</vt:lpstr>
      <vt:lpstr>PowerPoint Presentation</vt:lpstr>
      <vt:lpstr>(iii) Covalent Bonding</vt:lpstr>
      <vt:lpstr>A. Polar Covalent  Bonds</vt:lpstr>
      <vt:lpstr>PowerPoint Presentation</vt:lpstr>
      <vt:lpstr>B. Non-Polar (Pure) Covalent  Bonds</vt:lpstr>
      <vt:lpstr>Detecting P________ Covalent Structures</vt:lpstr>
      <vt:lpstr>PowerPoint Presentation</vt:lpstr>
      <vt:lpstr>Molecular P___________</vt:lpstr>
      <vt:lpstr>(iv) Intermolecular forces =           ’               Forces</vt:lpstr>
      <vt:lpstr>1. London Dispersion Forces</vt:lpstr>
      <vt:lpstr>PowerPoint Presentation</vt:lpstr>
      <vt:lpstr>PowerPoint Presentation</vt:lpstr>
      <vt:lpstr>PowerPoint Presentation</vt:lpstr>
      <vt:lpstr>2. Permanent Dipole- Permanent Dipole Interactions</vt:lpstr>
      <vt:lpstr>3. Hydrogen Bonds</vt:lpstr>
      <vt:lpstr>PowerPoint Presentation</vt:lpstr>
      <vt:lpstr>PowerPoint Presentation</vt:lpstr>
      <vt:lpstr>Anomalous Boiling Points</vt:lpstr>
      <vt:lpstr>PowerPoint Presentation</vt:lpstr>
      <vt:lpstr>Why does ice float on water?</vt:lpstr>
      <vt:lpstr>Covalent Bonding-Summary</vt:lpstr>
      <vt:lpstr>Bond Strengths</vt:lpstr>
      <vt:lpstr>1. Monatomic</vt:lpstr>
      <vt:lpstr>2. Covalent Molecular</vt:lpstr>
      <vt:lpstr>PowerPoint Presentation</vt:lpstr>
      <vt:lpstr>3. Covalent Network</vt:lpstr>
      <vt:lpstr>PowerPoint Presentation</vt:lpstr>
      <vt:lpstr>Structures of the Elements</vt:lpstr>
      <vt:lpstr>Structures-Summary</vt:lpstr>
      <vt:lpstr>(vi) Properties</vt:lpstr>
      <vt:lpstr>PowerPoint Presentation</vt:lpstr>
      <vt:lpstr>2. Solubility (m______________)</vt:lpstr>
      <vt:lpstr>PowerPoint Presentation</vt:lpstr>
      <vt:lpstr>3. Viscosity</vt:lpstr>
      <vt:lpstr>PowerPoint Presentation</vt:lpstr>
    </vt:vector>
  </TitlesOfParts>
  <Company>University of Stirling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Higher Chemistry CfE</dc:title>
  <dc:creator>Laptop</dc:creator>
  <cp:lastModifiedBy>Andrew McLean</cp:lastModifiedBy>
  <cp:revision>172</cp:revision>
  <cp:lastPrinted>2018-08-28T10:56:50Z</cp:lastPrinted>
  <dcterms:created xsi:type="dcterms:W3CDTF">2014-10-11T09:06:32Z</dcterms:created>
  <dcterms:modified xsi:type="dcterms:W3CDTF">2019-05-10T13:23:53Z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0x0101004FFD457791C4F54B87F0418DA685228A</vt:lpwstr>
  </property>
</Properties>
</file>