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4.xml" ContentType="application/vnd.openxmlformats-officedocument.presentationml.slide+xml"/>
  <Override PartName="/ppt/slides/slide18.xml" ContentType="application/vnd.openxmlformats-officedocument.presentationml.slide+xml"/>
  <Override PartName="/ppt/slides/slide12.xml" ContentType="application/vnd.openxmlformats-officedocument.presentationml.slide+xml"/>
  <Override PartName="/ppt/slides/slide5.xml" ContentType="application/vnd.openxmlformats-officedocument.presentationml.slide+xml"/>
  <Override PartName="/ppt/slides/slide13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notesSlides/notesSlide7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diagrams/quickStyle1.xml" ContentType="application/vnd.openxmlformats-officedocument.drawingml.diagramStyle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layout1.xml" ContentType="application/vnd.openxmlformats-officedocument.drawingml.diagramLayout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6" r:id="rId3"/>
    <p:sldId id="276" r:id="rId4"/>
    <p:sldId id="257" r:id="rId5"/>
    <p:sldId id="258" r:id="rId6"/>
    <p:sldId id="259" r:id="rId7"/>
    <p:sldId id="267" r:id="rId8"/>
    <p:sldId id="260" r:id="rId9"/>
    <p:sldId id="269" r:id="rId10"/>
    <p:sldId id="270" r:id="rId11"/>
    <p:sldId id="271" r:id="rId12"/>
    <p:sldId id="272" r:id="rId13"/>
    <p:sldId id="273" r:id="rId14"/>
    <p:sldId id="275" r:id="rId15"/>
    <p:sldId id="274" r:id="rId16"/>
    <p:sldId id="277" r:id="rId17"/>
    <p:sldId id="263" r:id="rId18"/>
    <p:sldId id="264" r:id="rId19"/>
    <p:sldId id="268" r:id="rId20"/>
    <p:sldId id="265" r:id="rId21"/>
  </p:sldIdLst>
  <p:sldSz cx="9144000" cy="6858000" type="screen4x3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customXml" Target="../customXml/item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F80543-09D1-B641-AD97-B785F8D83A7A}" type="doc">
      <dgm:prSet loTypeId="urn:microsoft.com/office/officeart/2005/8/layout/radial3" loCatId="relationship" qsTypeId="urn:microsoft.com/office/officeart/2005/8/quickstyle/simple4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964D9D8A-C3C3-DA4A-BA6E-3D5790C3D727}">
      <dgm:prSet phldrT="[Text]"/>
      <dgm:spPr>
        <a:solidFill>
          <a:srgbClr val="FFFF00"/>
        </a:solidFill>
      </dgm:spPr>
      <dgm:t>
        <a:bodyPr/>
        <a:lstStyle/>
        <a:p>
          <a:r>
            <a:rPr lang="en-US" dirty="0" smtClean="0"/>
            <a:t>Raw materials</a:t>
          </a:r>
          <a:endParaRPr lang="en-US" dirty="0"/>
        </a:p>
      </dgm:t>
    </dgm:pt>
    <dgm:pt modelId="{EBFD0EB0-676B-AB4F-AF2C-190E8403307F}" type="parTrans" cxnId="{932882E3-8EDA-5440-9F6C-3A47195B9250}">
      <dgm:prSet/>
      <dgm:spPr/>
      <dgm:t>
        <a:bodyPr/>
        <a:lstStyle/>
        <a:p>
          <a:endParaRPr lang="en-US"/>
        </a:p>
      </dgm:t>
    </dgm:pt>
    <dgm:pt modelId="{D73D581F-3C92-C646-A2D1-47F70607F844}" type="sibTrans" cxnId="{932882E3-8EDA-5440-9F6C-3A47195B9250}">
      <dgm:prSet/>
      <dgm:spPr/>
      <dgm:t>
        <a:bodyPr/>
        <a:lstStyle/>
        <a:p>
          <a:endParaRPr lang="en-US"/>
        </a:p>
      </dgm:t>
    </dgm:pt>
    <dgm:pt modelId="{F1DC9FF8-F4F9-7F42-B957-535DFCF0F111}">
      <dgm:prSet phldrT="[Text]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dirty="0" smtClean="0"/>
            <a:t>Fossil fuels</a:t>
          </a:r>
          <a:endParaRPr lang="en-US" dirty="0"/>
        </a:p>
      </dgm:t>
    </dgm:pt>
    <dgm:pt modelId="{5251CDAF-1703-DE4E-8D3F-E283931DA637}" type="parTrans" cxnId="{93917D96-0C33-564A-AB79-2A0DB957BEEE}">
      <dgm:prSet/>
      <dgm:spPr/>
      <dgm:t>
        <a:bodyPr/>
        <a:lstStyle/>
        <a:p>
          <a:endParaRPr lang="en-US"/>
        </a:p>
      </dgm:t>
    </dgm:pt>
    <dgm:pt modelId="{3EE3FFDA-C6E5-F440-80C9-392184930CBC}" type="sibTrans" cxnId="{93917D96-0C33-564A-AB79-2A0DB957BEEE}">
      <dgm:prSet/>
      <dgm:spPr/>
      <dgm:t>
        <a:bodyPr/>
        <a:lstStyle/>
        <a:p>
          <a:endParaRPr lang="en-US"/>
        </a:p>
      </dgm:t>
    </dgm:pt>
    <dgm:pt modelId="{873DC895-60CE-614D-8635-04BCFB0D8DD8}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 smtClean="0"/>
            <a:t>Metallic ores</a:t>
          </a:r>
          <a:endParaRPr lang="en-US" dirty="0"/>
        </a:p>
      </dgm:t>
    </dgm:pt>
    <dgm:pt modelId="{1FC7A648-E12F-4848-954E-2EDE57F6E675}" type="parTrans" cxnId="{790FE809-3E50-DB4D-A71A-29ABFD75BBA4}">
      <dgm:prSet/>
      <dgm:spPr/>
      <dgm:t>
        <a:bodyPr/>
        <a:lstStyle/>
        <a:p>
          <a:endParaRPr lang="en-US"/>
        </a:p>
      </dgm:t>
    </dgm:pt>
    <dgm:pt modelId="{8ADFB75D-DBCC-9A47-9C08-EBFBCDB11C4A}" type="sibTrans" cxnId="{790FE809-3E50-DB4D-A71A-29ABFD75BBA4}">
      <dgm:prSet/>
      <dgm:spPr/>
      <dgm:t>
        <a:bodyPr/>
        <a:lstStyle/>
        <a:p>
          <a:endParaRPr lang="en-US"/>
        </a:p>
      </dgm:t>
    </dgm:pt>
    <dgm:pt modelId="{0D8C3E7D-762F-D442-8B47-0D4EB033B482}">
      <dgm:prSet phldrT="[Text]"/>
      <dgm:spPr/>
      <dgm:t>
        <a:bodyPr/>
        <a:lstStyle/>
        <a:p>
          <a:r>
            <a:rPr lang="en-US" dirty="0" smtClean="0"/>
            <a:t>minerals</a:t>
          </a:r>
          <a:endParaRPr lang="en-US" dirty="0"/>
        </a:p>
      </dgm:t>
    </dgm:pt>
    <dgm:pt modelId="{43CC272B-9C3E-474A-BB8E-530CB92B4946}" type="parTrans" cxnId="{7197CB73-B18E-8B45-818D-FF9CC3222296}">
      <dgm:prSet/>
      <dgm:spPr/>
      <dgm:t>
        <a:bodyPr/>
        <a:lstStyle/>
        <a:p>
          <a:endParaRPr lang="en-US"/>
        </a:p>
      </dgm:t>
    </dgm:pt>
    <dgm:pt modelId="{52A5930F-0148-F844-97E2-6938CE8C402D}" type="sibTrans" cxnId="{7197CB73-B18E-8B45-818D-FF9CC3222296}">
      <dgm:prSet/>
      <dgm:spPr/>
      <dgm:t>
        <a:bodyPr/>
        <a:lstStyle/>
        <a:p>
          <a:endParaRPr lang="en-US"/>
        </a:p>
      </dgm:t>
    </dgm:pt>
    <dgm:pt modelId="{00933C16-821C-904D-9FDA-1CAAD1C98F27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dirty="0" smtClean="0"/>
            <a:t>Air and water</a:t>
          </a:r>
          <a:endParaRPr lang="en-US" dirty="0"/>
        </a:p>
      </dgm:t>
    </dgm:pt>
    <dgm:pt modelId="{175FA2EF-23B0-7A4A-85EE-A189E8FA24B6}" type="parTrans" cxnId="{B72B17D5-9765-7E43-B448-8B416A9D18AB}">
      <dgm:prSet/>
      <dgm:spPr/>
      <dgm:t>
        <a:bodyPr/>
        <a:lstStyle/>
        <a:p>
          <a:endParaRPr lang="en-US"/>
        </a:p>
      </dgm:t>
    </dgm:pt>
    <dgm:pt modelId="{E2C52442-2CC6-CD4B-9080-451AEAF3AF86}" type="sibTrans" cxnId="{B72B17D5-9765-7E43-B448-8B416A9D18AB}">
      <dgm:prSet/>
      <dgm:spPr/>
      <dgm:t>
        <a:bodyPr/>
        <a:lstStyle/>
        <a:p>
          <a:endParaRPr lang="en-US"/>
        </a:p>
      </dgm:t>
    </dgm:pt>
    <dgm:pt modelId="{3807AD06-1E2F-E24E-920C-9F64A469E343}" type="pres">
      <dgm:prSet presAssocID="{4AF80543-09D1-B641-AD97-B785F8D83A7A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29F8245-6CA5-AE4C-AD90-47636F7A279C}" type="pres">
      <dgm:prSet presAssocID="{4AF80543-09D1-B641-AD97-B785F8D83A7A}" presName="radial" presStyleCnt="0">
        <dgm:presLayoutVars>
          <dgm:animLvl val="ctr"/>
        </dgm:presLayoutVars>
      </dgm:prSet>
      <dgm:spPr/>
    </dgm:pt>
    <dgm:pt modelId="{4876DC97-D339-CE4E-92CC-DEB657AD6D17}" type="pres">
      <dgm:prSet presAssocID="{964D9D8A-C3C3-DA4A-BA6E-3D5790C3D727}" presName="centerShape" presStyleLbl="vennNode1" presStyleIdx="0" presStyleCnt="5"/>
      <dgm:spPr/>
      <dgm:t>
        <a:bodyPr/>
        <a:lstStyle/>
        <a:p>
          <a:endParaRPr lang="en-US"/>
        </a:p>
      </dgm:t>
    </dgm:pt>
    <dgm:pt modelId="{31BA2E3E-FD6A-E446-815F-81783B2908C0}" type="pres">
      <dgm:prSet presAssocID="{F1DC9FF8-F4F9-7F42-B957-535DFCF0F111}" presName="node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595A36-F06D-3448-94B6-E79661C6D08D}" type="pres">
      <dgm:prSet presAssocID="{873DC895-60CE-614D-8635-04BCFB0D8DD8}" presName="node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2F1C43-EAE8-4F4D-A8B3-E4EA23627296}" type="pres">
      <dgm:prSet presAssocID="{0D8C3E7D-762F-D442-8B47-0D4EB033B482}" presName="node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4C5232-6D5B-5346-A879-93A32053998E}" type="pres">
      <dgm:prSet presAssocID="{00933C16-821C-904D-9FDA-1CAAD1C98F27}" presName="node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E028CCF-6BE1-44A5-A00C-1C3F098EC207}" type="presOf" srcId="{0D8C3E7D-762F-D442-8B47-0D4EB033B482}" destId="{D42F1C43-EAE8-4F4D-A8B3-E4EA23627296}" srcOrd="0" destOrd="0" presId="urn:microsoft.com/office/officeart/2005/8/layout/radial3"/>
    <dgm:cxn modelId="{C39772CA-8432-44A0-B4E1-E47A3693B967}" type="presOf" srcId="{964D9D8A-C3C3-DA4A-BA6E-3D5790C3D727}" destId="{4876DC97-D339-CE4E-92CC-DEB657AD6D17}" srcOrd="0" destOrd="0" presId="urn:microsoft.com/office/officeart/2005/8/layout/radial3"/>
    <dgm:cxn modelId="{7197CB73-B18E-8B45-818D-FF9CC3222296}" srcId="{964D9D8A-C3C3-DA4A-BA6E-3D5790C3D727}" destId="{0D8C3E7D-762F-D442-8B47-0D4EB033B482}" srcOrd="2" destOrd="0" parTransId="{43CC272B-9C3E-474A-BB8E-530CB92B4946}" sibTransId="{52A5930F-0148-F844-97E2-6938CE8C402D}"/>
    <dgm:cxn modelId="{0F5D6835-9D88-4097-8A94-4D84B9068805}" type="presOf" srcId="{00933C16-821C-904D-9FDA-1CAAD1C98F27}" destId="{234C5232-6D5B-5346-A879-93A32053998E}" srcOrd="0" destOrd="0" presId="urn:microsoft.com/office/officeart/2005/8/layout/radial3"/>
    <dgm:cxn modelId="{790FE809-3E50-DB4D-A71A-29ABFD75BBA4}" srcId="{964D9D8A-C3C3-DA4A-BA6E-3D5790C3D727}" destId="{873DC895-60CE-614D-8635-04BCFB0D8DD8}" srcOrd="1" destOrd="0" parTransId="{1FC7A648-E12F-4848-954E-2EDE57F6E675}" sibTransId="{8ADFB75D-DBCC-9A47-9C08-EBFBCDB11C4A}"/>
    <dgm:cxn modelId="{D18126B6-AD32-4BD7-9BE7-0266B85FFB5D}" type="presOf" srcId="{4AF80543-09D1-B641-AD97-B785F8D83A7A}" destId="{3807AD06-1E2F-E24E-920C-9F64A469E343}" srcOrd="0" destOrd="0" presId="urn:microsoft.com/office/officeart/2005/8/layout/radial3"/>
    <dgm:cxn modelId="{932882E3-8EDA-5440-9F6C-3A47195B9250}" srcId="{4AF80543-09D1-B641-AD97-B785F8D83A7A}" destId="{964D9D8A-C3C3-DA4A-BA6E-3D5790C3D727}" srcOrd="0" destOrd="0" parTransId="{EBFD0EB0-676B-AB4F-AF2C-190E8403307F}" sibTransId="{D73D581F-3C92-C646-A2D1-47F70607F844}"/>
    <dgm:cxn modelId="{93917D96-0C33-564A-AB79-2A0DB957BEEE}" srcId="{964D9D8A-C3C3-DA4A-BA6E-3D5790C3D727}" destId="{F1DC9FF8-F4F9-7F42-B957-535DFCF0F111}" srcOrd="0" destOrd="0" parTransId="{5251CDAF-1703-DE4E-8D3F-E283931DA637}" sibTransId="{3EE3FFDA-C6E5-F440-80C9-392184930CBC}"/>
    <dgm:cxn modelId="{EAC679EF-1373-4CF3-9148-635815AD9F78}" type="presOf" srcId="{F1DC9FF8-F4F9-7F42-B957-535DFCF0F111}" destId="{31BA2E3E-FD6A-E446-815F-81783B2908C0}" srcOrd="0" destOrd="0" presId="urn:microsoft.com/office/officeart/2005/8/layout/radial3"/>
    <dgm:cxn modelId="{B72B17D5-9765-7E43-B448-8B416A9D18AB}" srcId="{964D9D8A-C3C3-DA4A-BA6E-3D5790C3D727}" destId="{00933C16-821C-904D-9FDA-1CAAD1C98F27}" srcOrd="3" destOrd="0" parTransId="{175FA2EF-23B0-7A4A-85EE-A189E8FA24B6}" sibTransId="{E2C52442-2CC6-CD4B-9080-451AEAF3AF86}"/>
    <dgm:cxn modelId="{DAA57210-571C-4983-8C42-2C9080A307EF}" type="presOf" srcId="{873DC895-60CE-614D-8635-04BCFB0D8DD8}" destId="{4E595A36-F06D-3448-94B6-E79661C6D08D}" srcOrd="0" destOrd="0" presId="urn:microsoft.com/office/officeart/2005/8/layout/radial3"/>
    <dgm:cxn modelId="{939D160F-118C-4B92-823E-1D4A307E2233}" type="presParOf" srcId="{3807AD06-1E2F-E24E-920C-9F64A469E343}" destId="{129F8245-6CA5-AE4C-AD90-47636F7A279C}" srcOrd="0" destOrd="0" presId="urn:microsoft.com/office/officeart/2005/8/layout/radial3"/>
    <dgm:cxn modelId="{0D41D3FC-EDA9-4676-82CE-C332D12BA40A}" type="presParOf" srcId="{129F8245-6CA5-AE4C-AD90-47636F7A279C}" destId="{4876DC97-D339-CE4E-92CC-DEB657AD6D17}" srcOrd="0" destOrd="0" presId="urn:microsoft.com/office/officeart/2005/8/layout/radial3"/>
    <dgm:cxn modelId="{ED0A74DA-51A0-4483-9408-DD1C06209EC3}" type="presParOf" srcId="{129F8245-6CA5-AE4C-AD90-47636F7A279C}" destId="{31BA2E3E-FD6A-E446-815F-81783B2908C0}" srcOrd="1" destOrd="0" presId="urn:microsoft.com/office/officeart/2005/8/layout/radial3"/>
    <dgm:cxn modelId="{D46C536E-7A3E-48EB-98A0-8F32C67C17A9}" type="presParOf" srcId="{129F8245-6CA5-AE4C-AD90-47636F7A279C}" destId="{4E595A36-F06D-3448-94B6-E79661C6D08D}" srcOrd="2" destOrd="0" presId="urn:microsoft.com/office/officeart/2005/8/layout/radial3"/>
    <dgm:cxn modelId="{B3DFD93C-E9E8-4F7E-AF6C-F8B721BDC23E}" type="presParOf" srcId="{129F8245-6CA5-AE4C-AD90-47636F7A279C}" destId="{D42F1C43-EAE8-4F4D-A8B3-E4EA23627296}" srcOrd="3" destOrd="0" presId="urn:microsoft.com/office/officeart/2005/8/layout/radial3"/>
    <dgm:cxn modelId="{01470BB7-0FBA-43B9-90DD-BE8C7C9B38A1}" type="presParOf" srcId="{129F8245-6CA5-AE4C-AD90-47636F7A279C}" destId="{234C5232-6D5B-5346-A879-93A32053998E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76DC97-D339-CE4E-92CC-DEB657AD6D17}">
      <dsp:nvSpPr>
        <dsp:cNvPr id="0" name=""/>
        <dsp:cNvSpPr/>
      </dsp:nvSpPr>
      <dsp:spPr>
        <a:xfrm>
          <a:off x="2210729" y="1200501"/>
          <a:ext cx="2990723" cy="2990723"/>
        </a:xfrm>
        <a:prstGeom prst="ellipse">
          <a:avLst/>
        </a:prstGeom>
        <a:solidFill>
          <a:srgbClr val="FFFF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2070" tIns="52070" rIns="52070" bIns="5207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Raw materials</a:t>
          </a:r>
          <a:endParaRPr lang="en-US" sz="4100" kern="1200" dirty="0"/>
        </a:p>
      </dsp:txBody>
      <dsp:txXfrm>
        <a:off x="2648710" y="1638482"/>
        <a:ext cx="2114761" cy="2114761"/>
      </dsp:txXfrm>
    </dsp:sp>
    <dsp:sp modelId="{31BA2E3E-FD6A-E446-815F-81783B2908C0}">
      <dsp:nvSpPr>
        <dsp:cNvPr id="0" name=""/>
        <dsp:cNvSpPr/>
      </dsp:nvSpPr>
      <dsp:spPr>
        <a:xfrm>
          <a:off x="2958410" y="533"/>
          <a:ext cx="1495361" cy="1495361"/>
        </a:xfrm>
        <a:prstGeom prst="ellipse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Fossil fuels</a:t>
          </a:r>
          <a:endParaRPr lang="en-US" sz="2200" kern="1200" dirty="0"/>
        </a:p>
      </dsp:txBody>
      <dsp:txXfrm>
        <a:off x="3177401" y="219524"/>
        <a:ext cx="1057379" cy="1057379"/>
      </dsp:txXfrm>
    </dsp:sp>
    <dsp:sp modelId="{4E595A36-F06D-3448-94B6-E79661C6D08D}">
      <dsp:nvSpPr>
        <dsp:cNvPr id="0" name=""/>
        <dsp:cNvSpPr/>
      </dsp:nvSpPr>
      <dsp:spPr>
        <a:xfrm>
          <a:off x="4906058" y="1948182"/>
          <a:ext cx="1495361" cy="1495361"/>
        </a:xfrm>
        <a:prstGeom prst="ellipse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Metallic ores</a:t>
          </a:r>
          <a:endParaRPr lang="en-US" sz="2200" kern="1200" dirty="0"/>
        </a:p>
      </dsp:txBody>
      <dsp:txXfrm>
        <a:off x="5125049" y="2167173"/>
        <a:ext cx="1057379" cy="1057379"/>
      </dsp:txXfrm>
    </dsp:sp>
    <dsp:sp modelId="{D42F1C43-EAE8-4F4D-A8B3-E4EA23627296}">
      <dsp:nvSpPr>
        <dsp:cNvPr id="0" name=""/>
        <dsp:cNvSpPr/>
      </dsp:nvSpPr>
      <dsp:spPr>
        <a:xfrm>
          <a:off x="2958410" y="3895830"/>
          <a:ext cx="1495361" cy="1495361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minerals</a:t>
          </a:r>
          <a:endParaRPr lang="en-US" sz="2200" kern="1200" dirty="0"/>
        </a:p>
      </dsp:txBody>
      <dsp:txXfrm>
        <a:off x="3177401" y="4114821"/>
        <a:ext cx="1057379" cy="1057379"/>
      </dsp:txXfrm>
    </dsp:sp>
    <dsp:sp modelId="{234C5232-6D5B-5346-A879-93A32053998E}">
      <dsp:nvSpPr>
        <dsp:cNvPr id="0" name=""/>
        <dsp:cNvSpPr/>
      </dsp:nvSpPr>
      <dsp:spPr>
        <a:xfrm>
          <a:off x="1010761" y="1948182"/>
          <a:ext cx="1495361" cy="1495361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Air and water</a:t>
          </a:r>
          <a:endParaRPr lang="en-US" sz="2200" kern="1200" dirty="0"/>
        </a:p>
      </dsp:txBody>
      <dsp:txXfrm>
        <a:off x="1229752" y="2167173"/>
        <a:ext cx="1057379" cy="10573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7E1728-45C6-4EBD-BA02-3B30DACF680D}" type="datetimeFigureOut">
              <a:rPr lang="en-GB" smtClean="0"/>
              <a:t>05/10/2015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6E7B19-D763-414B-B194-F2FCFEC6B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921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F7E0733D-4474-486C-93BF-0679CEA8BDE8}" type="slidenum">
              <a:rPr lang="en-GB" altLang="en-US" sz="1200"/>
              <a:pPr/>
              <a:t>9</a:t>
            </a:fld>
            <a:endParaRPr lang="en-GB" altLang="en-US" sz="12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91A6A499-F14C-43B1-ADB6-079E47E1EDE6}" type="slidenum">
              <a:rPr lang="en-GB" altLang="en-US" sz="1200"/>
              <a:pPr/>
              <a:t>10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763FC403-DC39-4C76-A0A5-89E10DAEA2C3}" type="slidenum">
              <a:rPr lang="en-GB" altLang="en-US" sz="1200"/>
              <a:pPr/>
              <a:t>11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B144BB04-7957-468E-8F67-28E680A6CA55}" type="slidenum">
              <a:rPr lang="en-GB" altLang="en-US" sz="1200"/>
              <a:pPr/>
              <a:t>12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DE28A41C-C119-4384-AB57-032068973305}" type="slidenum">
              <a:rPr lang="en-GB" altLang="en-US" sz="1200"/>
              <a:pPr/>
              <a:t>13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90E1457F-7A9C-4571-B499-8AAC32FC0826}" type="slidenum">
              <a:rPr lang="en-GB" altLang="en-US" sz="1200"/>
              <a:pPr/>
              <a:t>14</a:t>
            </a:fld>
            <a:endParaRPr lang="en-GB" altLang="en-US" sz="120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106" indent="-272348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393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5151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908" indent="-217879" defTabSz="91388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665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423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8180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937" indent="-217879" defTabSz="91388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F5F2CB4F-CFC1-4B89-9F03-7EB58FF5F4DC}" type="slidenum">
              <a:rPr lang="en-GB" altLang="en-US" sz="1200"/>
              <a:pPr/>
              <a:t>15</a:t>
            </a:fld>
            <a:endParaRPr lang="en-GB" altLang="en-US" sz="120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DBBC-27D0-439B-A29A-30FECF9E96FB}" type="datetimeFigureOut">
              <a:rPr lang="en-GB" smtClean="0"/>
              <a:t>05/10/2015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A28CC-D574-4BC7-AD64-FEE737036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488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DBBC-27D0-439B-A29A-30FECF9E96FB}" type="datetimeFigureOut">
              <a:rPr lang="en-GB" smtClean="0"/>
              <a:t>05/10/2015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A28CC-D574-4BC7-AD64-FEE737036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966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DBBC-27D0-439B-A29A-30FECF9E96FB}" type="datetimeFigureOut">
              <a:rPr lang="en-GB" smtClean="0"/>
              <a:t>05/10/2015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A28CC-D574-4BC7-AD64-FEE737036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604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DBBC-27D0-439B-A29A-30FECF9E96FB}" type="datetimeFigureOut">
              <a:rPr lang="en-GB" smtClean="0"/>
              <a:t>05/10/2015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A28CC-D574-4BC7-AD64-FEE737036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211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DBBC-27D0-439B-A29A-30FECF9E96FB}" type="datetimeFigureOut">
              <a:rPr lang="en-GB" smtClean="0"/>
              <a:t>05/10/2015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A28CC-D574-4BC7-AD64-FEE737036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092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DBBC-27D0-439B-A29A-30FECF9E96FB}" type="datetimeFigureOut">
              <a:rPr lang="en-GB" smtClean="0"/>
              <a:t>05/10/2015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A28CC-D574-4BC7-AD64-FEE737036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341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DBBC-27D0-439B-A29A-30FECF9E96FB}" type="datetimeFigureOut">
              <a:rPr lang="en-GB" smtClean="0"/>
              <a:t>05/10/2015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A28CC-D574-4BC7-AD64-FEE737036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54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DBBC-27D0-439B-A29A-30FECF9E96FB}" type="datetimeFigureOut">
              <a:rPr lang="en-GB" smtClean="0"/>
              <a:t>05/10/2015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A28CC-D574-4BC7-AD64-FEE737036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3942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DBBC-27D0-439B-A29A-30FECF9E96FB}" type="datetimeFigureOut">
              <a:rPr lang="en-GB" smtClean="0"/>
              <a:t>05/10/2015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A28CC-D574-4BC7-AD64-FEE737036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0687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DBBC-27D0-439B-A29A-30FECF9E96FB}" type="datetimeFigureOut">
              <a:rPr lang="en-GB" smtClean="0"/>
              <a:t>05/10/2015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A28CC-D574-4BC7-AD64-FEE737036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999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ADBBC-27D0-439B-A29A-30FECF9E96FB}" type="datetimeFigureOut">
              <a:rPr lang="en-GB" smtClean="0"/>
              <a:t>05/10/2015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A28CC-D574-4BC7-AD64-FEE737036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853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>
            <a:alpha val="5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ADBBC-27D0-439B-A29A-30FECF9E96FB}" type="datetimeFigureOut">
              <a:rPr lang="en-GB" smtClean="0"/>
              <a:t>05/10/2015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A28CC-D574-4BC7-AD64-FEE737036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345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presidentpost.com/wp-content/uploads/2013/01/Industry-Roko.jpg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The chemical industry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999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Learning outcomes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484784"/>
            <a:ext cx="82089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By the end of this sub unit you should know: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Industrial </a:t>
            </a:r>
            <a:r>
              <a:rPr lang="en-GB" dirty="0"/>
              <a:t>processes are designed to maximise profit and minimise the impact on the environment</a:t>
            </a:r>
            <a:r>
              <a:rPr lang="en-GB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There are 7 </a:t>
            </a:r>
            <a:r>
              <a:rPr lang="en-GB" dirty="0"/>
              <a:t>factors that influence the design of an industrial </a:t>
            </a:r>
            <a:r>
              <a:rPr lang="en-GB" dirty="0" smtClean="0"/>
              <a:t>process. Factors </a:t>
            </a:r>
            <a:r>
              <a:rPr lang="en-GB" dirty="0"/>
              <a:t>influencing process design include: availability, sustainability and cost of feedstock(s); opportunities for recycling; energy requirements; marketability of by-products; product yield.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What  </a:t>
            </a:r>
            <a:r>
              <a:rPr lang="en-GB" dirty="0"/>
              <a:t>environmental issues need to be considered when designing a chemical </a:t>
            </a:r>
            <a:r>
              <a:rPr lang="en-GB" dirty="0" smtClean="0"/>
              <a:t>process. Environmental </a:t>
            </a:r>
            <a:r>
              <a:rPr lang="en-GB" dirty="0"/>
              <a:t>considerations include: minimising waste; avoiding the use or production of toxic substances; designing products which will biodegrade if appropriate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515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692696"/>
            <a:ext cx="792088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dirty="0"/>
              <a:t>Industrial processes are designed to maximise profit and minimise the impact on the environment. Be able to give descriptions of flow diagrams for an industrial process with a view to recognising the various strategies employed to maximise profitability and to reduce the impact on the </a:t>
            </a:r>
            <a:r>
              <a:rPr lang="en-GB" dirty="0" smtClean="0"/>
              <a:t>environment.</a:t>
            </a:r>
          </a:p>
          <a:p>
            <a:pPr marL="342900" indent="-342900">
              <a:buFont typeface="+mj-lt"/>
              <a:buAutoNum type="arabicPeriod"/>
            </a:pPr>
            <a:endParaRPr lang="en-GB" dirty="0" smtClean="0"/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Factors that influence process design include: availability, sustainability and cost of feedstock(s); opportunities for recycling; energy requirements; marketability of by-products; product yield</a:t>
            </a:r>
            <a:r>
              <a:rPr lang="en-GB" dirty="0" smtClean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GB" dirty="0"/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Environmental factors influence industrial process design: Environmental considerations include: minimising waste; avoiding the use or production of toxic substances; designing products which will biodegrade if appropriate. (A case study to be familiar with is how concern for the environment shaped the design of an industrial process manufacturing ibuprofen).</a:t>
            </a:r>
          </a:p>
          <a:p>
            <a:pPr marL="342900" indent="-342900">
              <a:buFont typeface="+mj-lt"/>
              <a:buAutoNum type="arabicPeriod"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50979"/>
            <a:ext cx="3024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Learning outcomes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26755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Box 1"/>
          <p:cNvSpPr txBox="1">
            <a:spLocks noChangeArrowheads="1"/>
          </p:cNvSpPr>
          <p:nvPr/>
        </p:nvSpPr>
        <p:spPr bwMode="auto">
          <a:xfrm>
            <a:off x="773113" y="750888"/>
            <a:ext cx="62357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dirty="0">
                <a:latin typeface="Calibri" pitchFamily="34" charset="0"/>
              </a:rPr>
              <a:t>The Chemical Industry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42888" y="2378075"/>
            <a:ext cx="2874962" cy="785813"/>
            <a:chOff x="242888" y="2378075"/>
            <a:chExt cx="2874962" cy="785813"/>
          </a:xfrm>
        </p:grpSpPr>
        <p:sp>
          <p:nvSpPr>
            <p:cNvPr id="4" name="Right Arrow Callout 3"/>
            <p:cNvSpPr/>
            <p:nvPr/>
          </p:nvSpPr>
          <p:spPr>
            <a:xfrm>
              <a:off x="242888" y="2378075"/>
              <a:ext cx="2874962" cy="785813"/>
            </a:xfrm>
            <a:prstGeom prst="rightArrowCallou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315" name="TextBox 4"/>
            <p:cNvSpPr txBox="1">
              <a:spLocks noChangeArrowheads="1"/>
            </p:cNvSpPr>
            <p:nvPr/>
          </p:nvSpPr>
          <p:spPr bwMode="auto">
            <a:xfrm>
              <a:off x="484188" y="2493963"/>
              <a:ext cx="15367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 dirty="0">
                  <a:latin typeface="Calibri" pitchFamily="34" charset="0"/>
                </a:rPr>
                <a:t>Research and development</a:t>
              </a:r>
            </a:p>
          </p:txBody>
        </p:sp>
      </p:grpSp>
      <p:sp>
        <p:nvSpPr>
          <p:cNvPr id="6" name="Right Arrow Callout 5"/>
          <p:cNvSpPr/>
          <p:nvPr/>
        </p:nvSpPr>
        <p:spPr>
          <a:xfrm>
            <a:off x="3452813" y="2378075"/>
            <a:ext cx="2470150" cy="785813"/>
          </a:xfrm>
          <a:prstGeom prst="rightArrow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2632075" y="4318000"/>
            <a:ext cx="2863850" cy="969963"/>
            <a:chOff x="2632075" y="4318000"/>
            <a:chExt cx="2863850" cy="969963"/>
          </a:xfrm>
        </p:grpSpPr>
        <p:sp>
          <p:nvSpPr>
            <p:cNvPr id="10" name="Left Arrow Callout 9"/>
            <p:cNvSpPr/>
            <p:nvPr/>
          </p:nvSpPr>
          <p:spPr>
            <a:xfrm>
              <a:off x="2632075" y="4318000"/>
              <a:ext cx="2863850" cy="969963"/>
            </a:xfrm>
            <a:prstGeom prst="leftArrowCallou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319" name="TextBox 10"/>
            <p:cNvSpPr txBox="1">
              <a:spLocks noChangeArrowheads="1"/>
            </p:cNvSpPr>
            <p:nvPr/>
          </p:nvSpPr>
          <p:spPr bwMode="auto">
            <a:xfrm>
              <a:off x="3867150" y="4548188"/>
              <a:ext cx="1628775" cy="46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dirty="0">
                  <a:latin typeface="Calibri" pitchFamily="34" charset="0"/>
                </a:rPr>
                <a:t>Production 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84188" y="4318000"/>
            <a:ext cx="2147887" cy="969963"/>
            <a:chOff x="484188" y="4318000"/>
            <a:chExt cx="2147887" cy="969963"/>
          </a:xfrm>
        </p:grpSpPr>
        <p:sp>
          <p:nvSpPr>
            <p:cNvPr id="12" name="Process 11"/>
            <p:cNvSpPr/>
            <p:nvPr/>
          </p:nvSpPr>
          <p:spPr>
            <a:xfrm>
              <a:off x="484188" y="4318000"/>
              <a:ext cx="2147887" cy="969963"/>
            </a:xfrm>
            <a:prstGeom prst="flowChartProcess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/>
            </a:p>
          </p:txBody>
        </p:sp>
        <p:sp>
          <p:nvSpPr>
            <p:cNvPr id="13321" name="TextBox 12"/>
            <p:cNvSpPr txBox="1">
              <a:spLocks noChangeArrowheads="1"/>
            </p:cNvSpPr>
            <p:nvPr/>
          </p:nvSpPr>
          <p:spPr bwMode="auto">
            <a:xfrm>
              <a:off x="773113" y="4318000"/>
              <a:ext cx="1547812" cy="701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1" dirty="0">
                  <a:latin typeface="Calibri" pitchFamily="34" charset="0"/>
                </a:rPr>
                <a:t>Process and review</a:t>
              </a:r>
            </a:p>
          </p:txBody>
        </p:sp>
      </p:grpSp>
      <p:sp>
        <p:nvSpPr>
          <p:cNvPr id="13322" name="TextBox 13"/>
          <p:cNvSpPr txBox="1">
            <a:spLocks noChangeArrowheads="1"/>
          </p:cNvSpPr>
          <p:nvPr/>
        </p:nvSpPr>
        <p:spPr bwMode="auto">
          <a:xfrm>
            <a:off x="484188" y="1731963"/>
            <a:ext cx="61769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The stages in the manufacture of a new product is as follows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495925" y="4318000"/>
            <a:ext cx="2435225" cy="969963"/>
            <a:chOff x="5495925" y="4318000"/>
            <a:chExt cx="2435225" cy="969963"/>
          </a:xfrm>
        </p:grpSpPr>
        <p:sp>
          <p:nvSpPr>
            <p:cNvPr id="16" name="Left Arrow Callout 15"/>
            <p:cNvSpPr/>
            <p:nvPr/>
          </p:nvSpPr>
          <p:spPr>
            <a:xfrm>
              <a:off x="5495925" y="4318000"/>
              <a:ext cx="2435225" cy="969963"/>
            </a:xfrm>
            <a:prstGeom prst="leftArrowCallou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324" name="TextBox 16"/>
            <p:cNvSpPr txBox="1">
              <a:spLocks noChangeArrowheads="1"/>
            </p:cNvSpPr>
            <p:nvPr/>
          </p:nvSpPr>
          <p:spPr bwMode="auto">
            <a:xfrm>
              <a:off x="6384925" y="4548188"/>
              <a:ext cx="1546225" cy="46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b="1" dirty="0">
                  <a:latin typeface="Calibri" pitchFamily="34" charset="0"/>
                </a:rPr>
                <a:t>Scaling up</a:t>
              </a:r>
            </a:p>
          </p:txBody>
        </p:sp>
      </p:grpSp>
      <p:sp>
        <p:nvSpPr>
          <p:cNvPr id="13325" name="TextBox 17"/>
          <p:cNvSpPr txBox="1">
            <a:spLocks noChangeArrowheads="1"/>
          </p:cNvSpPr>
          <p:nvPr/>
        </p:nvSpPr>
        <p:spPr bwMode="auto">
          <a:xfrm>
            <a:off x="3452813" y="2378075"/>
            <a:ext cx="15811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latin typeface="Calibri" pitchFamily="34" charset="0"/>
              </a:rPr>
              <a:t>Laboratory</a:t>
            </a:r>
          </a:p>
          <a:p>
            <a:r>
              <a:rPr lang="en-US" b="1" dirty="0">
                <a:latin typeface="Calibri" pitchFamily="34" charset="0"/>
              </a:rPr>
              <a:t>process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176963" y="2366963"/>
            <a:ext cx="1985962" cy="1316037"/>
            <a:chOff x="6176963" y="2366963"/>
            <a:chExt cx="1985962" cy="1316037"/>
          </a:xfrm>
        </p:grpSpPr>
        <p:sp>
          <p:nvSpPr>
            <p:cNvPr id="8" name="Down Arrow Callout 7"/>
            <p:cNvSpPr/>
            <p:nvPr/>
          </p:nvSpPr>
          <p:spPr>
            <a:xfrm>
              <a:off x="6176963" y="2366963"/>
              <a:ext cx="1985962" cy="1316037"/>
            </a:xfrm>
            <a:prstGeom prst="downArrowCallout">
              <a:avLst>
                <a:gd name="adj1" fmla="val 25000"/>
                <a:gd name="adj2" fmla="val 25000"/>
                <a:gd name="adj3" fmla="val 25000"/>
                <a:gd name="adj4" fmla="val 57960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326" name="TextBox 18"/>
            <p:cNvSpPr txBox="1">
              <a:spLocks noChangeArrowheads="1"/>
            </p:cNvSpPr>
            <p:nvPr/>
          </p:nvSpPr>
          <p:spPr bwMode="auto">
            <a:xfrm>
              <a:off x="6384925" y="2493963"/>
              <a:ext cx="1408113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1" dirty="0">
                  <a:latin typeface="Calibri" pitchFamily="34" charset="0"/>
                </a:rPr>
                <a:t>Pilot study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3899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587692643"/>
              </p:ext>
            </p:extLst>
          </p:nvPr>
        </p:nvGraphicFramePr>
        <p:xfrm>
          <a:off x="1096818" y="762001"/>
          <a:ext cx="7412182" cy="5391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51520" y="260648"/>
            <a:ext cx="3672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Raw Material</a:t>
            </a:r>
            <a:r>
              <a:rPr lang="en-GB" sz="2400" dirty="0" smtClean="0"/>
              <a:t>: something </a:t>
            </a:r>
            <a:r>
              <a:rPr lang="en-GB" sz="2400" dirty="0"/>
              <a:t>which is available </a:t>
            </a:r>
            <a:r>
              <a:rPr lang="en-GB" sz="2400" dirty="0" smtClean="0"/>
              <a:t>naturally.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85936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Box 1"/>
          <p:cNvSpPr txBox="1">
            <a:spLocks noChangeArrowheads="1"/>
          </p:cNvSpPr>
          <p:nvPr/>
        </p:nvSpPr>
        <p:spPr bwMode="auto">
          <a:xfrm>
            <a:off x="323528" y="260648"/>
            <a:ext cx="7239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A </a:t>
            </a:r>
            <a:r>
              <a:rPr lang="en-US" sz="2400" b="1" dirty="0">
                <a:solidFill>
                  <a:srgbClr val="0070C0"/>
                </a:solidFill>
                <a:latin typeface="Calibri" pitchFamily="34" charset="0"/>
              </a:rPr>
              <a:t>feedstock</a:t>
            </a:r>
            <a:r>
              <a:rPr lang="en-US" sz="2400" dirty="0">
                <a:latin typeface="Calibri" pitchFamily="34" charset="0"/>
              </a:rPr>
              <a:t> is a reactant that other products are synthesised or extracted from.</a:t>
            </a:r>
          </a:p>
          <a:p>
            <a:endParaRPr lang="en-US" sz="2400" dirty="0">
              <a:latin typeface="Calibri" pitchFamily="34" charset="0"/>
            </a:endParaRPr>
          </a:p>
          <a:p>
            <a:r>
              <a:rPr lang="en-US" sz="2400" dirty="0">
                <a:latin typeface="Calibri" pitchFamily="34" charset="0"/>
              </a:rPr>
              <a:t>A feedstock is made from a raw material</a:t>
            </a:r>
          </a:p>
          <a:p>
            <a:r>
              <a:rPr lang="en-US" sz="2400" dirty="0">
                <a:latin typeface="Calibri" pitchFamily="34" charset="0"/>
              </a:rPr>
              <a:t>e.g. </a:t>
            </a:r>
            <a:r>
              <a:rPr lang="en-US" sz="2400" dirty="0" smtClean="0">
                <a:latin typeface="Calibri" pitchFamily="34" charset="0"/>
              </a:rPr>
              <a:t>Naphtha </a:t>
            </a:r>
            <a:r>
              <a:rPr lang="en-US" sz="2400" dirty="0">
                <a:latin typeface="Calibri" pitchFamily="34" charset="0"/>
              </a:rPr>
              <a:t>is the </a:t>
            </a:r>
            <a:r>
              <a:rPr lang="en-US" sz="2400" dirty="0">
                <a:solidFill>
                  <a:srgbClr val="0000CC"/>
                </a:solidFill>
                <a:latin typeface="Calibri" pitchFamily="34" charset="0"/>
              </a:rPr>
              <a:t>feedstock</a:t>
            </a:r>
            <a:r>
              <a:rPr lang="en-US" sz="2400" dirty="0">
                <a:latin typeface="Calibri" pitchFamily="34" charset="0"/>
              </a:rPr>
              <a:t>, it is cracked to produce ethene. The </a:t>
            </a:r>
            <a:r>
              <a:rPr lang="en-US" sz="2400" dirty="0">
                <a:solidFill>
                  <a:srgbClr val="0000CC"/>
                </a:solidFill>
                <a:latin typeface="Calibri" pitchFamily="34" charset="0"/>
              </a:rPr>
              <a:t>raw material</a:t>
            </a:r>
            <a:r>
              <a:rPr lang="en-US" sz="2400" dirty="0">
                <a:latin typeface="Calibri" pitchFamily="34" charset="0"/>
              </a:rPr>
              <a:t> is crude oil.</a:t>
            </a:r>
          </a:p>
        </p:txBody>
      </p:sp>
      <p:pic>
        <p:nvPicPr>
          <p:cNvPr id="3" name="Picture 4" descr="SCAN002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5616" y="3212976"/>
            <a:ext cx="5940847" cy="32158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218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-521" y="38100"/>
            <a:ext cx="4102224" cy="5715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en-US" sz="2400" b="1" u="sng" dirty="0" smtClean="0"/>
              <a:t>Principles of design</a:t>
            </a:r>
            <a:endParaRPr lang="en-GB" altLang="en-US" sz="2400" b="1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177280" y="609600"/>
            <a:ext cx="8352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400" dirty="0" smtClean="0"/>
              <a:t>Industrial processes are designed to maximise profit and minimise the effect on the environment</a:t>
            </a:r>
          </a:p>
          <a:p>
            <a:endParaRPr lang="en-GB" sz="2400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-521" y="1368893"/>
            <a:ext cx="6552728" cy="5715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en-US" sz="2400" dirty="0" smtClean="0"/>
              <a:t>There are 7 principles of  the design process:</a:t>
            </a:r>
            <a:endParaRPr lang="en-GB" altLang="en-US" sz="2400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691680" y="1809929"/>
            <a:ext cx="5904656" cy="331236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2400" b="1" dirty="0" smtClean="0"/>
              <a:t>Availability </a:t>
            </a:r>
            <a:r>
              <a:rPr lang="en-GB" altLang="en-US" sz="2400" dirty="0" smtClean="0"/>
              <a:t>of </a:t>
            </a:r>
            <a:r>
              <a:rPr lang="en-GB" altLang="en-US" sz="2400" dirty="0" err="1" smtClean="0"/>
              <a:t>feedstocks</a:t>
            </a:r>
            <a:endParaRPr lang="en-GB" altLang="en-US" sz="2400" dirty="0" smtClean="0"/>
          </a:p>
          <a:p>
            <a:r>
              <a:rPr lang="en-GB" altLang="en-US" sz="2400" b="1" dirty="0" smtClean="0"/>
              <a:t>Cost</a:t>
            </a:r>
            <a:r>
              <a:rPr lang="en-GB" altLang="en-US" sz="2400" dirty="0" smtClean="0"/>
              <a:t>  of the feedstock</a:t>
            </a:r>
          </a:p>
          <a:p>
            <a:r>
              <a:rPr lang="en-GB" altLang="en-US" sz="2400" b="1" dirty="0" smtClean="0"/>
              <a:t>*Sustainability</a:t>
            </a:r>
            <a:r>
              <a:rPr lang="en-GB" altLang="en-US" sz="2400" dirty="0" smtClean="0"/>
              <a:t> of the feedstock</a:t>
            </a:r>
          </a:p>
          <a:p>
            <a:r>
              <a:rPr lang="en-GB" altLang="en-US" sz="2400" dirty="0" smtClean="0"/>
              <a:t>Opportunities for recycling</a:t>
            </a:r>
          </a:p>
          <a:p>
            <a:r>
              <a:rPr lang="en-GB" altLang="en-US" sz="2400" dirty="0" smtClean="0"/>
              <a:t>Energy requirements</a:t>
            </a:r>
          </a:p>
          <a:p>
            <a:r>
              <a:rPr lang="en-GB" altLang="en-US" sz="2400" dirty="0" smtClean="0"/>
              <a:t>Marketability of by-products</a:t>
            </a:r>
          </a:p>
          <a:p>
            <a:r>
              <a:rPr lang="en-GB" altLang="en-US" sz="2400" dirty="0" smtClean="0"/>
              <a:t>Product yield (or atom economy)</a:t>
            </a:r>
            <a:endParaRPr lang="en-GB" alt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03002" y="5157122"/>
            <a:ext cx="82272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*Sustainability means that the feedstock is not going to run out and that it can continue to be supplied in the long term with minimum effect on the environment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71339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Box 1"/>
          <p:cNvSpPr txBox="1">
            <a:spLocks noChangeArrowheads="1"/>
          </p:cNvSpPr>
          <p:nvPr/>
        </p:nvSpPr>
        <p:spPr bwMode="auto">
          <a:xfrm>
            <a:off x="715963" y="242888"/>
            <a:ext cx="782796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Chemical manufacturing can </a:t>
            </a:r>
            <a:r>
              <a:rPr lang="en-US" sz="2800" dirty="0" smtClean="0">
                <a:latin typeface="Calibri" pitchFamily="34" charset="0"/>
              </a:rPr>
              <a:t>use </a:t>
            </a:r>
            <a:r>
              <a:rPr lang="en-US" sz="2800" dirty="0">
                <a:latin typeface="Calibri" pitchFamily="34" charset="0"/>
              </a:rPr>
              <a:t>batch or continuous </a:t>
            </a:r>
            <a:r>
              <a:rPr lang="en-US" sz="2800" dirty="0" smtClean="0">
                <a:latin typeface="Calibri" pitchFamily="34" charset="0"/>
              </a:rPr>
              <a:t>processes </a:t>
            </a:r>
            <a:endParaRPr lang="en-US" sz="2800" dirty="0">
              <a:latin typeface="Calibri" pitchFamily="34" charset="0"/>
            </a:endParaRPr>
          </a:p>
        </p:txBody>
      </p:sp>
      <p:sp>
        <p:nvSpPr>
          <p:cNvPr id="3" name="Frame 2"/>
          <p:cNvSpPr/>
          <p:nvPr/>
        </p:nvSpPr>
        <p:spPr>
          <a:xfrm>
            <a:off x="359591" y="1916832"/>
            <a:ext cx="3556000" cy="2886075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Frame 3"/>
          <p:cNvSpPr/>
          <p:nvPr/>
        </p:nvSpPr>
        <p:spPr>
          <a:xfrm>
            <a:off x="4897859" y="1882619"/>
            <a:ext cx="3625850" cy="2886075"/>
          </a:xfrm>
          <a:prstGeom prst="fra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6388" name="TextBox 4"/>
          <p:cNvSpPr txBox="1">
            <a:spLocks noChangeArrowheads="1"/>
          </p:cNvSpPr>
          <p:nvPr/>
        </p:nvSpPr>
        <p:spPr bwMode="auto">
          <a:xfrm>
            <a:off x="888999" y="2564904"/>
            <a:ext cx="26908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Batch: raw materials are mixed together and allowed to react. The product is removed. </a:t>
            </a:r>
          </a:p>
        </p:txBody>
      </p:sp>
      <p:sp>
        <p:nvSpPr>
          <p:cNvPr id="16389" name="TextBox 5"/>
          <p:cNvSpPr txBox="1">
            <a:spLocks noChangeArrowheads="1"/>
          </p:cNvSpPr>
          <p:nvPr/>
        </p:nvSpPr>
        <p:spPr bwMode="auto">
          <a:xfrm>
            <a:off x="5266953" y="2564903"/>
            <a:ext cx="288766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Continuous: reactants are fed in one end and the products removed in a continuous flow. </a:t>
            </a:r>
          </a:p>
        </p:txBody>
      </p:sp>
      <p:sp>
        <p:nvSpPr>
          <p:cNvPr id="16390" name="TextBox 6"/>
          <p:cNvSpPr txBox="1">
            <a:spLocks noChangeArrowheads="1"/>
          </p:cNvSpPr>
          <p:nvPr/>
        </p:nvSpPr>
        <p:spPr bwMode="auto">
          <a:xfrm>
            <a:off x="345439" y="5417458"/>
            <a:ext cx="80121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Process chosen to </a:t>
            </a:r>
            <a:r>
              <a:rPr lang="en-US" sz="2800" dirty="0" err="1">
                <a:latin typeface="Calibri" pitchFamily="34" charset="0"/>
              </a:rPr>
              <a:t>maximise</a:t>
            </a:r>
            <a:r>
              <a:rPr lang="en-US" sz="2800" dirty="0">
                <a:latin typeface="Calibri" pitchFamily="34" charset="0"/>
              </a:rPr>
              <a:t> economic efficiency.</a:t>
            </a:r>
          </a:p>
        </p:txBody>
      </p:sp>
    </p:spTree>
    <p:extLst>
      <p:ext uri="{BB962C8B-B14F-4D97-AF65-F5344CB8AC3E}">
        <p14:creationId xmlns:p14="http://schemas.microsoft.com/office/powerpoint/2010/main" val="23164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Box 3"/>
          <p:cNvSpPr txBox="1">
            <a:spLocks noChangeArrowheads="1"/>
          </p:cNvSpPr>
          <p:nvPr/>
        </p:nvSpPr>
        <p:spPr bwMode="auto">
          <a:xfrm>
            <a:off x="1607552" y="104775"/>
            <a:ext cx="593842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Batch </a:t>
            </a:r>
            <a:r>
              <a:rPr lang="en-GB" altLang="en-US" sz="2800" dirty="0">
                <a:solidFill>
                  <a:srgbClr val="C00000"/>
                </a:solidFill>
                <a:latin typeface="Calibri" panose="020F0502020204030204" pitchFamily="34" charset="0"/>
              </a:rPr>
              <a:t>versus Continuous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 dirty="0">
                <a:solidFill>
                  <a:srgbClr val="C00000"/>
                </a:solidFill>
                <a:latin typeface="Calibri" panose="020F0502020204030204" pitchFamily="34" charset="0"/>
              </a:rPr>
              <a:t>manufacturing in the Chemical Industry</a:t>
            </a:r>
            <a:endParaRPr lang="en-US" altLang="en-US" sz="28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611188" y="1484313"/>
            <a:ext cx="7431087" cy="4862512"/>
            <a:chOff x="385" y="935"/>
            <a:chExt cx="4681" cy="3063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85" y="935"/>
              <a:ext cx="4681" cy="3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4" name="Group 205"/>
            <p:cNvGrpSpPr>
              <a:grpSpLocks/>
            </p:cNvGrpSpPr>
            <p:nvPr/>
          </p:nvGrpSpPr>
          <p:grpSpPr bwMode="auto">
            <a:xfrm>
              <a:off x="437" y="935"/>
              <a:ext cx="4547" cy="3012"/>
              <a:chOff x="437" y="935"/>
              <a:chExt cx="4547" cy="3012"/>
            </a:xfrm>
          </p:grpSpPr>
          <p:sp>
            <p:nvSpPr>
              <p:cNvPr id="27653" name="Rectangle 5"/>
              <p:cNvSpPr>
                <a:spLocks noChangeArrowheads="1"/>
              </p:cNvSpPr>
              <p:nvPr/>
            </p:nvSpPr>
            <p:spPr bwMode="auto">
              <a:xfrm>
                <a:off x="442" y="941"/>
                <a:ext cx="37" cy="24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54" name="Rectangle 6"/>
              <p:cNvSpPr>
                <a:spLocks noChangeArrowheads="1"/>
              </p:cNvSpPr>
              <p:nvPr/>
            </p:nvSpPr>
            <p:spPr bwMode="auto">
              <a:xfrm>
                <a:off x="1305" y="941"/>
                <a:ext cx="36" cy="24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55" name="Rectangle 7"/>
              <p:cNvSpPr>
                <a:spLocks noChangeArrowheads="1"/>
              </p:cNvSpPr>
              <p:nvPr/>
            </p:nvSpPr>
            <p:spPr bwMode="auto">
              <a:xfrm>
                <a:off x="442" y="1184"/>
                <a:ext cx="899" cy="61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56" name="Rectangle 8"/>
              <p:cNvSpPr>
                <a:spLocks noChangeArrowheads="1"/>
              </p:cNvSpPr>
              <p:nvPr/>
            </p:nvSpPr>
            <p:spPr bwMode="auto">
              <a:xfrm>
                <a:off x="479" y="941"/>
                <a:ext cx="826" cy="24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57" name="Rectangle 9"/>
              <p:cNvSpPr>
                <a:spLocks noChangeArrowheads="1"/>
              </p:cNvSpPr>
              <p:nvPr/>
            </p:nvSpPr>
            <p:spPr bwMode="auto">
              <a:xfrm>
                <a:off x="479" y="940"/>
                <a:ext cx="134" cy="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200" b="0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658" name="Rectangle 10"/>
              <p:cNvSpPr>
                <a:spLocks noChangeArrowheads="1"/>
              </p:cNvSpPr>
              <p:nvPr/>
            </p:nvSpPr>
            <p:spPr bwMode="auto">
              <a:xfrm>
                <a:off x="1346" y="941"/>
                <a:ext cx="36" cy="24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59" name="Rectangle 11"/>
              <p:cNvSpPr>
                <a:spLocks noChangeArrowheads="1"/>
              </p:cNvSpPr>
              <p:nvPr/>
            </p:nvSpPr>
            <p:spPr bwMode="auto">
              <a:xfrm>
                <a:off x="2782" y="941"/>
                <a:ext cx="36" cy="24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60" name="Rectangle 12"/>
              <p:cNvSpPr>
                <a:spLocks noChangeArrowheads="1"/>
              </p:cNvSpPr>
              <p:nvPr/>
            </p:nvSpPr>
            <p:spPr bwMode="auto">
              <a:xfrm>
                <a:off x="1346" y="1184"/>
                <a:ext cx="1472" cy="61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61" name="Rectangle 13"/>
              <p:cNvSpPr>
                <a:spLocks noChangeArrowheads="1"/>
              </p:cNvSpPr>
              <p:nvPr/>
            </p:nvSpPr>
            <p:spPr bwMode="auto">
              <a:xfrm>
                <a:off x="1382" y="941"/>
                <a:ext cx="1400" cy="24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62" name="Rectangle 14"/>
              <p:cNvSpPr>
                <a:spLocks noChangeArrowheads="1"/>
              </p:cNvSpPr>
              <p:nvPr/>
            </p:nvSpPr>
            <p:spPr bwMode="auto">
              <a:xfrm>
                <a:off x="1849" y="940"/>
                <a:ext cx="551" cy="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Batch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663" name="Rectangle 15"/>
              <p:cNvSpPr>
                <a:spLocks noChangeArrowheads="1"/>
              </p:cNvSpPr>
              <p:nvPr/>
            </p:nvSpPr>
            <p:spPr bwMode="auto">
              <a:xfrm>
                <a:off x="2315" y="940"/>
                <a:ext cx="134" cy="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664" name="Rectangle 16"/>
              <p:cNvSpPr>
                <a:spLocks noChangeArrowheads="1"/>
              </p:cNvSpPr>
              <p:nvPr/>
            </p:nvSpPr>
            <p:spPr bwMode="auto">
              <a:xfrm>
                <a:off x="2823" y="941"/>
                <a:ext cx="37" cy="24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65" name="Rectangle 17"/>
              <p:cNvSpPr>
                <a:spLocks noChangeArrowheads="1"/>
              </p:cNvSpPr>
              <p:nvPr/>
            </p:nvSpPr>
            <p:spPr bwMode="auto">
              <a:xfrm>
                <a:off x="4819" y="941"/>
                <a:ext cx="37" cy="24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66" name="Rectangle 18"/>
              <p:cNvSpPr>
                <a:spLocks noChangeArrowheads="1"/>
              </p:cNvSpPr>
              <p:nvPr/>
            </p:nvSpPr>
            <p:spPr bwMode="auto">
              <a:xfrm>
                <a:off x="2823" y="1184"/>
                <a:ext cx="2033" cy="61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67" name="Rectangle 19"/>
              <p:cNvSpPr>
                <a:spLocks noChangeArrowheads="1"/>
              </p:cNvSpPr>
              <p:nvPr/>
            </p:nvSpPr>
            <p:spPr bwMode="auto">
              <a:xfrm>
                <a:off x="2860" y="941"/>
                <a:ext cx="1959" cy="24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68" name="Rectangle 20"/>
              <p:cNvSpPr>
                <a:spLocks noChangeArrowheads="1"/>
              </p:cNvSpPr>
              <p:nvPr/>
            </p:nvSpPr>
            <p:spPr bwMode="auto">
              <a:xfrm>
                <a:off x="3410" y="940"/>
                <a:ext cx="946" cy="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Continuous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669" name="Rectangle 21"/>
              <p:cNvSpPr>
                <a:spLocks noChangeArrowheads="1"/>
              </p:cNvSpPr>
              <p:nvPr/>
            </p:nvSpPr>
            <p:spPr bwMode="auto">
              <a:xfrm>
                <a:off x="4269" y="940"/>
                <a:ext cx="134" cy="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670" name="Rectangle 22"/>
              <p:cNvSpPr>
                <a:spLocks noChangeArrowheads="1"/>
              </p:cNvSpPr>
              <p:nvPr/>
            </p:nvSpPr>
            <p:spPr bwMode="auto">
              <a:xfrm>
                <a:off x="437" y="935"/>
                <a:ext cx="5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71" name="Line 23"/>
              <p:cNvSpPr>
                <a:spLocks noChangeShapeType="1"/>
              </p:cNvSpPr>
              <p:nvPr/>
            </p:nvSpPr>
            <p:spPr bwMode="auto">
              <a:xfrm>
                <a:off x="437" y="935"/>
                <a:ext cx="0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72" name="Rectangle 24"/>
              <p:cNvSpPr>
                <a:spLocks noChangeArrowheads="1"/>
              </p:cNvSpPr>
              <p:nvPr/>
            </p:nvSpPr>
            <p:spPr bwMode="auto">
              <a:xfrm>
                <a:off x="437" y="935"/>
                <a:ext cx="5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73" name="Line 25"/>
              <p:cNvSpPr>
                <a:spLocks noChangeShapeType="1"/>
              </p:cNvSpPr>
              <p:nvPr/>
            </p:nvSpPr>
            <p:spPr bwMode="auto">
              <a:xfrm>
                <a:off x="437" y="935"/>
                <a:ext cx="5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74" name="Line 26"/>
              <p:cNvSpPr>
                <a:spLocks noChangeShapeType="1"/>
              </p:cNvSpPr>
              <p:nvPr/>
            </p:nvSpPr>
            <p:spPr bwMode="auto">
              <a:xfrm>
                <a:off x="437" y="935"/>
                <a:ext cx="0" cy="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75" name="Rectangle 27"/>
              <p:cNvSpPr>
                <a:spLocks noChangeArrowheads="1"/>
              </p:cNvSpPr>
              <p:nvPr/>
            </p:nvSpPr>
            <p:spPr bwMode="auto">
              <a:xfrm>
                <a:off x="442" y="935"/>
                <a:ext cx="899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76" name="Line 28"/>
              <p:cNvSpPr>
                <a:spLocks noChangeShapeType="1"/>
              </p:cNvSpPr>
              <p:nvPr/>
            </p:nvSpPr>
            <p:spPr bwMode="auto">
              <a:xfrm>
                <a:off x="442" y="935"/>
                <a:ext cx="89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77" name="Rectangle 29"/>
              <p:cNvSpPr>
                <a:spLocks noChangeArrowheads="1"/>
              </p:cNvSpPr>
              <p:nvPr/>
            </p:nvSpPr>
            <p:spPr bwMode="auto">
              <a:xfrm>
                <a:off x="442" y="940"/>
                <a:ext cx="899" cy="1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78" name="Rectangle 30"/>
              <p:cNvSpPr>
                <a:spLocks noChangeArrowheads="1"/>
              </p:cNvSpPr>
              <p:nvPr/>
            </p:nvSpPr>
            <p:spPr bwMode="auto">
              <a:xfrm>
                <a:off x="1341" y="940"/>
                <a:ext cx="6" cy="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79" name="Line 31"/>
              <p:cNvSpPr>
                <a:spLocks noChangeShapeType="1"/>
              </p:cNvSpPr>
              <p:nvPr/>
            </p:nvSpPr>
            <p:spPr bwMode="auto">
              <a:xfrm>
                <a:off x="1341" y="940"/>
                <a:ext cx="6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80" name="Rectangle 32"/>
              <p:cNvSpPr>
                <a:spLocks noChangeArrowheads="1"/>
              </p:cNvSpPr>
              <p:nvPr/>
            </p:nvSpPr>
            <p:spPr bwMode="auto">
              <a:xfrm>
                <a:off x="1341" y="935"/>
                <a:ext cx="6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81" name="Line 33"/>
              <p:cNvSpPr>
                <a:spLocks noChangeShapeType="1"/>
              </p:cNvSpPr>
              <p:nvPr/>
            </p:nvSpPr>
            <p:spPr bwMode="auto">
              <a:xfrm>
                <a:off x="1341" y="935"/>
                <a:ext cx="6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82" name="Line 34"/>
              <p:cNvSpPr>
                <a:spLocks noChangeShapeType="1"/>
              </p:cNvSpPr>
              <p:nvPr/>
            </p:nvSpPr>
            <p:spPr bwMode="auto">
              <a:xfrm>
                <a:off x="1341" y="935"/>
                <a:ext cx="0" cy="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83" name="Rectangle 35"/>
              <p:cNvSpPr>
                <a:spLocks noChangeArrowheads="1"/>
              </p:cNvSpPr>
              <p:nvPr/>
            </p:nvSpPr>
            <p:spPr bwMode="auto">
              <a:xfrm>
                <a:off x="1347" y="935"/>
                <a:ext cx="1472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84" name="Line 36"/>
              <p:cNvSpPr>
                <a:spLocks noChangeShapeType="1"/>
              </p:cNvSpPr>
              <p:nvPr/>
            </p:nvSpPr>
            <p:spPr bwMode="auto">
              <a:xfrm>
                <a:off x="1347" y="935"/>
                <a:ext cx="1472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85" name="Rectangle 37"/>
              <p:cNvSpPr>
                <a:spLocks noChangeArrowheads="1"/>
              </p:cNvSpPr>
              <p:nvPr/>
            </p:nvSpPr>
            <p:spPr bwMode="auto">
              <a:xfrm>
                <a:off x="1347" y="940"/>
                <a:ext cx="1472" cy="1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86" name="Rectangle 38"/>
              <p:cNvSpPr>
                <a:spLocks noChangeArrowheads="1"/>
              </p:cNvSpPr>
              <p:nvPr/>
            </p:nvSpPr>
            <p:spPr bwMode="auto">
              <a:xfrm>
                <a:off x="2819" y="940"/>
                <a:ext cx="5" cy="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87" name="Line 39"/>
              <p:cNvSpPr>
                <a:spLocks noChangeShapeType="1"/>
              </p:cNvSpPr>
              <p:nvPr/>
            </p:nvSpPr>
            <p:spPr bwMode="auto">
              <a:xfrm>
                <a:off x="2819" y="940"/>
                <a:ext cx="5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88" name="Rectangle 40"/>
              <p:cNvSpPr>
                <a:spLocks noChangeArrowheads="1"/>
              </p:cNvSpPr>
              <p:nvPr/>
            </p:nvSpPr>
            <p:spPr bwMode="auto">
              <a:xfrm>
                <a:off x="2819" y="935"/>
                <a:ext cx="5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89" name="Line 41"/>
              <p:cNvSpPr>
                <a:spLocks noChangeShapeType="1"/>
              </p:cNvSpPr>
              <p:nvPr/>
            </p:nvSpPr>
            <p:spPr bwMode="auto">
              <a:xfrm>
                <a:off x="2819" y="935"/>
                <a:ext cx="5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90" name="Line 42"/>
              <p:cNvSpPr>
                <a:spLocks noChangeShapeType="1"/>
              </p:cNvSpPr>
              <p:nvPr/>
            </p:nvSpPr>
            <p:spPr bwMode="auto">
              <a:xfrm>
                <a:off x="2819" y="935"/>
                <a:ext cx="0" cy="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91" name="Rectangle 43"/>
              <p:cNvSpPr>
                <a:spLocks noChangeArrowheads="1"/>
              </p:cNvSpPr>
              <p:nvPr/>
            </p:nvSpPr>
            <p:spPr bwMode="auto">
              <a:xfrm>
                <a:off x="2824" y="935"/>
                <a:ext cx="2032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92" name="Line 44"/>
              <p:cNvSpPr>
                <a:spLocks noChangeShapeType="1"/>
              </p:cNvSpPr>
              <p:nvPr/>
            </p:nvSpPr>
            <p:spPr bwMode="auto">
              <a:xfrm>
                <a:off x="2824" y="935"/>
                <a:ext cx="2032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93" name="Rectangle 45"/>
              <p:cNvSpPr>
                <a:spLocks noChangeArrowheads="1"/>
              </p:cNvSpPr>
              <p:nvPr/>
            </p:nvSpPr>
            <p:spPr bwMode="auto">
              <a:xfrm>
                <a:off x="2824" y="940"/>
                <a:ext cx="2032" cy="1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94" name="Rectangle 46"/>
              <p:cNvSpPr>
                <a:spLocks noChangeArrowheads="1"/>
              </p:cNvSpPr>
              <p:nvPr/>
            </p:nvSpPr>
            <p:spPr bwMode="auto">
              <a:xfrm>
                <a:off x="4856" y="935"/>
                <a:ext cx="5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95" name="Line 47"/>
              <p:cNvSpPr>
                <a:spLocks noChangeShapeType="1"/>
              </p:cNvSpPr>
              <p:nvPr/>
            </p:nvSpPr>
            <p:spPr bwMode="auto">
              <a:xfrm>
                <a:off x="4856" y="935"/>
                <a:ext cx="0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96" name="Rectangle 48"/>
              <p:cNvSpPr>
                <a:spLocks noChangeArrowheads="1"/>
              </p:cNvSpPr>
              <p:nvPr/>
            </p:nvSpPr>
            <p:spPr bwMode="auto">
              <a:xfrm>
                <a:off x="4856" y="935"/>
                <a:ext cx="5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97" name="Line 49"/>
              <p:cNvSpPr>
                <a:spLocks noChangeShapeType="1"/>
              </p:cNvSpPr>
              <p:nvPr/>
            </p:nvSpPr>
            <p:spPr bwMode="auto">
              <a:xfrm>
                <a:off x="4856" y="935"/>
                <a:ext cx="5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98" name="Line 50"/>
              <p:cNvSpPr>
                <a:spLocks noChangeShapeType="1"/>
              </p:cNvSpPr>
              <p:nvPr/>
            </p:nvSpPr>
            <p:spPr bwMode="auto">
              <a:xfrm>
                <a:off x="4856" y="935"/>
                <a:ext cx="0" cy="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699" name="Rectangle 51"/>
              <p:cNvSpPr>
                <a:spLocks noChangeArrowheads="1"/>
              </p:cNvSpPr>
              <p:nvPr/>
            </p:nvSpPr>
            <p:spPr bwMode="auto">
              <a:xfrm>
                <a:off x="437" y="941"/>
                <a:ext cx="5" cy="30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00" name="Line 52"/>
              <p:cNvSpPr>
                <a:spLocks noChangeShapeType="1"/>
              </p:cNvSpPr>
              <p:nvPr/>
            </p:nvSpPr>
            <p:spPr bwMode="auto">
              <a:xfrm>
                <a:off x="437" y="941"/>
                <a:ext cx="0" cy="30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01" name="Rectangle 53"/>
              <p:cNvSpPr>
                <a:spLocks noChangeArrowheads="1"/>
              </p:cNvSpPr>
              <p:nvPr/>
            </p:nvSpPr>
            <p:spPr bwMode="auto">
              <a:xfrm>
                <a:off x="1341" y="941"/>
                <a:ext cx="6" cy="30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02" name="Line 54"/>
              <p:cNvSpPr>
                <a:spLocks noChangeShapeType="1"/>
              </p:cNvSpPr>
              <p:nvPr/>
            </p:nvSpPr>
            <p:spPr bwMode="auto">
              <a:xfrm>
                <a:off x="1341" y="941"/>
                <a:ext cx="0" cy="30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03" name="Rectangle 55"/>
              <p:cNvSpPr>
                <a:spLocks noChangeArrowheads="1"/>
              </p:cNvSpPr>
              <p:nvPr/>
            </p:nvSpPr>
            <p:spPr bwMode="auto">
              <a:xfrm>
                <a:off x="2819" y="941"/>
                <a:ext cx="5" cy="30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04" name="Line 56"/>
              <p:cNvSpPr>
                <a:spLocks noChangeShapeType="1"/>
              </p:cNvSpPr>
              <p:nvPr/>
            </p:nvSpPr>
            <p:spPr bwMode="auto">
              <a:xfrm>
                <a:off x="2819" y="941"/>
                <a:ext cx="0" cy="30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05" name="Rectangle 57"/>
              <p:cNvSpPr>
                <a:spLocks noChangeArrowheads="1"/>
              </p:cNvSpPr>
              <p:nvPr/>
            </p:nvSpPr>
            <p:spPr bwMode="auto">
              <a:xfrm>
                <a:off x="4856" y="941"/>
                <a:ext cx="5" cy="30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06" name="Line 58"/>
              <p:cNvSpPr>
                <a:spLocks noChangeShapeType="1"/>
              </p:cNvSpPr>
              <p:nvPr/>
            </p:nvSpPr>
            <p:spPr bwMode="auto">
              <a:xfrm>
                <a:off x="4856" y="941"/>
                <a:ext cx="0" cy="30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07" name="Rectangle 59"/>
              <p:cNvSpPr>
                <a:spLocks noChangeArrowheads="1"/>
              </p:cNvSpPr>
              <p:nvPr/>
            </p:nvSpPr>
            <p:spPr bwMode="auto">
              <a:xfrm>
                <a:off x="442" y="1251"/>
                <a:ext cx="37" cy="24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08" name="Rectangle 60"/>
              <p:cNvSpPr>
                <a:spLocks noChangeArrowheads="1"/>
              </p:cNvSpPr>
              <p:nvPr/>
            </p:nvSpPr>
            <p:spPr bwMode="auto">
              <a:xfrm>
                <a:off x="1305" y="1251"/>
                <a:ext cx="36" cy="24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09" name="Rectangle 61"/>
              <p:cNvSpPr>
                <a:spLocks noChangeArrowheads="1"/>
              </p:cNvSpPr>
              <p:nvPr/>
            </p:nvSpPr>
            <p:spPr bwMode="auto">
              <a:xfrm>
                <a:off x="442" y="1494"/>
                <a:ext cx="899" cy="975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10" name="Rectangle 62"/>
              <p:cNvSpPr>
                <a:spLocks noChangeArrowheads="1"/>
              </p:cNvSpPr>
              <p:nvPr/>
            </p:nvSpPr>
            <p:spPr bwMode="auto">
              <a:xfrm>
                <a:off x="479" y="1251"/>
                <a:ext cx="826" cy="24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11" name="Rectangle 63"/>
              <p:cNvSpPr>
                <a:spLocks noChangeArrowheads="1"/>
              </p:cNvSpPr>
              <p:nvPr/>
            </p:nvSpPr>
            <p:spPr bwMode="auto">
              <a:xfrm>
                <a:off x="479" y="1250"/>
                <a:ext cx="360" cy="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For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12" name="Rectangle 64"/>
              <p:cNvSpPr>
                <a:spLocks noChangeArrowheads="1"/>
              </p:cNvSpPr>
              <p:nvPr/>
            </p:nvSpPr>
            <p:spPr bwMode="auto">
              <a:xfrm>
                <a:off x="757" y="1250"/>
                <a:ext cx="134" cy="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13" name="Rectangle 65"/>
              <p:cNvSpPr>
                <a:spLocks noChangeArrowheads="1"/>
              </p:cNvSpPr>
              <p:nvPr/>
            </p:nvSpPr>
            <p:spPr bwMode="auto">
              <a:xfrm>
                <a:off x="1346" y="1251"/>
                <a:ext cx="36" cy="1015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14" name="Rectangle 66"/>
              <p:cNvSpPr>
                <a:spLocks noChangeArrowheads="1"/>
              </p:cNvSpPr>
              <p:nvPr/>
            </p:nvSpPr>
            <p:spPr bwMode="auto">
              <a:xfrm>
                <a:off x="2782" y="1251"/>
                <a:ext cx="36" cy="1015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15" name="Rectangle 67"/>
              <p:cNvSpPr>
                <a:spLocks noChangeArrowheads="1"/>
              </p:cNvSpPr>
              <p:nvPr/>
            </p:nvSpPr>
            <p:spPr bwMode="auto">
              <a:xfrm>
                <a:off x="1346" y="2266"/>
                <a:ext cx="1472" cy="20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16" name="Rectangle 68"/>
              <p:cNvSpPr>
                <a:spLocks noChangeArrowheads="1"/>
              </p:cNvSpPr>
              <p:nvPr/>
            </p:nvSpPr>
            <p:spPr bwMode="auto">
              <a:xfrm>
                <a:off x="1382" y="1251"/>
                <a:ext cx="1400" cy="202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17" name="Rectangle 69"/>
              <p:cNvSpPr>
                <a:spLocks noChangeArrowheads="1"/>
              </p:cNvSpPr>
              <p:nvPr/>
            </p:nvSpPr>
            <p:spPr bwMode="auto">
              <a:xfrm>
                <a:off x="1382" y="1250"/>
                <a:ext cx="1294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OK for up to 100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18" name="Rectangle 70"/>
              <p:cNvSpPr>
                <a:spLocks noChangeArrowheads="1"/>
              </p:cNvSpPr>
              <p:nvPr/>
            </p:nvSpPr>
            <p:spPr bwMode="auto">
              <a:xfrm>
                <a:off x="1382" y="1453"/>
                <a:ext cx="1400" cy="204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19" name="Rectangle 71"/>
              <p:cNvSpPr>
                <a:spLocks noChangeArrowheads="1"/>
              </p:cNvSpPr>
              <p:nvPr/>
            </p:nvSpPr>
            <p:spPr bwMode="auto">
              <a:xfrm>
                <a:off x="1382" y="1453"/>
                <a:ext cx="1283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tonnes per annum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20" name="Rectangle 72"/>
              <p:cNvSpPr>
                <a:spLocks noChangeArrowheads="1"/>
              </p:cNvSpPr>
              <p:nvPr/>
            </p:nvSpPr>
            <p:spPr bwMode="auto">
              <a:xfrm>
                <a:off x="2546" y="1453"/>
                <a:ext cx="107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.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21" name="Rectangle 73"/>
              <p:cNvSpPr>
                <a:spLocks noChangeArrowheads="1"/>
              </p:cNvSpPr>
              <p:nvPr/>
            </p:nvSpPr>
            <p:spPr bwMode="auto">
              <a:xfrm>
                <a:off x="2582" y="1453"/>
                <a:ext cx="115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22" name="Rectangle 74"/>
              <p:cNvSpPr>
                <a:spLocks noChangeArrowheads="1"/>
              </p:cNvSpPr>
              <p:nvPr/>
            </p:nvSpPr>
            <p:spPr bwMode="auto">
              <a:xfrm>
                <a:off x="1382" y="1657"/>
                <a:ext cx="1400" cy="20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23" name="Rectangle 75"/>
              <p:cNvSpPr>
                <a:spLocks noChangeArrowheads="1"/>
              </p:cNvSpPr>
              <p:nvPr/>
            </p:nvSpPr>
            <p:spPr bwMode="auto">
              <a:xfrm>
                <a:off x="1382" y="1656"/>
                <a:ext cx="553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More v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24" name="Rectangle 76"/>
              <p:cNvSpPr>
                <a:spLocks noChangeArrowheads="1"/>
              </p:cNvSpPr>
              <p:nvPr/>
            </p:nvSpPr>
            <p:spPr bwMode="auto">
              <a:xfrm>
                <a:off x="1845" y="1656"/>
                <a:ext cx="566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ersatile</a:t>
                </a:r>
                <a:r>
                  <a:rPr kumimoji="0" lang="en-US" altLang="en-US" sz="1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 </a:t>
                </a:r>
                <a:endPara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25" name="Rectangle 77"/>
              <p:cNvSpPr>
                <a:spLocks noChangeArrowheads="1"/>
              </p:cNvSpPr>
              <p:nvPr/>
            </p:nvSpPr>
            <p:spPr bwMode="auto">
              <a:xfrm>
                <a:off x="2362" y="1656"/>
                <a:ext cx="107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.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26" name="Rectangle 78"/>
              <p:cNvSpPr>
                <a:spLocks noChangeArrowheads="1"/>
              </p:cNvSpPr>
              <p:nvPr/>
            </p:nvSpPr>
            <p:spPr bwMode="auto">
              <a:xfrm>
                <a:off x="2399" y="1656"/>
                <a:ext cx="115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27" name="Rectangle 79"/>
              <p:cNvSpPr>
                <a:spLocks noChangeArrowheads="1"/>
              </p:cNvSpPr>
              <p:nvPr/>
            </p:nvSpPr>
            <p:spPr bwMode="auto">
              <a:xfrm>
                <a:off x="1382" y="1860"/>
                <a:ext cx="1400" cy="20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28" name="Rectangle 80"/>
              <p:cNvSpPr>
                <a:spLocks noChangeArrowheads="1"/>
              </p:cNvSpPr>
              <p:nvPr/>
            </p:nvSpPr>
            <p:spPr bwMode="auto">
              <a:xfrm>
                <a:off x="1382" y="1859"/>
                <a:ext cx="1084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Good for multi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29" name="Rectangle 81"/>
              <p:cNvSpPr>
                <a:spLocks noChangeArrowheads="1"/>
              </p:cNvSpPr>
              <p:nvPr/>
            </p:nvSpPr>
            <p:spPr bwMode="auto">
              <a:xfrm>
                <a:off x="2353" y="1859"/>
                <a:ext cx="132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30" name="Rectangle 82"/>
              <p:cNvSpPr>
                <a:spLocks noChangeArrowheads="1"/>
              </p:cNvSpPr>
              <p:nvPr/>
            </p:nvSpPr>
            <p:spPr bwMode="auto">
              <a:xfrm>
                <a:off x="2412" y="1859"/>
                <a:ext cx="421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step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31" name="Rectangle 83"/>
              <p:cNvSpPr>
                <a:spLocks noChangeArrowheads="1"/>
              </p:cNvSpPr>
              <p:nvPr/>
            </p:nvSpPr>
            <p:spPr bwMode="auto">
              <a:xfrm>
                <a:off x="1382" y="2063"/>
                <a:ext cx="1400" cy="20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32" name="Rectangle 84"/>
              <p:cNvSpPr>
                <a:spLocks noChangeArrowheads="1"/>
              </p:cNvSpPr>
              <p:nvPr/>
            </p:nvSpPr>
            <p:spPr bwMode="auto">
              <a:xfrm>
                <a:off x="1382" y="2062"/>
                <a:ext cx="721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reactions</a:t>
                </a:r>
                <a:endPara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33" name="Rectangle 85"/>
              <p:cNvSpPr>
                <a:spLocks noChangeArrowheads="1"/>
              </p:cNvSpPr>
              <p:nvPr/>
            </p:nvSpPr>
            <p:spPr bwMode="auto">
              <a:xfrm>
                <a:off x="2006" y="2062"/>
                <a:ext cx="107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.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34" name="Rectangle 86"/>
              <p:cNvSpPr>
                <a:spLocks noChangeArrowheads="1"/>
              </p:cNvSpPr>
              <p:nvPr/>
            </p:nvSpPr>
            <p:spPr bwMode="auto">
              <a:xfrm>
                <a:off x="2042" y="2062"/>
                <a:ext cx="115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 </a:t>
                </a:r>
                <a:endPara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35" name="Rectangle 87"/>
              <p:cNvSpPr>
                <a:spLocks noChangeArrowheads="1"/>
              </p:cNvSpPr>
              <p:nvPr/>
            </p:nvSpPr>
            <p:spPr bwMode="auto">
              <a:xfrm>
                <a:off x="2823" y="1251"/>
                <a:ext cx="37" cy="1218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36" name="Rectangle 88"/>
              <p:cNvSpPr>
                <a:spLocks noChangeArrowheads="1"/>
              </p:cNvSpPr>
              <p:nvPr/>
            </p:nvSpPr>
            <p:spPr bwMode="auto">
              <a:xfrm>
                <a:off x="4819" y="1251"/>
                <a:ext cx="37" cy="1218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37" name="Rectangle 89"/>
              <p:cNvSpPr>
                <a:spLocks noChangeArrowheads="1"/>
              </p:cNvSpPr>
              <p:nvPr/>
            </p:nvSpPr>
            <p:spPr bwMode="auto">
              <a:xfrm>
                <a:off x="2860" y="1251"/>
                <a:ext cx="1959" cy="202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38" name="Rectangle 90"/>
              <p:cNvSpPr>
                <a:spLocks noChangeArrowheads="1"/>
              </p:cNvSpPr>
              <p:nvPr/>
            </p:nvSpPr>
            <p:spPr bwMode="auto">
              <a:xfrm>
                <a:off x="2860" y="1250"/>
                <a:ext cx="2124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OK for over 1000 tonnes per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39" name="Rectangle 91"/>
              <p:cNvSpPr>
                <a:spLocks noChangeArrowheads="1"/>
              </p:cNvSpPr>
              <p:nvPr/>
            </p:nvSpPr>
            <p:spPr bwMode="auto">
              <a:xfrm>
                <a:off x="2860" y="1453"/>
                <a:ext cx="1959" cy="204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40" name="Rectangle 92"/>
              <p:cNvSpPr>
                <a:spLocks noChangeArrowheads="1"/>
              </p:cNvSpPr>
              <p:nvPr/>
            </p:nvSpPr>
            <p:spPr bwMode="auto">
              <a:xfrm>
                <a:off x="2860" y="1453"/>
                <a:ext cx="498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annum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41" name="Rectangle 93"/>
              <p:cNvSpPr>
                <a:spLocks noChangeArrowheads="1"/>
              </p:cNvSpPr>
              <p:nvPr/>
            </p:nvSpPr>
            <p:spPr bwMode="auto">
              <a:xfrm>
                <a:off x="3270" y="1453"/>
                <a:ext cx="107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.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42" name="Rectangle 94"/>
              <p:cNvSpPr>
                <a:spLocks noChangeArrowheads="1"/>
              </p:cNvSpPr>
              <p:nvPr/>
            </p:nvSpPr>
            <p:spPr bwMode="auto">
              <a:xfrm>
                <a:off x="3306" y="1453"/>
                <a:ext cx="115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43" name="Rectangle 95"/>
              <p:cNvSpPr>
                <a:spLocks noChangeArrowheads="1"/>
              </p:cNvSpPr>
              <p:nvPr/>
            </p:nvSpPr>
            <p:spPr bwMode="auto">
              <a:xfrm>
                <a:off x="2860" y="1657"/>
                <a:ext cx="1959" cy="20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44" name="Rectangle 96"/>
              <p:cNvSpPr>
                <a:spLocks noChangeArrowheads="1"/>
              </p:cNvSpPr>
              <p:nvPr/>
            </p:nvSpPr>
            <p:spPr bwMode="auto">
              <a:xfrm>
                <a:off x="2860" y="1656"/>
                <a:ext cx="1869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Good for fast single step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45" name="Rectangle 97"/>
              <p:cNvSpPr>
                <a:spLocks noChangeArrowheads="1"/>
              </p:cNvSpPr>
              <p:nvPr/>
            </p:nvSpPr>
            <p:spPr bwMode="auto">
              <a:xfrm>
                <a:off x="2860" y="1860"/>
                <a:ext cx="1959" cy="20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46" name="Rectangle 98"/>
              <p:cNvSpPr>
                <a:spLocks noChangeArrowheads="1"/>
              </p:cNvSpPr>
              <p:nvPr/>
            </p:nvSpPr>
            <p:spPr bwMode="auto">
              <a:xfrm>
                <a:off x="2860" y="1859"/>
                <a:ext cx="761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processes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47" name="Rectangle 99"/>
              <p:cNvSpPr>
                <a:spLocks noChangeArrowheads="1"/>
              </p:cNvSpPr>
              <p:nvPr/>
            </p:nvSpPr>
            <p:spPr bwMode="auto">
              <a:xfrm>
                <a:off x="3522" y="1859"/>
                <a:ext cx="107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.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48" name="Rectangle 100"/>
              <p:cNvSpPr>
                <a:spLocks noChangeArrowheads="1"/>
              </p:cNvSpPr>
              <p:nvPr/>
            </p:nvSpPr>
            <p:spPr bwMode="auto">
              <a:xfrm>
                <a:off x="3559" y="1859"/>
                <a:ext cx="115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49" name="Rectangle 101"/>
              <p:cNvSpPr>
                <a:spLocks noChangeArrowheads="1"/>
              </p:cNvSpPr>
              <p:nvPr/>
            </p:nvSpPr>
            <p:spPr bwMode="auto">
              <a:xfrm>
                <a:off x="2860" y="2063"/>
                <a:ext cx="1959" cy="20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50" name="Rectangle 102"/>
              <p:cNvSpPr>
                <a:spLocks noChangeArrowheads="1"/>
              </p:cNvSpPr>
              <p:nvPr/>
            </p:nvSpPr>
            <p:spPr bwMode="auto">
              <a:xfrm>
                <a:off x="2860" y="2062"/>
                <a:ext cx="1284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Easy to automate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51" name="Rectangle 103"/>
              <p:cNvSpPr>
                <a:spLocks noChangeArrowheads="1"/>
              </p:cNvSpPr>
              <p:nvPr/>
            </p:nvSpPr>
            <p:spPr bwMode="auto">
              <a:xfrm>
                <a:off x="4020" y="2062"/>
                <a:ext cx="107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.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52" name="Rectangle 104"/>
              <p:cNvSpPr>
                <a:spLocks noChangeArrowheads="1"/>
              </p:cNvSpPr>
              <p:nvPr/>
            </p:nvSpPr>
            <p:spPr bwMode="auto">
              <a:xfrm>
                <a:off x="4056" y="2062"/>
                <a:ext cx="115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53" name="Rectangle 105"/>
              <p:cNvSpPr>
                <a:spLocks noChangeArrowheads="1"/>
              </p:cNvSpPr>
              <p:nvPr/>
            </p:nvSpPr>
            <p:spPr bwMode="auto">
              <a:xfrm>
                <a:off x="2860" y="2266"/>
                <a:ext cx="1959" cy="20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54" name="Rectangle 106"/>
              <p:cNvSpPr>
                <a:spLocks noChangeArrowheads="1"/>
              </p:cNvSpPr>
              <p:nvPr/>
            </p:nvSpPr>
            <p:spPr bwMode="auto">
              <a:xfrm>
                <a:off x="2860" y="2265"/>
                <a:ext cx="115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55" name="Rectangle 107"/>
              <p:cNvSpPr>
                <a:spLocks noChangeArrowheads="1"/>
              </p:cNvSpPr>
              <p:nvPr/>
            </p:nvSpPr>
            <p:spPr bwMode="auto">
              <a:xfrm>
                <a:off x="437" y="1245"/>
                <a:ext cx="5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56" name="Line 108"/>
              <p:cNvSpPr>
                <a:spLocks noChangeShapeType="1"/>
              </p:cNvSpPr>
              <p:nvPr/>
            </p:nvSpPr>
            <p:spPr bwMode="auto">
              <a:xfrm>
                <a:off x="437" y="1245"/>
                <a:ext cx="0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57" name="Rectangle 109"/>
              <p:cNvSpPr>
                <a:spLocks noChangeArrowheads="1"/>
              </p:cNvSpPr>
              <p:nvPr/>
            </p:nvSpPr>
            <p:spPr bwMode="auto">
              <a:xfrm>
                <a:off x="442" y="1245"/>
                <a:ext cx="899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58" name="Line 110"/>
              <p:cNvSpPr>
                <a:spLocks noChangeShapeType="1"/>
              </p:cNvSpPr>
              <p:nvPr/>
            </p:nvSpPr>
            <p:spPr bwMode="auto">
              <a:xfrm>
                <a:off x="442" y="1245"/>
                <a:ext cx="89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59" name="Rectangle 111"/>
              <p:cNvSpPr>
                <a:spLocks noChangeArrowheads="1"/>
              </p:cNvSpPr>
              <p:nvPr/>
            </p:nvSpPr>
            <p:spPr bwMode="auto">
              <a:xfrm>
                <a:off x="442" y="1250"/>
                <a:ext cx="899" cy="1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60" name="Rectangle 112"/>
              <p:cNvSpPr>
                <a:spLocks noChangeArrowheads="1"/>
              </p:cNvSpPr>
              <p:nvPr/>
            </p:nvSpPr>
            <p:spPr bwMode="auto">
              <a:xfrm>
                <a:off x="1341" y="1245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61" name="Line 113"/>
              <p:cNvSpPr>
                <a:spLocks noChangeShapeType="1"/>
              </p:cNvSpPr>
              <p:nvPr/>
            </p:nvSpPr>
            <p:spPr bwMode="auto">
              <a:xfrm>
                <a:off x="1341" y="1245"/>
                <a:ext cx="0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62" name="Rectangle 114"/>
              <p:cNvSpPr>
                <a:spLocks noChangeArrowheads="1"/>
              </p:cNvSpPr>
              <p:nvPr/>
            </p:nvSpPr>
            <p:spPr bwMode="auto">
              <a:xfrm>
                <a:off x="1347" y="1245"/>
                <a:ext cx="1472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63" name="Line 115"/>
              <p:cNvSpPr>
                <a:spLocks noChangeShapeType="1"/>
              </p:cNvSpPr>
              <p:nvPr/>
            </p:nvSpPr>
            <p:spPr bwMode="auto">
              <a:xfrm>
                <a:off x="1347" y="1245"/>
                <a:ext cx="1472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64" name="Rectangle 116"/>
              <p:cNvSpPr>
                <a:spLocks noChangeArrowheads="1"/>
              </p:cNvSpPr>
              <p:nvPr/>
            </p:nvSpPr>
            <p:spPr bwMode="auto">
              <a:xfrm>
                <a:off x="1347" y="1250"/>
                <a:ext cx="1472" cy="1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65" name="Rectangle 117"/>
              <p:cNvSpPr>
                <a:spLocks noChangeArrowheads="1"/>
              </p:cNvSpPr>
              <p:nvPr/>
            </p:nvSpPr>
            <p:spPr bwMode="auto">
              <a:xfrm>
                <a:off x="2819" y="1245"/>
                <a:ext cx="5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66" name="Line 118"/>
              <p:cNvSpPr>
                <a:spLocks noChangeShapeType="1"/>
              </p:cNvSpPr>
              <p:nvPr/>
            </p:nvSpPr>
            <p:spPr bwMode="auto">
              <a:xfrm>
                <a:off x="2819" y="1245"/>
                <a:ext cx="0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67" name="Rectangle 119"/>
              <p:cNvSpPr>
                <a:spLocks noChangeArrowheads="1"/>
              </p:cNvSpPr>
              <p:nvPr/>
            </p:nvSpPr>
            <p:spPr bwMode="auto">
              <a:xfrm>
                <a:off x="2824" y="1245"/>
                <a:ext cx="2032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68" name="Line 120"/>
              <p:cNvSpPr>
                <a:spLocks noChangeShapeType="1"/>
              </p:cNvSpPr>
              <p:nvPr/>
            </p:nvSpPr>
            <p:spPr bwMode="auto">
              <a:xfrm>
                <a:off x="2824" y="1245"/>
                <a:ext cx="2032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69" name="Rectangle 121"/>
              <p:cNvSpPr>
                <a:spLocks noChangeArrowheads="1"/>
              </p:cNvSpPr>
              <p:nvPr/>
            </p:nvSpPr>
            <p:spPr bwMode="auto">
              <a:xfrm>
                <a:off x="2824" y="1250"/>
                <a:ext cx="2032" cy="1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70" name="Rectangle 122"/>
              <p:cNvSpPr>
                <a:spLocks noChangeArrowheads="1"/>
              </p:cNvSpPr>
              <p:nvPr/>
            </p:nvSpPr>
            <p:spPr bwMode="auto">
              <a:xfrm>
                <a:off x="4856" y="1245"/>
                <a:ext cx="5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71" name="Line 123"/>
              <p:cNvSpPr>
                <a:spLocks noChangeShapeType="1"/>
              </p:cNvSpPr>
              <p:nvPr/>
            </p:nvSpPr>
            <p:spPr bwMode="auto">
              <a:xfrm>
                <a:off x="4856" y="1245"/>
                <a:ext cx="0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72" name="Rectangle 124"/>
              <p:cNvSpPr>
                <a:spLocks noChangeArrowheads="1"/>
              </p:cNvSpPr>
              <p:nvPr/>
            </p:nvSpPr>
            <p:spPr bwMode="auto">
              <a:xfrm>
                <a:off x="437" y="1251"/>
                <a:ext cx="5" cy="121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73" name="Line 125"/>
              <p:cNvSpPr>
                <a:spLocks noChangeShapeType="1"/>
              </p:cNvSpPr>
              <p:nvPr/>
            </p:nvSpPr>
            <p:spPr bwMode="auto">
              <a:xfrm>
                <a:off x="437" y="1251"/>
                <a:ext cx="0" cy="121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74" name="Rectangle 126"/>
              <p:cNvSpPr>
                <a:spLocks noChangeArrowheads="1"/>
              </p:cNvSpPr>
              <p:nvPr/>
            </p:nvSpPr>
            <p:spPr bwMode="auto">
              <a:xfrm>
                <a:off x="1341" y="1251"/>
                <a:ext cx="6" cy="121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75" name="Line 127"/>
              <p:cNvSpPr>
                <a:spLocks noChangeShapeType="1"/>
              </p:cNvSpPr>
              <p:nvPr/>
            </p:nvSpPr>
            <p:spPr bwMode="auto">
              <a:xfrm>
                <a:off x="1341" y="1251"/>
                <a:ext cx="0" cy="121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76" name="Rectangle 128"/>
              <p:cNvSpPr>
                <a:spLocks noChangeArrowheads="1"/>
              </p:cNvSpPr>
              <p:nvPr/>
            </p:nvSpPr>
            <p:spPr bwMode="auto">
              <a:xfrm>
                <a:off x="2819" y="1251"/>
                <a:ext cx="5" cy="121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77" name="Line 129"/>
              <p:cNvSpPr>
                <a:spLocks noChangeShapeType="1"/>
              </p:cNvSpPr>
              <p:nvPr/>
            </p:nvSpPr>
            <p:spPr bwMode="auto">
              <a:xfrm>
                <a:off x="2819" y="1251"/>
                <a:ext cx="0" cy="121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78" name="Rectangle 130"/>
              <p:cNvSpPr>
                <a:spLocks noChangeArrowheads="1"/>
              </p:cNvSpPr>
              <p:nvPr/>
            </p:nvSpPr>
            <p:spPr bwMode="auto">
              <a:xfrm>
                <a:off x="4856" y="1251"/>
                <a:ext cx="5" cy="121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79" name="Line 131"/>
              <p:cNvSpPr>
                <a:spLocks noChangeShapeType="1"/>
              </p:cNvSpPr>
              <p:nvPr/>
            </p:nvSpPr>
            <p:spPr bwMode="auto">
              <a:xfrm>
                <a:off x="4856" y="1251"/>
                <a:ext cx="0" cy="121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80" name="Rectangle 132"/>
              <p:cNvSpPr>
                <a:spLocks noChangeArrowheads="1"/>
              </p:cNvSpPr>
              <p:nvPr/>
            </p:nvSpPr>
            <p:spPr bwMode="auto">
              <a:xfrm>
                <a:off x="442" y="2474"/>
                <a:ext cx="37" cy="244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81" name="Rectangle 133"/>
              <p:cNvSpPr>
                <a:spLocks noChangeArrowheads="1"/>
              </p:cNvSpPr>
              <p:nvPr/>
            </p:nvSpPr>
            <p:spPr bwMode="auto">
              <a:xfrm>
                <a:off x="1305" y="2474"/>
                <a:ext cx="36" cy="244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82" name="Rectangle 134"/>
              <p:cNvSpPr>
                <a:spLocks noChangeArrowheads="1"/>
              </p:cNvSpPr>
              <p:nvPr/>
            </p:nvSpPr>
            <p:spPr bwMode="auto">
              <a:xfrm>
                <a:off x="442" y="2718"/>
                <a:ext cx="899" cy="1178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83" name="Rectangle 135"/>
              <p:cNvSpPr>
                <a:spLocks noChangeArrowheads="1"/>
              </p:cNvSpPr>
              <p:nvPr/>
            </p:nvSpPr>
            <p:spPr bwMode="auto">
              <a:xfrm>
                <a:off x="479" y="2474"/>
                <a:ext cx="826" cy="244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84" name="Rectangle 136"/>
              <p:cNvSpPr>
                <a:spLocks noChangeArrowheads="1"/>
              </p:cNvSpPr>
              <p:nvPr/>
            </p:nvSpPr>
            <p:spPr bwMode="auto">
              <a:xfrm>
                <a:off x="479" y="2474"/>
                <a:ext cx="696" cy="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Against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85" name="Rectangle 137"/>
              <p:cNvSpPr>
                <a:spLocks noChangeArrowheads="1"/>
              </p:cNvSpPr>
              <p:nvPr/>
            </p:nvSpPr>
            <p:spPr bwMode="auto">
              <a:xfrm>
                <a:off x="1088" y="2474"/>
                <a:ext cx="134" cy="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2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86" name="Rectangle 138"/>
              <p:cNvSpPr>
                <a:spLocks noChangeArrowheads="1"/>
              </p:cNvSpPr>
              <p:nvPr/>
            </p:nvSpPr>
            <p:spPr bwMode="auto">
              <a:xfrm>
                <a:off x="1346" y="2474"/>
                <a:ext cx="36" cy="1422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87" name="Rectangle 139"/>
              <p:cNvSpPr>
                <a:spLocks noChangeArrowheads="1"/>
              </p:cNvSpPr>
              <p:nvPr/>
            </p:nvSpPr>
            <p:spPr bwMode="auto">
              <a:xfrm>
                <a:off x="2782" y="2474"/>
                <a:ext cx="36" cy="1422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88" name="Rectangle 140"/>
              <p:cNvSpPr>
                <a:spLocks noChangeArrowheads="1"/>
              </p:cNvSpPr>
              <p:nvPr/>
            </p:nvSpPr>
            <p:spPr bwMode="auto">
              <a:xfrm>
                <a:off x="1382" y="2474"/>
                <a:ext cx="1400" cy="204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89" name="Rectangle 141"/>
              <p:cNvSpPr>
                <a:spLocks noChangeArrowheads="1"/>
              </p:cNvSpPr>
              <p:nvPr/>
            </p:nvSpPr>
            <p:spPr bwMode="auto">
              <a:xfrm>
                <a:off x="1382" y="2474"/>
                <a:ext cx="1049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Contamination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90" name="Rectangle 142"/>
              <p:cNvSpPr>
                <a:spLocks noChangeArrowheads="1"/>
              </p:cNvSpPr>
              <p:nvPr/>
            </p:nvSpPr>
            <p:spPr bwMode="auto">
              <a:xfrm>
                <a:off x="2320" y="2474"/>
                <a:ext cx="115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91" name="Rectangle 143"/>
              <p:cNvSpPr>
                <a:spLocks noChangeArrowheads="1"/>
              </p:cNvSpPr>
              <p:nvPr/>
            </p:nvSpPr>
            <p:spPr bwMode="auto">
              <a:xfrm>
                <a:off x="2363" y="2474"/>
                <a:ext cx="270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of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92" name="Rectangle 144"/>
              <p:cNvSpPr>
                <a:spLocks noChangeArrowheads="1"/>
              </p:cNvSpPr>
              <p:nvPr/>
            </p:nvSpPr>
            <p:spPr bwMode="auto">
              <a:xfrm>
                <a:off x="1382" y="2678"/>
                <a:ext cx="1400" cy="20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93" name="Rectangle 145"/>
              <p:cNvSpPr>
                <a:spLocks noChangeArrowheads="1"/>
              </p:cNvSpPr>
              <p:nvPr/>
            </p:nvSpPr>
            <p:spPr bwMode="auto">
              <a:xfrm>
                <a:off x="1382" y="2677"/>
                <a:ext cx="1215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product is more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94" name="Rectangle 146"/>
              <p:cNvSpPr>
                <a:spLocks noChangeArrowheads="1"/>
              </p:cNvSpPr>
              <p:nvPr/>
            </p:nvSpPr>
            <p:spPr bwMode="auto">
              <a:xfrm>
                <a:off x="1382" y="2881"/>
                <a:ext cx="1400" cy="20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95" name="Rectangle 147"/>
              <p:cNvSpPr>
                <a:spLocks noChangeArrowheads="1"/>
              </p:cNvSpPr>
              <p:nvPr/>
            </p:nvSpPr>
            <p:spPr bwMode="auto">
              <a:xfrm>
                <a:off x="1382" y="2880"/>
                <a:ext cx="472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likely.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96" name="Rectangle 148"/>
              <p:cNvSpPr>
                <a:spLocks noChangeArrowheads="1"/>
              </p:cNvSpPr>
              <p:nvPr/>
            </p:nvSpPr>
            <p:spPr bwMode="auto">
              <a:xfrm>
                <a:off x="1768" y="2880"/>
                <a:ext cx="115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97" name="Rectangle 149"/>
              <p:cNvSpPr>
                <a:spLocks noChangeArrowheads="1"/>
              </p:cNvSpPr>
              <p:nvPr/>
            </p:nvSpPr>
            <p:spPr bwMode="auto">
              <a:xfrm>
                <a:off x="1382" y="3084"/>
                <a:ext cx="1400" cy="20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798" name="Rectangle 150"/>
              <p:cNvSpPr>
                <a:spLocks noChangeArrowheads="1"/>
              </p:cNvSpPr>
              <p:nvPr/>
            </p:nvSpPr>
            <p:spPr bwMode="auto">
              <a:xfrm>
                <a:off x="1382" y="3083"/>
                <a:ext cx="1560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At times, no product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799" name="Rectangle 151"/>
              <p:cNvSpPr>
                <a:spLocks noChangeArrowheads="1"/>
              </p:cNvSpPr>
              <p:nvPr/>
            </p:nvSpPr>
            <p:spPr bwMode="auto">
              <a:xfrm>
                <a:off x="1382" y="3287"/>
                <a:ext cx="1400" cy="20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00" name="Rectangle 152"/>
              <p:cNvSpPr>
                <a:spLocks noChangeArrowheads="1"/>
              </p:cNvSpPr>
              <p:nvPr/>
            </p:nvSpPr>
            <p:spPr bwMode="auto">
              <a:xfrm>
                <a:off x="1382" y="3286"/>
                <a:ext cx="631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is made.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801" name="Rectangle 153"/>
              <p:cNvSpPr>
                <a:spLocks noChangeArrowheads="1"/>
              </p:cNvSpPr>
              <p:nvPr/>
            </p:nvSpPr>
            <p:spPr bwMode="auto">
              <a:xfrm>
                <a:off x="1920" y="3286"/>
                <a:ext cx="841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 (Not in use)</a:t>
                </a:r>
                <a:endPara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802" name="Rectangle 154"/>
              <p:cNvSpPr>
                <a:spLocks noChangeArrowheads="1"/>
              </p:cNvSpPr>
              <p:nvPr/>
            </p:nvSpPr>
            <p:spPr bwMode="auto">
              <a:xfrm>
                <a:off x="1382" y="3490"/>
                <a:ext cx="1400" cy="20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03" name="Rectangle 155"/>
              <p:cNvSpPr>
                <a:spLocks noChangeArrowheads="1"/>
              </p:cNvSpPr>
              <p:nvPr/>
            </p:nvSpPr>
            <p:spPr bwMode="auto">
              <a:xfrm>
                <a:off x="1382" y="3489"/>
                <a:ext cx="558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Safety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804" name="Rectangle 156"/>
              <p:cNvSpPr>
                <a:spLocks noChangeArrowheads="1"/>
              </p:cNvSpPr>
              <p:nvPr/>
            </p:nvSpPr>
            <p:spPr bwMode="auto">
              <a:xfrm>
                <a:off x="1850" y="3489"/>
                <a:ext cx="115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805" name="Rectangle 157"/>
              <p:cNvSpPr>
                <a:spLocks noChangeArrowheads="1"/>
              </p:cNvSpPr>
              <p:nvPr/>
            </p:nvSpPr>
            <p:spPr bwMode="auto">
              <a:xfrm>
                <a:off x="1893" y="3489"/>
                <a:ext cx="465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more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806" name="Rectangle 158"/>
              <p:cNvSpPr>
                <a:spLocks noChangeArrowheads="1"/>
              </p:cNvSpPr>
              <p:nvPr/>
            </p:nvSpPr>
            <p:spPr bwMode="auto">
              <a:xfrm>
                <a:off x="2271" y="3489"/>
                <a:ext cx="270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of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807" name="Rectangle 159"/>
              <p:cNvSpPr>
                <a:spLocks noChangeArrowheads="1"/>
              </p:cNvSpPr>
              <p:nvPr/>
            </p:nvSpPr>
            <p:spPr bwMode="auto">
              <a:xfrm>
                <a:off x="2462" y="3489"/>
                <a:ext cx="270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an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808" name="Rectangle 160"/>
              <p:cNvSpPr>
                <a:spLocks noChangeArrowheads="1"/>
              </p:cNvSpPr>
              <p:nvPr/>
            </p:nvSpPr>
            <p:spPr bwMode="auto">
              <a:xfrm>
                <a:off x="1382" y="3693"/>
                <a:ext cx="1400" cy="20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09" name="Rectangle 161"/>
              <p:cNvSpPr>
                <a:spLocks noChangeArrowheads="1"/>
              </p:cNvSpPr>
              <p:nvPr/>
            </p:nvSpPr>
            <p:spPr bwMode="auto">
              <a:xfrm>
                <a:off x="1382" y="3692"/>
                <a:ext cx="418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issue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810" name="Rectangle 162"/>
              <p:cNvSpPr>
                <a:spLocks noChangeArrowheads="1"/>
              </p:cNvSpPr>
              <p:nvPr/>
            </p:nvSpPr>
            <p:spPr bwMode="auto">
              <a:xfrm>
                <a:off x="1716" y="3692"/>
                <a:ext cx="107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.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811" name="Rectangle 163"/>
              <p:cNvSpPr>
                <a:spLocks noChangeArrowheads="1"/>
              </p:cNvSpPr>
              <p:nvPr/>
            </p:nvSpPr>
            <p:spPr bwMode="auto">
              <a:xfrm>
                <a:off x="1752" y="3692"/>
                <a:ext cx="115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812" name="Rectangle 164"/>
              <p:cNvSpPr>
                <a:spLocks noChangeArrowheads="1"/>
              </p:cNvSpPr>
              <p:nvPr/>
            </p:nvSpPr>
            <p:spPr bwMode="auto">
              <a:xfrm>
                <a:off x="2823" y="2474"/>
                <a:ext cx="37" cy="81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13" name="Rectangle 165"/>
              <p:cNvSpPr>
                <a:spLocks noChangeArrowheads="1"/>
              </p:cNvSpPr>
              <p:nvPr/>
            </p:nvSpPr>
            <p:spPr bwMode="auto">
              <a:xfrm>
                <a:off x="4819" y="2474"/>
                <a:ext cx="37" cy="81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14" name="Rectangle 166"/>
              <p:cNvSpPr>
                <a:spLocks noChangeArrowheads="1"/>
              </p:cNvSpPr>
              <p:nvPr/>
            </p:nvSpPr>
            <p:spPr bwMode="auto">
              <a:xfrm>
                <a:off x="2823" y="3287"/>
                <a:ext cx="2033" cy="609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15" name="Rectangle 167"/>
              <p:cNvSpPr>
                <a:spLocks noChangeArrowheads="1"/>
              </p:cNvSpPr>
              <p:nvPr/>
            </p:nvSpPr>
            <p:spPr bwMode="auto">
              <a:xfrm>
                <a:off x="2860" y="2474"/>
                <a:ext cx="1959" cy="204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16" name="Rectangle 168"/>
              <p:cNvSpPr>
                <a:spLocks noChangeArrowheads="1"/>
              </p:cNvSpPr>
              <p:nvPr/>
            </p:nvSpPr>
            <p:spPr bwMode="auto">
              <a:xfrm>
                <a:off x="2860" y="2474"/>
                <a:ext cx="822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Capital cos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817" name="Rectangle 169"/>
              <p:cNvSpPr>
                <a:spLocks noChangeArrowheads="1"/>
              </p:cNvSpPr>
              <p:nvPr/>
            </p:nvSpPr>
            <p:spPr bwMode="auto">
              <a:xfrm>
                <a:off x="3580" y="2474"/>
                <a:ext cx="141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t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818" name="Rectangle 170"/>
              <p:cNvSpPr>
                <a:spLocks noChangeArrowheads="1"/>
              </p:cNvSpPr>
              <p:nvPr/>
            </p:nvSpPr>
            <p:spPr bwMode="auto">
              <a:xfrm>
                <a:off x="3647" y="2474"/>
                <a:ext cx="115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819" name="Rectangle 171"/>
              <p:cNvSpPr>
                <a:spLocks noChangeArrowheads="1"/>
              </p:cNvSpPr>
              <p:nvPr/>
            </p:nvSpPr>
            <p:spPr bwMode="auto">
              <a:xfrm>
                <a:off x="3691" y="2474"/>
                <a:ext cx="526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is high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820" name="Rectangle 172"/>
              <p:cNvSpPr>
                <a:spLocks noChangeArrowheads="1"/>
              </p:cNvSpPr>
              <p:nvPr/>
            </p:nvSpPr>
            <p:spPr bwMode="auto">
              <a:xfrm>
                <a:off x="4127" y="2474"/>
                <a:ext cx="107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.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821" name="Rectangle 173"/>
              <p:cNvSpPr>
                <a:spLocks noChangeArrowheads="1"/>
              </p:cNvSpPr>
              <p:nvPr/>
            </p:nvSpPr>
            <p:spPr bwMode="auto">
              <a:xfrm>
                <a:off x="4163" y="2474"/>
                <a:ext cx="115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822" name="Rectangle 174"/>
              <p:cNvSpPr>
                <a:spLocks noChangeArrowheads="1"/>
              </p:cNvSpPr>
              <p:nvPr/>
            </p:nvSpPr>
            <p:spPr bwMode="auto">
              <a:xfrm>
                <a:off x="2860" y="2678"/>
                <a:ext cx="1959" cy="20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23" name="Rectangle 175"/>
              <p:cNvSpPr>
                <a:spLocks noChangeArrowheads="1"/>
              </p:cNvSpPr>
              <p:nvPr/>
            </p:nvSpPr>
            <p:spPr bwMode="auto">
              <a:xfrm>
                <a:off x="2860" y="2677"/>
                <a:ext cx="968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Less flexible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824" name="Rectangle 176"/>
              <p:cNvSpPr>
                <a:spLocks noChangeArrowheads="1"/>
              </p:cNvSpPr>
              <p:nvPr/>
            </p:nvSpPr>
            <p:spPr bwMode="auto">
              <a:xfrm>
                <a:off x="3720" y="2677"/>
                <a:ext cx="107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.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825" name="Rectangle 177"/>
              <p:cNvSpPr>
                <a:spLocks noChangeArrowheads="1"/>
              </p:cNvSpPr>
              <p:nvPr/>
            </p:nvSpPr>
            <p:spPr bwMode="auto">
              <a:xfrm>
                <a:off x="3756" y="2677"/>
                <a:ext cx="115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826" name="Rectangle 178"/>
              <p:cNvSpPr>
                <a:spLocks noChangeArrowheads="1"/>
              </p:cNvSpPr>
              <p:nvPr/>
            </p:nvSpPr>
            <p:spPr bwMode="auto">
              <a:xfrm>
                <a:off x="2860" y="2881"/>
                <a:ext cx="1959" cy="20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27" name="Rectangle 179"/>
              <p:cNvSpPr>
                <a:spLocks noChangeArrowheads="1"/>
              </p:cNvSpPr>
              <p:nvPr/>
            </p:nvSpPr>
            <p:spPr bwMode="auto">
              <a:xfrm>
                <a:off x="2860" y="2880"/>
                <a:ext cx="2008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Need to run at full capacity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828" name="Rectangle 180"/>
              <p:cNvSpPr>
                <a:spLocks noChangeArrowheads="1"/>
              </p:cNvSpPr>
              <p:nvPr/>
            </p:nvSpPr>
            <p:spPr bwMode="auto">
              <a:xfrm>
                <a:off x="4715" y="2880"/>
                <a:ext cx="115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829" name="Rectangle 181"/>
              <p:cNvSpPr>
                <a:spLocks noChangeArrowheads="1"/>
              </p:cNvSpPr>
              <p:nvPr/>
            </p:nvSpPr>
            <p:spPr bwMode="auto">
              <a:xfrm>
                <a:off x="2860" y="3084"/>
                <a:ext cx="1959" cy="203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30" name="Rectangle 182"/>
              <p:cNvSpPr>
                <a:spLocks noChangeArrowheads="1"/>
              </p:cNvSpPr>
              <p:nvPr/>
            </p:nvSpPr>
            <p:spPr bwMode="auto">
              <a:xfrm>
                <a:off x="2860" y="3083"/>
                <a:ext cx="1246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to make a profit.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831" name="Rectangle 183"/>
              <p:cNvSpPr>
                <a:spLocks noChangeArrowheads="1"/>
              </p:cNvSpPr>
              <p:nvPr/>
            </p:nvSpPr>
            <p:spPr bwMode="auto">
              <a:xfrm>
                <a:off x="3985" y="3083"/>
                <a:ext cx="115" cy="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800" b="0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832" name="Rectangle 184"/>
              <p:cNvSpPr>
                <a:spLocks noChangeArrowheads="1"/>
              </p:cNvSpPr>
              <p:nvPr/>
            </p:nvSpPr>
            <p:spPr bwMode="auto">
              <a:xfrm>
                <a:off x="437" y="2469"/>
                <a:ext cx="5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33" name="Line 185"/>
              <p:cNvSpPr>
                <a:spLocks noChangeShapeType="1"/>
              </p:cNvSpPr>
              <p:nvPr/>
            </p:nvSpPr>
            <p:spPr bwMode="auto">
              <a:xfrm>
                <a:off x="437" y="2469"/>
                <a:ext cx="0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34" name="Rectangle 186"/>
              <p:cNvSpPr>
                <a:spLocks noChangeArrowheads="1"/>
              </p:cNvSpPr>
              <p:nvPr/>
            </p:nvSpPr>
            <p:spPr bwMode="auto">
              <a:xfrm>
                <a:off x="442" y="2469"/>
                <a:ext cx="899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35" name="Line 187"/>
              <p:cNvSpPr>
                <a:spLocks noChangeShapeType="1"/>
              </p:cNvSpPr>
              <p:nvPr/>
            </p:nvSpPr>
            <p:spPr bwMode="auto">
              <a:xfrm>
                <a:off x="442" y="2469"/>
                <a:ext cx="89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36" name="Rectangle 188"/>
              <p:cNvSpPr>
                <a:spLocks noChangeArrowheads="1"/>
              </p:cNvSpPr>
              <p:nvPr/>
            </p:nvSpPr>
            <p:spPr bwMode="auto">
              <a:xfrm>
                <a:off x="442" y="2474"/>
                <a:ext cx="899" cy="1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37" name="Rectangle 189"/>
              <p:cNvSpPr>
                <a:spLocks noChangeArrowheads="1"/>
              </p:cNvSpPr>
              <p:nvPr/>
            </p:nvSpPr>
            <p:spPr bwMode="auto">
              <a:xfrm>
                <a:off x="1341" y="2469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38" name="Line 190"/>
              <p:cNvSpPr>
                <a:spLocks noChangeShapeType="1"/>
              </p:cNvSpPr>
              <p:nvPr/>
            </p:nvSpPr>
            <p:spPr bwMode="auto">
              <a:xfrm>
                <a:off x="1341" y="2469"/>
                <a:ext cx="0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39" name="Rectangle 191"/>
              <p:cNvSpPr>
                <a:spLocks noChangeArrowheads="1"/>
              </p:cNvSpPr>
              <p:nvPr/>
            </p:nvSpPr>
            <p:spPr bwMode="auto">
              <a:xfrm>
                <a:off x="1347" y="2469"/>
                <a:ext cx="1472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40" name="Line 192"/>
              <p:cNvSpPr>
                <a:spLocks noChangeShapeType="1"/>
              </p:cNvSpPr>
              <p:nvPr/>
            </p:nvSpPr>
            <p:spPr bwMode="auto">
              <a:xfrm>
                <a:off x="1347" y="2469"/>
                <a:ext cx="1472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41" name="Rectangle 193"/>
              <p:cNvSpPr>
                <a:spLocks noChangeArrowheads="1"/>
              </p:cNvSpPr>
              <p:nvPr/>
            </p:nvSpPr>
            <p:spPr bwMode="auto">
              <a:xfrm>
                <a:off x="1347" y="2474"/>
                <a:ext cx="1472" cy="1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42" name="Rectangle 194"/>
              <p:cNvSpPr>
                <a:spLocks noChangeArrowheads="1"/>
              </p:cNvSpPr>
              <p:nvPr/>
            </p:nvSpPr>
            <p:spPr bwMode="auto">
              <a:xfrm>
                <a:off x="2819" y="2469"/>
                <a:ext cx="5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43" name="Line 195"/>
              <p:cNvSpPr>
                <a:spLocks noChangeShapeType="1"/>
              </p:cNvSpPr>
              <p:nvPr/>
            </p:nvSpPr>
            <p:spPr bwMode="auto">
              <a:xfrm>
                <a:off x="2819" y="2469"/>
                <a:ext cx="0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44" name="Rectangle 196"/>
              <p:cNvSpPr>
                <a:spLocks noChangeArrowheads="1"/>
              </p:cNvSpPr>
              <p:nvPr/>
            </p:nvSpPr>
            <p:spPr bwMode="auto">
              <a:xfrm>
                <a:off x="2824" y="2469"/>
                <a:ext cx="2032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45" name="Line 197"/>
              <p:cNvSpPr>
                <a:spLocks noChangeShapeType="1"/>
              </p:cNvSpPr>
              <p:nvPr/>
            </p:nvSpPr>
            <p:spPr bwMode="auto">
              <a:xfrm>
                <a:off x="2824" y="2469"/>
                <a:ext cx="2032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46" name="Rectangle 198"/>
              <p:cNvSpPr>
                <a:spLocks noChangeArrowheads="1"/>
              </p:cNvSpPr>
              <p:nvPr/>
            </p:nvSpPr>
            <p:spPr bwMode="auto">
              <a:xfrm>
                <a:off x="2824" y="2474"/>
                <a:ext cx="2032" cy="1"/>
              </a:xfrm>
              <a:prstGeom prst="rect">
                <a:avLst/>
              </a:prstGeom>
              <a:solidFill>
                <a:srgbClr val="C4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47" name="Rectangle 199"/>
              <p:cNvSpPr>
                <a:spLocks noChangeArrowheads="1"/>
              </p:cNvSpPr>
              <p:nvPr/>
            </p:nvSpPr>
            <p:spPr bwMode="auto">
              <a:xfrm>
                <a:off x="4856" y="2469"/>
                <a:ext cx="5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48" name="Line 200"/>
              <p:cNvSpPr>
                <a:spLocks noChangeShapeType="1"/>
              </p:cNvSpPr>
              <p:nvPr/>
            </p:nvSpPr>
            <p:spPr bwMode="auto">
              <a:xfrm>
                <a:off x="4856" y="2469"/>
                <a:ext cx="0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49" name="Rectangle 201"/>
              <p:cNvSpPr>
                <a:spLocks noChangeArrowheads="1"/>
              </p:cNvSpPr>
              <p:nvPr/>
            </p:nvSpPr>
            <p:spPr bwMode="auto">
              <a:xfrm>
                <a:off x="437" y="2475"/>
                <a:ext cx="5" cy="142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50" name="Line 202"/>
              <p:cNvSpPr>
                <a:spLocks noChangeShapeType="1"/>
              </p:cNvSpPr>
              <p:nvPr/>
            </p:nvSpPr>
            <p:spPr bwMode="auto">
              <a:xfrm>
                <a:off x="437" y="2475"/>
                <a:ext cx="0" cy="142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51" name="Rectangle 203"/>
              <p:cNvSpPr>
                <a:spLocks noChangeArrowheads="1"/>
              </p:cNvSpPr>
              <p:nvPr/>
            </p:nvSpPr>
            <p:spPr bwMode="auto">
              <a:xfrm>
                <a:off x="437" y="3896"/>
                <a:ext cx="5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852" name="Line 204"/>
              <p:cNvSpPr>
                <a:spLocks noChangeShapeType="1"/>
              </p:cNvSpPr>
              <p:nvPr/>
            </p:nvSpPr>
            <p:spPr bwMode="auto">
              <a:xfrm>
                <a:off x="437" y="3896"/>
                <a:ext cx="5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5" name="Line 206"/>
            <p:cNvSpPr>
              <a:spLocks noChangeShapeType="1"/>
            </p:cNvSpPr>
            <p:nvPr/>
          </p:nvSpPr>
          <p:spPr bwMode="auto">
            <a:xfrm>
              <a:off x="437" y="3896"/>
              <a:ext cx="0" cy="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" name="Rectangle 207"/>
            <p:cNvSpPr>
              <a:spLocks noChangeArrowheads="1"/>
            </p:cNvSpPr>
            <p:nvPr/>
          </p:nvSpPr>
          <p:spPr bwMode="auto">
            <a:xfrm>
              <a:off x="437" y="3896"/>
              <a:ext cx="5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Line 208"/>
            <p:cNvSpPr>
              <a:spLocks noChangeShapeType="1"/>
            </p:cNvSpPr>
            <p:nvPr/>
          </p:nvSpPr>
          <p:spPr bwMode="auto">
            <a:xfrm>
              <a:off x="437" y="3896"/>
              <a:ext cx="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Line 209"/>
            <p:cNvSpPr>
              <a:spLocks noChangeShapeType="1"/>
            </p:cNvSpPr>
            <p:nvPr/>
          </p:nvSpPr>
          <p:spPr bwMode="auto">
            <a:xfrm>
              <a:off x="437" y="3896"/>
              <a:ext cx="0" cy="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Rectangle 210"/>
            <p:cNvSpPr>
              <a:spLocks noChangeArrowheads="1"/>
            </p:cNvSpPr>
            <p:nvPr/>
          </p:nvSpPr>
          <p:spPr bwMode="auto">
            <a:xfrm>
              <a:off x="442" y="3896"/>
              <a:ext cx="899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Line 211"/>
            <p:cNvSpPr>
              <a:spLocks noChangeShapeType="1"/>
            </p:cNvSpPr>
            <p:nvPr/>
          </p:nvSpPr>
          <p:spPr bwMode="auto">
            <a:xfrm>
              <a:off x="442" y="3896"/>
              <a:ext cx="89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Rectangle 212"/>
            <p:cNvSpPr>
              <a:spLocks noChangeArrowheads="1"/>
            </p:cNvSpPr>
            <p:nvPr/>
          </p:nvSpPr>
          <p:spPr bwMode="auto">
            <a:xfrm>
              <a:off x="1341" y="2475"/>
              <a:ext cx="6" cy="142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Line 213"/>
            <p:cNvSpPr>
              <a:spLocks noChangeShapeType="1"/>
            </p:cNvSpPr>
            <p:nvPr/>
          </p:nvSpPr>
          <p:spPr bwMode="auto">
            <a:xfrm>
              <a:off x="1341" y="2475"/>
              <a:ext cx="0" cy="142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Rectangle 214"/>
            <p:cNvSpPr>
              <a:spLocks noChangeArrowheads="1"/>
            </p:cNvSpPr>
            <p:nvPr/>
          </p:nvSpPr>
          <p:spPr bwMode="auto">
            <a:xfrm>
              <a:off x="1341" y="3896"/>
              <a:ext cx="6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Line 215"/>
            <p:cNvSpPr>
              <a:spLocks noChangeShapeType="1"/>
            </p:cNvSpPr>
            <p:nvPr/>
          </p:nvSpPr>
          <p:spPr bwMode="auto">
            <a:xfrm>
              <a:off x="1341" y="3896"/>
              <a:ext cx="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Line 216"/>
            <p:cNvSpPr>
              <a:spLocks noChangeShapeType="1"/>
            </p:cNvSpPr>
            <p:nvPr/>
          </p:nvSpPr>
          <p:spPr bwMode="auto">
            <a:xfrm>
              <a:off x="1341" y="3896"/>
              <a:ext cx="0" cy="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Rectangle 217"/>
            <p:cNvSpPr>
              <a:spLocks noChangeArrowheads="1"/>
            </p:cNvSpPr>
            <p:nvPr/>
          </p:nvSpPr>
          <p:spPr bwMode="auto">
            <a:xfrm>
              <a:off x="1347" y="3896"/>
              <a:ext cx="1472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Line 218"/>
            <p:cNvSpPr>
              <a:spLocks noChangeShapeType="1"/>
            </p:cNvSpPr>
            <p:nvPr/>
          </p:nvSpPr>
          <p:spPr bwMode="auto">
            <a:xfrm>
              <a:off x="1347" y="3896"/>
              <a:ext cx="147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Rectangle 219"/>
            <p:cNvSpPr>
              <a:spLocks noChangeArrowheads="1"/>
            </p:cNvSpPr>
            <p:nvPr/>
          </p:nvSpPr>
          <p:spPr bwMode="auto">
            <a:xfrm>
              <a:off x="2819" y="2475"/>
              <a:ext cx="5" cy="142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Line 220"/>
            <p:cNvSpPr>
              <a:spLocks noChangeShapeType="1"/>
            </p:cNvSpPr>
            <p:nvPr/>
          </p:nvSpPr>
          <p:spPr bwMode="auto">
            <a:xfrm>
              <a:off x="2819" y="2475"/>
              <a:ext cx="0" cy="142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Rectangle 221"/>
            <p:cNvSpPr>
              <a:spLocks noChangeArrowheads="1"/>
            </p:cNvSpPr>
            <p:nvPr/>
          </p:nvSpPr>
          <p:spPr bwMode="auto">
            <a:xfrm>
              <a:off x="2819" y="3896"/>
              <a:ext cx="5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Line 222"/>
            <p:cNvSpPr>
              <a:spLocks noChangeShapeType="1"/>
            </p:cNvSpPr>
            <p:nvPr/>
          </p:nvSpPr>
          <p:spPr bwMode="auto">
            <a:xfrm>
              <a:off x="2819" y="3896"/>
              <a:ext cx="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Line 223"/>
            <p:cNvSpPr>
              <a:spLocks noChangeShapeType="1"/>
            </p:cNvSpPr>
            <p:nvPr/>
          </p:nvSpPr>
          <p:spPr bwMode="auto">
            <a:xfrm>
              <a:off x="2819" y="3896"/>
              <a:ext cx="0" cy="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Rectangle 224"/>
            <p:cNvSpPr>
              <a:spLocks noChangeArrowheads="1"/>
            </p:cNvSpPr>
            <p:nvPr/>
          </p:nvSpPr>
          <p:spPr bwMode="auto">
            <a:xfrm>
              <a:off x="2824" y="3896"/>
              <a:ext cx="2032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Line 225"/>
            <p:cNvSpPr>
              <a:spLocks noChangeShapeType="1"/>
            </p:cNvSpPr>
            <p:nvPr/>
          </p:nvSpPr>
          <p:spPr bwMode="auto">
            <a:xfrm>
              <a:off x="2824" y="3896"/>
              <a:ext cx="203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Rectangle 226"/>
            <p:cNvSpPr>
              <a:spLocks noChangeArrowheads="1"/>
            </p:cNvSpPr>
            <p:nvPr/>
          </p:nvSpPr>
          <p:spPr bwMode="auto">
            <a:xfrm>
              <a:off x="4856" y="2475"/>
              <a:ext cx="5" cy="142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Line 227"/>
            <p:cNvSpPr>
              <a:spLocks noChangeShapeType="1"/>
            </p:cNvSpPr>
            <p:nvPr/>
          </p:nvSpPr>
          <p:spPr bwMode="auto">
            <a:xfrm>
              <a:off x="4856" y="2475"/>
              <a:ext cx="0" cy="142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Rectangle 228"/>
            <p:cNvSpPr>
              <a:spLocks noChangeArrowheads="1"/>
            </p:cNvSpPr>
            <p:nvPr/>
          </p:nvSpPr>
          <p:spPr bwMode="auto">
            <a:xfrm>
              <a:off x="4856" y="3896"/>
              <a:ext cx="5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Line 229"/>
            <p:cNvSpPr>
              <a:spLocks noChangeShapeType="1"/>
            </p:cNvSpPr>
            <p:nvPr/>
          </p:nvSpPr>
          <p:spPr bwMode="auto">
            <a:xfrm>
              <a:off x="4856" y="3896"/>
              <a:ext cx="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Line 230"/>
            <p:cNvSpPr>
              <a:spLocks noChangeShapeType="1"/>
            </p:cNvSpPr>
            <p:nvPr/>
          </p:nvSpPr>
          <p:spPr bwMode="auto">
            <a:xfrm>
              <a:off x="4856" y="3896"/>
              <a:ext cx="0" cy="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Rectangle 231"/>
            <p:cNvSpPr>
              <a:spLocks noChangeArrowheads="1"/>
            </p:cNvSpPr>
            <p:nvPr/>
          </p:nvSpPr>
          <p:spPr bwMode="auto">
            <a:xfrm>
              <a:off x="4856" y="3896"/>
              <a:ext cx="5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Line 232"/>
            <p:cNvSpPr>
              <a:spLocks noChangeShapeType="1"/>
            </p:cNvSpPr>
            <p:nvPr/>
          </p:nvSpPr>
          <p:spPr bwMode="auto">
            <a:xfrm>
              <a:off x="4856" y="3896"/>
              <a:ext cx="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648" name="Line 233"/>
            <p:cNvSpPr>
              <a:spLocks noChangeShapeType="1"/>
            </p:cNvSpPr>
            <p:nvPr/>
          </p:nvSpPr>
          <p:spPr bwMode="auto">
            <a:xfrm>
              <a:off x="4856" y="3896"/>
              <a:ext cx="0" cy="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649" name="Rectangle 234"/>
            <p:cNvSpPr>
              <a:spLocks noChangeArrowheads="1"/>
            </p:cNvSpPr>
            <p:nvPr/>
          </p:nvSpPr>
          <p:spPr bwMode="auto">
            <a:xfrm>
              <a:off x="427" y="3901"/>
              <a:ext cx="5" cy="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" pitchFamily="18" charset="0"/>
                  <a:cs typeface="Arial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652" name="Rectangle 235"/>
            <p:cNvSpPr>
              <a:spLocks noChangeArrowheads="1"/>
            </p:cNvSpPr>
            <p:nvPr/>
          </p:nvSpPr>
          <p:spPr bwMode="auto">
            <a:xfrm>
              <a:off x="427" y="3911"/>
              <a:ext cx="57" cy="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068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5"/>
          <p:cNvSpPr>
            <a:spLocks noGrp="1" noChangeArrowheads="1"/>
          </p:cNvSpPr>
          <p:nvPr>
            <p:ph type="title"/>
          </p:nvPr>
        </p:nvSpPr>
        <p:spPr>
          <a:xfrm>
            <a:off x="611188" y="260350"/>
            <a:ext cx="7772400" cy="1143000"/>
          </a:xfrm>
        </p:spPr>
        <p:txBody>
          <a:bodyPr>
            <a:normAutofit/>
          </a:bodyPr>
          <a:lstStyle/>
          <a:p>
            <a:r>
              <a:rPr lang="en-GB" altLang="en-US" sz="3600" dirty="0" smtClean="0">
                <a:latin typeface="Calibri" panose="020F0502020204030204" pitchFamily="34" charset="0"/>
              </a:rPr>
              <a:t>Batch – Drug development</a:t>
            </a:r>
          </a:p>
        </p:txBody>
      </p:sp>
      <p:pic>
        <p:nvPicPr>
          <p:cNvPr id="29699" name="Picture 4" descr="IMG_0876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84438" y="1454150"/>
            <a:ext cx="3602037" cy="5403850"/>
          </a:xfrm>
        </p:spPr>
      </p:pic>
    </p:spTree>
    <p:extLst>
      <p:ext uri="{BB962C8B-B14F-4D97-AF65-F5344CB8AC3E}">
        <p14:creationId xmlns:p14="http://schemas.microsoft.com/office/powerpoint/2010/main" val="291535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sz="3600" dirty="0" smtClean="0">
                <a:latin typeface="Calibri" panose="020F0502020204030204" pitchFamily="34" charset="0"/>
              </a:rPr>
              <a:t>Batch – whisky production</a:t>
            </a:r>
          </a:p>
        </p:txBody>
      </p:sp>
      <p:pic>
        <p:nvPicPr>
          <p:cNvPr id="31747" name="Picture 5" descr="caol_ila_distillery_mash_tun_islay_bi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989138"/>
            <a:ext cx="6096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963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7772400" cy="1143000"/>
          </a:xfrm>
        </p:spPr>
        <p:txBody>
          <a:bodyPr>
            <a:normAutofit/>
          </a:bodyPr>
          <a:lstStyle/>
          <a:p>
            <a:r>
              <a:rPr lang="en-GB" altLang="en-US" sz="3600" dirty="0" smtClean="0">
                <a:latin typeface="Calibri" panose="020F0502020204030204" pitchFamily="34" charset="0"/>
              </a:rPr>
              <a:t>Continuous - Blast furnace</a:t>
            </a:r>
          </a:p>
        </p:txBody>
      </p:sp>
      <p:pic>
        <p:nvPicPr>
          <p:cNvPr id="35843" name="Picture 5" descr="Blast%20Furnace%20-%20PCI%20diagr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557338"/>
            <a:ext cx="6983412" cy="491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784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sz="3600" dirty="0" smtClean="0">
                <a:latin typeface="Calibri" panose="020F0502020204030204" pitchFamily="34" charset="0"/>
              </a:rPr>
              <a:t>Continuous process – Haber process</a:t>
            </a:r>
          </a:p>
        </p:txBody>
      </p:sp>
      <p:pic>
        <p:nvPicPr>
          <p:cNvPr id="2052" name="Picture 4" descr="Severnside Fertilizer Works in the U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772816"/>
            <a:ext cx="5328592" cy="4344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22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1438"/>
            <a:ext cx="7772400" cy="981298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GB" sz="3600" u="sng" dirty="0" smtClean="0">
                <a:solidFill>
                  <a:srgbClr val="C00000"/>
                </a:solidFill>
                <a:latin typeface="Calibri" panose="020F0502020204030204" pitchFamily="34" charset="0"/>
              </a:rPr>
              <a:t>Fertiliser Industry</a:t>
            </a:r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157163" y="918517"/>
            <a:ext cx="19638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solidFill>
                  <a:srgbClr val="C00000"/>
                </a:solidFill>
                <a:latin typeface="Calibri" panose="020F0502020204030204" pitchFamily="34" charset="0"/>
              </a:rPr>
              <a:t>Haber Process</a:t>
            </a: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152400" y="1380182"/>
            <a:ext cx="880268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Calibri" panose="020F0502020204030204" pitchFamily="34" charset="0"/>
              </a:rPr>
              <a:t>Ammonia is manufactured from N</a:t>
            </a:r>
            <a:r>
              <a:rPr lang="en-GB" altLang="en-US" sz="2400" baseline="-25000" dirty="0">
                <a:latin typeface="Calibri" panose="020F0502020204030204" pitchFamily="34" charset="0"/>
              </a:rPr>
              <a:t>2</a:t>
            </a:r>
            <a:r>
              <a:rPr lang="en-GB" altLang="en-US" sz="2400" dirty="0">
                <a:latin typeface="Calibri" panose="020F0502020204030204" pitchFamily="34" charset="0"/>
              </a:rPr>
              <a:t> and H</a:t>
            </a:r>
            <a:r>
              <a:rPr lang="en-GB" altLang="en-US" sz="2400" baseline="-25000" dirty="0">
                <a:latin typeface="Calibri" panose="020F0502020204030204" pitchFamily="34" charset="0"/>
              </a:rPr>
              <a:t>2</a:t>
            </a:r>
            <a:r>
              <a:rPr lang="en-GB" altLang="en-US" sz="2400" dirty="0">
                <a:latin typeface="Calibri" panose="020F0502020204030204" pitchFamily="34" charset="0"/>
              </a:rPr>
              <a:t>. The nitrogen is available from the </a:t>
            </a:r>
            <a:r>
              <a:rPr lang="en-GB" altLang="en-US" sz="2400" dirty="0">
                <a:solidFill>
                  <a:srgbClr val="C00000"/>
                </a:solidFill>
                <a:latin typeface="Calibri" panose="020F0502020204030204" pitchFamily="34" charset="0"/>
              </a:rPr>
              <a:t>raw material</a:t>
            </a:r>
            <a:r>
              <a:rPr lang="en-GB" altLang="en-US" sz="2400" dirty="0">
                <a:latin typeface="Calibri" panose="020F0502020204030204" pitchFamily="34" charset="0"/>
              </a:rPr>
              <a:t>, air.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Calibri" panose="020F0502020204030204" pitchFamily="34" charset="0"/>
              </a:rPr>
              <a:t>The other </a:t>
            </a:r>
            <a:r>
              <a:rPr lang="en-GB" altLang="en-US" sz="2400" dirty="0">
                <a:solidFill>
                  <a:srgbClr val="C00000"/>
                </a:solidFill>
                <a:latin typeface="Calibri" panose="020F0502020204030204" pitchFamily="34" charset="0"/>
              </a:rPr>
              <a:t>feedstock</a:t>
            </a:r>
            <a:r>
              <a:rPr lang="en-GB" altLang="en-US" sz="2400" dirty="0">
                <a:latin typeface="Calibri" panose="020F0502020204030204" pitchFamily="34" charset="0"/>
              </a:rPr>
              <a:t> for the manufacture of </a:t>
            </a:r>
            <a:r>
              <a:rPr lang="en-GB" altLang="en-US" sz="2400" b="1" dirty="0">
                <a:latin typeface="Calibri" panose="020F0502020204030204" pitchFamily="34" charset="0"/>
              </a:rPr>
              <a:t>NH</a:t>
            </a:r>
            <a:r>
              <a:rPr lang="en-GB" altLang="en-US" sz="2400" b="1" baseline="-25000" dirty="0">
                <a:latin typeface="Calibri" panose="020F0502020204030204" pitchFamily="34" charset="0"/>
              </a:rPr>
              <a:t>3</a:t>
            </a:r>
            <a:r>
              <a:rPr lang="en-GB" altLang="en-US" sz="2400" dirty="0">
                <a:latin typeface="Calibri" panose="020F0502020204030204" pitchFamily="34" charset="0"/>
              </a:rPr>
              <a:t> is </a:t>
            </a:r>
            <a:r>
              <a:rPr lang="en-GB" altLang="en-US" sz="2400" b="1" dirty="0">
                <a:latin typeface="Calibri" panose="020F0502020204030204" pitchFamily="34" charset="0"/>
              </a:rPr>
              <a:t>hydrogen</a:t>
            </a:r>
            <a:r>
              <a:rPr lang="en-GB" altLang="en-US" sz="2400" dirty="0">
                <a:latin typeface="Calibri" panose="020F0502020204030204" pitchFamily="34" charset="0"/>
              </a:rPr>
              <a:t> which is usually produced </a:t>
            </a:r>
            <a:r>
              <a:rPr lang="en-GB" altLang="en-US" sz="2400" dirty="0" smtClean="0">
                <a:latin typeface="Calibri" panose="020F0502020204030204" pitchFamily="34" charset="0"/>
              </a:rPr>
              <a:t>from steam reforming of </a:t>
            </a:r>
            <a:r>
              <a:rPr lang="en-GB" altLang="en-US" sz="2400" b="1" dirty="0">
                <a:latin typeface="Calibri" panose="020F0502020204030204" pitchFamily="34" charset="0"/>
              </a:rPr>
              <a:t>methane</a:t>
            </a:r>
            <a:r>
              <a:rPr lang="en-GB" altLang="en-US" sz="2400" dirty="0">
                <a:latin typeface="Calibri" panose="020F0502020204030204" pitchFamily="34" charset="0"/>
              </a:rPr>
              <a:t>.</a:t>
            </a:r>
          </a:p>
        </p:txBody>
      </p:sp>
      <p:grpSp>
        <p:nvGrpSpPr>
          <p:cNvPr id="41991" name="Group 87"/>
          <p:cNvGrpSpPr>
            <a:grpSpLocks/>
          </p:cNvGrpSpPr>
          <p:nvPr/>
        </p:nvGrpSpPr>
        <p:grpSpPr bwMode="auto">
          <a:xfrm>
            <a:off x="5934075" y="3657600"/>
            <a:ext cx="2936875" cy="2622550"/>
            <a:chOff x="9600" y="6120"/>
            <a:chExt cx="4625" cy="4130"/>
          </a:xfrm>
        </p:grpSpPr>
        <p:sp>
          <p:nvSpPr>
            <p:cNvPr id="41992" name="Text Box 88"/>
            <p:cNvSpPr txBox="1">
              <a:spLocks noChangeArrowheads="1"/>
            </p:cNvSpPr>
            <p:nvPr/>
          </p:nvSpPr>
          <p:spPr bwMode="auto">
            <a:xfrm>
              <a:off x="9600" y="9360"/>
              <a:ext cx="2045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C00000"/>
                  </a:solidFill>
                  <a:latin typeface="Comic Sans MS" pitchFamily="66" charset="0"/>
                </a:rPr>
                <a:t>Stage 3</a:t>
              </a:r>
            </a:p>
          </p:txBody>
        </p:sp>
        <p:sp>
          <p:nvSpPr>
            <p:cNvPr id="41993" name="Rectangle 89"/>
            <p:cNvSpPr>
              <a:spLocks noChangeArrowheads="1"/>
            </p:cNvSpPr>
            <p:nvPr/>
          </p:nvSpPr>
          <p:spPr bwMode="auto">
            <a:xfrm>
              <a:off x="9865" y="8297"/>
              <a:ext cx="1440" cy="96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latin typeface="Comic Sans MS" pitchFamily="66" charset="0"/>
              </a:endParaRPr>
            </a:p>
          </p:txBody>
        </p:sp>
        <p:sp>
          <p:nvSpPr>
            <p:cNvPr id="41994" name="Text Box 90"/>
            <p:cNvSpPr txBox="1">
              <a:spLocks noChangeArrowheads="1"/>
            </p:cNvSpPr>
            <p:nvPr/>
          </p:nvSpPr>
          <p:spPr bwMode="auto">
            <a:xfrm>
              <a:off x="9840" y="8520"/>
              <a:ext cx="1562" cy="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000000"/>
                  </a:solidFill>
                  <a:latin typeface="Comic Sans MS" pitchFamily="66" charset="0"/>
                </a:rPr>
                <a:t>Catalyst</a:t>
              </a:r>
            </a:p>
          </p:txBody>
        </p:sp>
        <p:sp>
          <p:nvSpPr>
            <p:cNvPr id="41995" name="Rectangle 91"/>
            <p:cNvSpPr>
              <a:spLocks noChangeArrowheads="1"/>
            </p:cNvSpPr>
            <p:nvPr/>
          </p:nvSpPr>
          <p:spPr bwMode="auto">
            <a:xfrm>
              <a:off x="12660" y="8280"/>
              <a:ext cx="1440" cy="96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latin typeface="Comic Sans MS" pitchFamily="66" charset="0"/>
              </a:endParaRPr>
            </a:p>
          </p:txBody>
        </p:sp>
        <p:sp>
          <p:nvSpPr>
            <p:cNvPr id="41996" name="Text Box 92"/>
            <p:cNvSpPr txBox="1">
              <a:spLocks noChangeArrowheads="1"/>
            </p:cNvSpPr>
            <p:nvPr/>
          </p:nvSpPr>
          <p:spPr bwMode="auto">
            <a:xfrm>
              <a:off x="12660" y="8280"/>
              <a:ext cx="1565" cy="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  <a:r>
                <a:rPr lang="en-US" altLang="en-US" sz="1600" b="1" baseline="-25000">
                  <a:solidFill>
                    <a:srgbClr val="000000"/>
                  </a:solidFill>
                  <a:latin typeface="Comic Sans MS" pitchFamily="66" charset="0"/>
                </a:rPr>
                <a:t>2</a:t>
              </a:r>
              <a:r>
                <a:rPr lang="en-US" altLang="en-US" sz="1600" b="1">
                  <a:solidFill>
                    <a:srgbClr val="000000"/>
                  </a:solidFill>
                  <a:latin typeface="Comic Sans MS" pitchFamily="66" charset="0"/>
                </a:rPr>
                <a:t>(g) +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altLang="en-US" sz="1600" b="1" baseline="-25000">
                  <a:solidFill>
                    <a:srgbClr val="000000"/>
                  </a:solidFill>
                  <a:latin typeface="Comic Sans MS" pitchFamily="66" charset="0"/>
                </a:rPr>
                <a:t>2</a:t>
              </a:r>
              <a:r>
                <a:rPr lang="en-US" altLang="en-US" sz="1600" b="1">
                  <a:solidFill>
                    <a:srgbClr val="000000"/>
                  </a:solidFill>
                  <a:latin typeface="Comic Sans MS" pitchFamily="66" charset="0"/>
                </a:rPr>
                <a:t> (g)</a:t>
              </a:r>
            </a:p>
          </p:txBody>
        </p:sp>
        <p:sp>
          <p:nvSpPr>
            <p:cNvPr id="41997" name="AutoShape 93"/>
            <p:cNvSpPr>
              <a:spLocks noChangeArrowheads="1"/>
            </p:cNvSpPr>
            <p:nvPr/>
          </p:nvSpPr>
          <p:spPr bwMode="auto">
            <a:xfrm>
              <a:off x="11640" y="8400"/>
              <a:ext cx="720" cy="600"/>
            </a:xfrm>
            <a:prstGeom prst="flowChartDecision">
              <a:avLst/>
            </a:prstGeom>
            <a:solidFill>
              <a:srgbClr val="007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latin typeface="Comic Sans MS" pitchFamily="66" charset="0"/>
              </a:endParaRPr>
            </a:p>
          </p:txBody>
        </p:sp>
        <p:sp>
          <p:nvSpPr>
            <p:cNvPr id="41998" name="Line 94"/>
            <p:cNvSpPr>
              <a:spLocks noChangeShapeType="1"/>
            </p:cNvSpPr>
            <p:nvPr/>
          </p:nvSpPr>
          <p:spPr bwMode="auto">
            <a:xfrm>
              <a:off x="12277" y="8760"/>
              <a:ext cx="481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999" name="Line 95"/>
            <p:cNvSpPr>
              <a:spLocks noChangeShapeType="1"/>
            </p:cNvSpPr>
            <p:nvPr/>
          </p:nvSpPr>
          <p:spPr bwMode="auto">
            <a:xfrm>
              <a:off x="11280" y="8760"/>
              <a:ext cx="480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2000" name="Line 96"/>
            <p:cNvSpPr>
              <a:spLocks noChangeShapeType="1"/>
            </p:cNvSpPr>
            <p:nvPr/>
          </p:nvSpPr>
          <p:spPr bwMode="auto">
            <a:xfrm>
              <a:off x="12000" y="7080"/>
              <a:ext cx="0" cy="13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2001" name="Line 97"/>
            <p:cNvSpPr>
              <a:spLocks noChangeShapeType="1"/>
            </p:cNvSpPr>
            <p:nvPr/>
          </p:nvSpPr>
          <p:spPr bwMode="auto">
            <a:xfrm>
              <a:off x="12000" y="9000"/>
              <a:ext cx="0" cy="7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2002" name="Oval 98"/>
            <p:cNvSpPr>
              <a:spLocks noChangeArrowheads="1"/>
            </p:cNvSpPr>
            <p:nvPr/>
          </p:nvSpPr>
          <p:spPr bwMode="auto">
            <a:xfrm>
              <a:off x="11280" y="6120"/>
              <a:ext cx="1440" cy="84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latin typeface="Comic Sans MS" pitchFamily="66" charset="0"/>
              </a:endParaRPr>
            </a:p>
          </p:txBody>
        </p:sp>
        <p:sp>
          <p:nvSpPr>
            <p:cNvPr id="42003" name="Text Box 99"/>
            <p:cNvSpPr txBox="1">
              <a:spLocks noChangeArrowheads="1"/>
            </p:cNvSpPr>
            <p:nvPr/>
          </p:nvSpPr>
          <p:spPr bwMode="auto">
            <a:xfrm>
              <a:off x="11375" y="6342"/>
              <a:ext cx="1082" cy="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000000"/>
                  </a:solidFill>
                  <a:latin typeface="Comic Sans MS" pitchFamily="66" charset="0"/>
                </a:rPr>
                <a:t>alkali</a:t>
              </a:r>
            </a:p>
          </p:txBody>
        </p:sp>
        <p:sp>
          <p:nvSpPr>
            <p:cNvPr id="42004" name="Text Box 100"/>
            <p:cNvSpPr txBox="1">
              <a:spLocks noChangeArrowheads="1"/>
            </p:cNvSpPr>
            <p:nvPr/>
          </p:nvSpPr>
          <p:spPr bwMode="auto">
            <a:xfrm>
              <a:off x="11760" y="9720"/>
              <a:ext cx="2290" cy="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000000"/>
                  </a:solidFill>
                  <a:latin typeface="Comic Sans MS" pitchFamily="66" charset="0"/>
                </a:rPr>
                <a:t>CO</a:t>
              </a:r>
              <a:r>
                <a:rPr lang="en-US" altLang="en-US" sz="1600" b="1" baseline="-25000">
                  <a:solidFill>
                    <a:srgbClr val="000000"/>
                  </a:solidFill>
                  <a:latin typeface="Comic Sans MS" pitchFamily="66" charset="0"/>
                </a:rPr>
                <a:t>2</a:t>
              </a:r>
              <a:r>
                <a:rPr lang="en-US" altLang="en-US" sz="1600" b="1">
                  <a:solidFill>
                    <a:srgbClr val="000000"/>
                  </a:solidFill>
                  <a:latin typeface="Comic Sans MS" pitchFamily="66" charset="0"/>
                </a:rPr>
                <a:t> removed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71475" y="3429000"/>
            <a:ext cx="8088957" cy="2747963"/>
            <a:chOff x="371475" y="3429000"/>
            <a:chExt cx="8088957" cy="2747963"/>
          </a:xfrm>
        </p:grpSpPr>
        <p:grpSp>
          <p:nvGrpSpPr>
            <p:cNvPr id="41989" name="Group 40"/>
            <p:cNvGrpSpPr>
              <a:grpSpLocks/>
            </p:cNvGrpSpPr>
            <p:nvPr/>
          </p:nvGrpSpPr>
          <p:grpSpPr bwMode="auto">
            <a:xfrm>
              <a:off x="371475" y="3429000"/>
              <a:ext cx="2925763" cy="2743200"/>
              <a:chOff x="840" y="5760"/>
              <a:chExt cx="4608" cy="4320"/>
            </a:xfrm>
          </p:grpSpPr>
          <p:sp>
            <p:nvSpPr>
              <p:cNvPr id="42013" name="Oval 41"/>
              <p:cNvSpPr>
                <a:spLocks noChangeArrowheads="1"/>
              </p:cNvSpPr>
              <p:nvPr/>
            </p:nvSpPr>
            <p:spPr bwMode="auto">
              <a:xfrm>
                <a:off x="840" y="5760"/>
                <a:ext cx="1680" cy="168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Comic Sans MS" pitchFamily="66" charset="0"/>
                </a:endParaRPr>
              </a:p>
            </p:txBody>
          </p:sp>
          <p:sp>
            <p:nvSpPr>
              <p:cNvPr id="42014" name="Text Box 42"/>
              <p:cNvSpPr txBox="1">
                <a:spLocks noChangeArrowheads="1"/>
              </p:cNvSpPr>
              <p:nvPr/>
            </p:nvSpPr>
            <p:spPr bwMode="auto">
              <a:xfrm>
                <a:off x="1055" y="6222"/>
                <a:ext cx="1465" cy="9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600" b="1" dirty="0">
                    <a:solidFill>
                      <a:srgbClr val="000000"/>
                    </a:solidFill>
                    <a:latin typeface="Comic Sans MS" pitchFamily="66" charset="0"/>
                  </a:rPr>
                  <a:t>Natural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600" b="1" dirty="0">
                    <a:solidFill>
                      <a:srgbClr val="000000"/>
                    </a:solidFill>
                    <a:latin typeface="Comic Sans MS" pitchFamily="66" charset="0"/>
                  </a:rPr>
                  <a:t>gas</a:t>
                </a:r>
              </a:p>
            </p:txBody>
          </p:sp>
          <p:sp>
            <p:nvSpPr>
              <p:cNvPr id="42015" name="Oval 43"/>
              <p:cNvSpPr>
                <a:spLocks noChangeArrowheads="1"/>
              </p:cNvSpPr>
              <p:nvPr/>
            </p:nvSpPr>
            <p:spPr bwMode="auto">
              <a:xfrm>
                <a:off x="840" y="7800"/>
                <a:ext cx="1680" cy="168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Comic Sans MS" pitchFamily="66" charset="0"/>
                </a:endParaRPr>
              </a:p>
            </p:txBody>
          </p:sp>
          <p:sp>
            <p:nvSpPr>
              <p:cNvPr id="42016" name="Text Box 44"/>
              <p:cNvSpPr txBox="1">
                <a:spLocks noChangeArrowheads="1"/>
              </p:cNvSpPr>
              <p:nvPr/>
            </p:nvSpPr>
            <p:spPr bwMode="auto">
              <a:xfrm>
                <a:off x="1055" y="8263"/>
                <a:ext cx="1285" cy="5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600" b="1">
                    <a:solidFill>
                      <a:srgbClr val="000000"/>
                    </a:solidFill>
                    <a:latin typeface="Comic Sans MS" pitchFamily="66" charset="0"/>
                  </a:rPr>
                  <a:t>Water</a:t>
                </a:r>
              </a:p>
            </p:txBody>
          </p:sp>
          <p:sp>
            <p:nvSpPr>
              <p:cNvPr id="42017" name="Rectangle 45"/>
              <p:cNvSpPr>
                <a:spLocks noChangeArrowheads="1"/>
              </p:cNvSpPr>
              <p:nvPr/>
            </p:nvSpPr>
            <p:spPr bwMode="auto">
              <a:xfrm>
                <a:off x="3720" y="8280"/>
                <a:ext cx="1440" cy="960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Comic Sans MS" pitchFamily="66" charset="0"/>
                </a:endParaRPr>
              </a:p>
            </p:txBody>
          </p:sp>
          <p:sp>
            <p:nvSpPr>
              <p:cNvPr id="42018" name="Text Box 46"/>
              <p:cNvSpPr txBox="1">
                <a:spLocks noChangeArrowheads="1"/>
              </p:cNvSpPr>
              <p:nvPr/>
            </p:nvSpPr>
            <p:spPr bwMode="auto">
              <a:xfrm>
                <a:off x="3695" y="8502"/>
                <a:ext cx="1562" cy="5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600" b="1">
                    <a:solidFill>
                      <a:srgbClr val="000000"/>
                    </a:solidFill>
                    <a:latin typeface="Comic Sans MS" pitchFamily="66" charset="0"/>
                  </a:rPr>
                  <a:t>Catalyst</a:t>
                </a:r>
              </a:p>
            </p:txBody>
          </p:sp>
          <p:cxnSp>
            <p:nvCxnSpPr>
              <p:cNvPr id="42019" name="AutoShape 47"/>
              <p:cNvCxnSpPr>
                <a:cxnSpLocks noChangeShapeType="1"/>
                <a:stCxn id="42014" idx="3"/>
                <a:endCxn id="42017" idx="0"/>
              </p:cNvCxnSpPr>
              <p:nvPr/>
            </p:nvCxnSpPr>
            <p:spPr bwMode="auto">
              <a:xfrm>
                <a:off x="2520" y="6680"/>
                <a:ext cx="1920" cy="1600"/>
              </a:xfrm>
              <a:prstGeom prst="bentConnector2">
                <a:avLst/>
              </a:prstGeom>
              <a:noFill/>
              <a:ln w="5715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42020" name="Line 48"/>
              <p:cNvSpPr>
                <a:spLocks noChangeShapeType="1"/>
              </p:cNvSpPr>
              <p:nvPr/>
            </p:nvSpPr>
            <p:spPr bwMode="auto">
              <a:xfrm>
                <a:off x="2520" y="8760"/>
                <a:ext cx="1080" cy="0"/>
              </a:xfrm>
              <a:prstGeom prst="line">
                <a:avLst/>
              </a:prstGeom>
              <a:noFill/>
              <a:ln w="5715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021" name="Text Box 49"/>
              <p:cNvSpPr txBox="1">
                <a:spLocks noChangeArrowheads="1"/>
              </p:cNvSpPr>
              <p:nvPr/>
            </p:nvSpPr>
            <p:spPr bwMode="auto">
              <a:xfrm>
                <a:off x="2855" y="6103"/>
                <a:ext cx="1412" cy="5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600" b="1" dirty="0">
                    <a:solidFill>
                      <a:srgbClr val="000000"/>
                    </a:solidFill>
                    <a:latin typeface="Comic Sans MS" pitchFamily="66" charset="0"/>
                  </a:rPr>
                  <a:t>CH</a:t>
                </a:r>
                <a:r>
                  <a:rPr lang="en-US" altLang="en-US" sz="1600" b="1" baseline="-25000" dirty="0">
                    <a:solidFill>
                      <a:srgbClr val="000000"/>
                    </a:solidFill>
                    <a:latin typeface="Comic Sans MS" pitchFamily="66" charset="0"/>
                  </a:rPr>
                  <a:t>4</a:t>
                </a:r>
                <a:r>
                  <a:rPr lang="en-US" altLang="en-US" sz="1600" b="1" dirty="0">
                    <a:solidFill>
                      <a:srgbClr val="000000"/>
                    </a:solidFill>
                    <a:latin typeface="Comic Sans MS" pitchFamily="66" charset="0"/>
                  </a:rPr>
                  <a:t> (g)</a:t>
                </a:r>
              </a:p>
            </p:txBody>
          </p:sp>
          <p:sp>
            <p:nvSpPr>
              <p:cNvPr id="42022" name="Text Box 50"/>
              <p:cNvSpPr txBox="1">
                <a:spLocks noChangeArrowheads="1"/>
              </p:cNvSpPr>
              <p:nvPr/>
            </p:nvSpPr>
            <p:spPr bwMode="auto">
              <a:xfrm>
                <a:off x="2520" y="7800"/>
                <a:ext cx="1330" cy="5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600" b="1">
                    <a:solidFill>
                      <a:srgbClr val="000000"/>
                    </a:solidFill>
                    <a:latin typeface="Comic Sans MS" pitchFamily="66" charset="0"/>
                  </a:rPr>
                  <a:t>H</a:t>
                </a:r>
                <a:r>
                  <a:rPr lang="en-US" altLang="en-US" sz="1600" b="1" baseline="-25000">
                    <a:solidFill>
                      <a:srgbClr val="000000"/>
                    </a:solidFill>
                    <a:latin typeface="Comic Sans MS" pitchFamily="66" charset="0"/>
                  </a:rPr>
                  <a:t>2</a:t>
                </a:r>
                <a:r>
                  <a:rPr lang="en-US" altLang="en-US" sz="1600" b="1">
                    <a:solidFill>
                      <a:srgbClr val="000000"/>
                    </a:solidFill>
                    <a:latin typeface="Comic Sans MS" pitchFamily="66" charset="0"/>
                  </a:rPr>
                  <a:t>O(g)</a:t>
                </a:r>
              </a:p>
            </p:txBody>
          </p:sp>
          <p:sp>
            <p:nvSpPr>
              <p:cNvPr id="42023" name="Text Box 51"/>
              <p:cNvSpPr txBox="1">
                <a:spLocks noChangeArrowheads="1"/>
              </p:cNvSpPr>
              <p:nvPr/>
            </p:nvSpPr>
            <p:spPr bwMode="auto">
              <a:xfrm>
                <a:off x="2640" y="9000"/>
                <a:ext cx="983" cy="5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600" b="1">
                    <a:solidFill>
                      <a:srgbClr val="000000"/>
                    </a:solidFill>
                    <a:latin typeface="Comic Sans MS" pitchFamily="66" charset="0"/>
                  </a:rPr>
                  <a:t>heat</a:t>
                </a:r>
              </a:p>
            </p:txBody>
          </p:sp>
          <p:sp>
            <p:nvSpPr>
              <p:cNvPr id="42024" name="Text Box 52"/>
              <p:cNvSpPr txBox="1">
                <a:spLocks noChangeArrowheads="1"/>
              </p:cNvSpPr>
              <p:nvPr/>
            </p:nvSpPr>
            <p:spPr bwMode="auto">
              <a:xfrm>
                <a:off x="3480" y="9360"/>
                <a:ext cx="1968" cy="7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solidFill>
                      <a:srgbClr val="C00000"/>
                    </a:solidFill>
                    <a:latin typeface="Comic Sans MS" pitchFamily="66" charset="0"/>
                  </a:rPr>
                  <a:t>Stage 1</a:t>
                </a:r>
              </a:p>
            </p:txBody>
          </p:sp>
        </p:grpSp>
        <p:grpSp>
          <p:nvGrpSpPr>
            <p:cNvPr id="41990" name="Group 53"/>
            <p:cNvGrpSpPr>
              <a:grpSpLocks/>
            </p:cNvGrpSpPr>
            <p:nvPr/>
          </p:nvGrpSpPr>
          <p:grpSpPr bwMode="auto">
            <a:xfrm>
              <a:off x="3054350" y="3440113"/>
              <a:ext cx="3032125" cy="2736850"/>
              <a:chOff x="5065" y="5777"/>
              <a:chExt cx="4775" cy="4310"/>
            </a:xfrm>
          </p:grpSpPr>
          <p:sp>
            <p:nvSpPr>
              <p:cNvPr id="42005" name="Oval 54"/>
              <p:cNvSpPr>
                <a:spLocks noChangeArrowheads="1"/>
              </p:cNvSpPr>
              <p:nvPr/>
            </p:nvSpPr>
            <p:spPr bwMode="auto">
              <a:xfrm>
                <a:off x="5065" y="5777"/>
                <a:ext cx="1680" cy="1681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Comic Sans MS" pitchFamily="66" charset="0"/>
                </a:endParaRPr>
              </a:p>
            </p:txBody>
          </p:sp>
          <p:sp>
            <p:nvSpPr>
              <p:cNvPr id="42006" name="Text Box 55"/>
              <p:cNvSpPr txBox="1">
                <a:spLocks noChangeArrowheads="1"/>
              </p:cNvSpPr>
              <p:nvPr/>
            </p:nvSpPr>
            <p:spPr bwMode="auto">
              <a:xfrm>
                <a:off x="5280" y="6240"/>
                <a:ext cx="905" cy="5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600" b="1">
                    <a:solidFill>
                      <a:srgbClr val="000000"/>
                    </a:solidFill>
                    <a:latin typeface="Comic Sans MS" pitchFamily="66" charset="0"/>
                  </a:rPr>
                  <a:t>AIR</a:t>
                </a:r>
              </a:p>
            </p:txBody>
          </p:sp>
          <p:sp>
            <p:nvSpPr>
              <p:cNvPr id="42007" name="Rectangle 56"/>
              <p:cNvSpPr>
                <a:spLocks noChangeArrowheads="1"/>
              </p:cNvSpPr>
              <p:nvPr/>
            </p:nvSpPr>
            <p:spPr bwMode="auto">
              <a:xfrm>
                <a:off x="7225" y="8297"/>
                <a:ext cx="1440" cy="961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Comic Sans MS" pitchFamily="66" charset="0"/>
                </a:endParaRPr>
              </a:p>
            </p:txBody>
          </p:sp>
          <p:sp>
            <p:nvSpPr>
              <p:cNvPr id="42008" name="Text Box 57"/>
              <p:cNvSpPr txBox="1">
                <a:spLocks noChangeArrowheads="1"/>
              </p:cNvSpPr>
              <p:nvPr/>
            </p:nvSpPr>
            <p:spPr bwMode="auto">
              <a:xfrm>
                <a:off x="7200" y="8520"/>
                <a:ext cx="1563" cy="5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600" b="1" dirty="0">
                    <a:solidFill>
                      <a:srgbClr val="000000"/>
                    </a:solidFill>
                    <a:latin typeface="Comic Sans MS" pitchFamily="66" charset="0"/>
                  </a:rPr>
                  <a:t>Catalyst</a:t>
                </a:r>
              </a:p>
            </p:txBody>
          </p:sp>
          <p:cxnSp>
            <p:nvCxnSpPr>
              <p:cNvPr id="42009" name="AutoShape 58"/>
              <p:cNvCxnSpPr>
                <a:cxnSpLocks noChangeShapeType="1"/>
              </p:cNvCxnSpPr>
              <p:nvPr/>
            </p:nvCxnSpPr>
            <p:spPr bwMode="auto">
              <a:xfrm>
                <a:off x="6720" y="6600"/>
                <a:ext cx="1175" cy="1623"/>
              </a:xfrm>
              <a:prstGeom prst="bentConnector3">
                <a:avLst>
                  <a:gd name="adj1" fmla="val 100852"/>
                </a:avLst>
              </a:prstGeom>
              <a:noFill/>
              <a:ln w="57150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42010" name="Line 59"/>
              <p:cNvSpPr>
                <a:spLocks noChangeShapeType="1"/>
              </p:cNvSpPr>
              <p:nvPr/>
            </p:nvSpPr>
            <p:spPr bwMode="auto">
              <a:xfrm>
                <a:off x="5280" y="8760"/>
                <a:ext cx="1800" cy="0"/>
              </a:xfrm>
              <a:prstGeom prst="line">
                <a:avLst/>
              </a:prstGeom>
              <a:noFill/>
              <a:ln w="5715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011" name="Line 60"/>
              <p:cNvSpPr>
                <a:spLocks noChangeShapeType="1"/>
              </p:cNvSpPr>
              <p:nvPr/>
            </p:nvSpPr>
            <p:spPr bwMode="auto">
              <a:xfrm>
                <a:off x="8760" y="8760"/>
                <a:ext cx="1080" cy="0"/>
              </a:xfrm>
              <a:prstGeom prst="line">
                <a:avLst/>
              </a:prstGeom>
              <a:noFill/>
              <a:ln w="5715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012" name="Text Box 61"/>
              <p:cNvSpPr txBox="1">
                <a:spLocks noChangeArrowheads="1"/>
              </p:cNvSpPr>
              <p:nvPr/>
            </p:nvSpPr>
            <p:spPr bwMode="auto">
              <a:xfrm>
                <a:off x="6840" y="9360"/>
                <a:ext cx="2063" cy="7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solidFill>
                      <a:srgbClr val="C00000"/>
                    </a:solidFill>
                    <a:latin typeface="Comic Sans MS" pitchFamily="66" charset="0"/>
                  </a:rPr>
                  <a:t>Stage 2</a:t>
                </a:r>
              </a:p>
            </p:txBody>
          </p:sp>
        </p:grpSp>
        <p:sp>
          <p:nvSpPr>
            <p:cNvPr id="2" name="TextBox 1"/>
            <p:cNvSpPr txBox="1"/>
            <p:nvPr/>
          </p:nvSpPr>
          <p:spPr>
            <a:xfrm>
              <a:off x="3587750" y="4892675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/>
                <a:t>H</a:t>
              </a:r>
              <a:r>
                <a:rPr lang="en-GB" sz="2400" b="1" baseline="-25000" dirty="0" smtClean="0"/>
                <a:t>2</a:t>
              </a:r>
              <a:endParaRPr lang="en-GB" sz="2400" b="1" baseline="-25000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906327" y="3814762"/>
              <a:ext cx="5851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/>
                <a:t>N</a:t>
              </a:r>
              <a:r>
                <a:rPr lang="en-GB" sz="2400" b="1" baseline="-25000" dirty="0" smtClean="0"/>
                <a:t>2</a:t>
              </a:r>
              <a:endParaRPr lang="en-GB" sz="2400" b="1" baseline="-25000" dirty="0"/>
            </a:p>
          </p:txBody>
        </p:sp>
        <p:cxnSp>
          <p:nvCxnSpPr>
            <p:cNvPr id="5" name="Straight Connector 4"/>
            <p:cNvCxnSpPr/>
            <p:nvPr/>
          </p:nvCxnSpPr>
          <p:spPr>
            <a:xfrm flipV="1">
              <a:off x="8460432" y="3440113"/>
              <a:ext cx="0" cy="145256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>
              <a:off x="5491480" y="3429000"/>
              <a:ext cx="296895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5491480" y="3440113"/>
              <a:ext cx="0" cy="1620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6804248" y="2984189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Recycled gases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76280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GB" smtClean="0">
                <a:solidFill>
                  <a:srgbClr val="C00000"/>
                </a:solidFill>
                <a:latin typeface="Comic Sans MS" pitchFamily="66" charset="0"/>
              </a:rPr>
              <a:t>Sulphuric Acid Industry</a:t>
            </a:r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428625" y="1143000"/>
            <a:ext cx="81105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Comic Sans MS" pitchFamily="66" charset="0"/>
              </a:rPr>
              <a:t>Sulphuric acid is manufactured by the Contact Process.</a:t>
            </a:r>
          </a:p>
        </p:txBody>
      </p:sp>
      <p:grpSp>
        <p:nvGrpSpPr>
          <p:cNvPr id="44036" name="Group 41"/>
          <p:cNvGrpSpPr>
            <a:grpSpLocks/>
          </p:cNvGrpSpPr>
          <p:nvPr/>
        </p:nvGrpSpPr>
        <p:grpSpPr bwMode="auto">
          <a:xfrm>
            <a:off x="261938" y="2203450"/>
            <a:ext cx="2886075" cy="2644775"/>
            <a:chOff x="865" y="3858"/>
            <a:chExt cx="4547" cy="4164"/>
          </a:xfrm>
        </p:grpSpPr>
        <p:sp>
          <p:nvSpPr>
            <p:cNvPr id="44065" name="Oval 42"/>
            <p:cNvSpPr>
              <a:spLocks noChangeArrowheads="1"/>
            </p:cNvSpPr>
            <p:nvPr/>
          </p:nvSpPr>
          <p:spPr bwMode="auto">
            <a:xfrm>
              <a:off x="865" y="3858"/>
              <a:ext cx="1680" cy="168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latin typeface="Comic Sans MS" pitchFamily="66" charset="0"/>
              </a:endParaRPr>
            </a:p>
          </p:txBody>
        </p:sp>
        <p:sp>
          <p:nvSpPr>
            <p:cNvPr id="44066" name="Text Box 43"/>
            <p:cNvSpPr txBox="1">
              <a:spLocks noChangeArrowheads="1"/>
            </p:cNvSpPr>
            <p:nvPr/>
          </p:nvSpPr>
          <p:spPr bwMode="auto">
            <a:xfrm>
              <a:off x="1080" y="4320"/>
              <a:ext cx="1445" cy="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000000"/>
                  </a:solidFill>
                  <a:latin typeface="Comic Sans MS" pitchFamily="66" charset="0"/>
                </a:rPr>
                <a:t>Sulphur</a:t>
              </a:r>
            </a:p>
          </p:txBody>
        </p:sp>
        <p:sp>
          <p:nvSpPr>
            <p:cNvPr id="44067" name="Oval 44"/>
            <p:cNvSpPr>
              <a:spLocks noChangeArrowheads="1"/>
            </p:cNvSpPr>
            <p:nvPr/>
          </p:nvSpPr>
          <p:spPr bwMode="auto">
            <a:xfrm>
              <a:off x="865" y="5898"/>
              <a:ext cx="1680" cy="1679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latin typeface="Comic Sans MS" pitchFamily="66" charset="0"/>
              </a:endParaRPr>
            </a:p>
          </p:txBody>
        </p:sp>
        <p:sp>
          <p:nvSpPr>
            <p:cNvPr id="44068" name="Text Box 45"/>
            <p:cNvSpPr txBox="1">
              <a:spLocks noChangeArrowheads="1"/>
            </p:cNvSpPr>
            <p:nvPr/>
          </p:nvSpPr>
          <p:spPr bwMode="auto">
            <a:xfrm>
              <a:off x="1080" y="6360"/>
              <a:ext cx="770" cy="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000000"/>
                  </a:solidFill>
                  <a:latin typeface="Comic Sans MS" pitchFamily="66" charset="0"/>
                </a:rPr>
                <a:t>Air</a:t>
              </a:r>
            </a:p>
          </p:txBody>
        </p:sp>
        <p:sp>
          <p:nvSpPr>
            <p:cNvPr id="44069" name="Rectangle 46"/>
            <p:cNvSpPr>
              <a:spLocks noChangeArrowheads="1"/>
            </p:cNvSpPr>
            <p:nvPr/>
          </p:nvSpPr>
          <p:spPr bwMode="auto">
            <a:xfrm>
              <a:off x="3745" y="6378"/>
              <a:ext cx="1440" cy="96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latin typeface="Comic Sans MS" pitchFamily="66" charset="0"/>
              </a:endParaRPr>
            </a:p>
          </p:txBody>
        </p:sp>
        <p:sp>
          <p:nvSpPr>
            <p:cNvPr id="44070" name="Text Box 47"/>
            <p:cNvSpPr txBox="1">
              <a:spLocks noChangeArrowheads="1"/>
            </p:cNvSpPr>
            <p:nvPr/>
          </p:nvSpPr>
          <p:spPr bwMode="auto">
            <a:xfrm>
              <a:off x="3720" y="6600"/>
              <a:ext cx="1305" cy="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000000"/>
                  </a:solidFill>
                  <a:latin typeface="Comic Sans MS" pitchFamily="66" charset="0"/>
                </a:rPr>
                <a:t>burner</a:t>
              </a:r>
            </a:p>
          </p:txBody>
        </p:sp>
        <p:cxnSp>
          <p:nvCxnSpPr>
            <p:cNvPr id="44071" name="AutoShape 48"/>
            <p:cNvCxnSpPr>
              <a:cxnSpLocks noChangeShapeType="1"/>
              <a:stCxn id="44066" idx="3"/>
              <a:endCxn id="44069" idx="0"/>
            </p:cNvCxnSpPr>
            <p:nvPr/>
          </p:nvCxnSpPr>
          <p:spPr bwMode="auto">
            <a:xfrm>
              <a:off x="2525" y="4585"/>
              <a:ext cx="1940" cy="1793"/>
            </a:xfrm>
            <a:prstGeom prst="bentConnector2">
              <a:avLst/>
            </a:prstGeom>
            <a:noFill/>
            <a:ln w="57150">
              <a:solidFill>
                <a:srgbClr val="0000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072" name="Text Box 49"/>
            <p:cNvSpPr txBox="1">
              <a:spLocks noChangeArrowheads="1"/>
            </p:cNvSpPr>
            <p:nvPr/>
          </p:nvSpPr>
          <p:spPr bwMode="auto">
            <a:xfrm>
              <a:off x="3240" y="3960"/>
              <a:ext cx="512" cy="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000000"/>
                  </a:solidFill>
                  <a:latin typeface="Comic Sans MS" pitchFamily="66" charset="0"/>
                </a:rPr>
                <a:t>S</a:t>
              </a:r>
            </a:p>
          </p:txBody>
        </p:sp>
        <p:sp>
          <p:nvSpPr>
            <p:cNvPr id="44073" name="Text Box 50"/>
            <p:cNvSpPr txBox="1">
              <a:spLocks noChangeArrowheads="1"/>
            </p:cNvSpPr>
            <p:nvPr/>
          </p:nvSpPr>
          <p:spPr bwMode="auto">
            <a:xfrm>
              <a:off x="2520" y="5881"/>
              <a:ext cx="1085" cy="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000000"/>
                  </a:solidFill>
                  <a:latin typeface="Comic Sans MS" pitchFamily="66" charset="0"/>
                </a:rPr>
                <a:t>O</a:t>
              </a:r>
              <a:r>
                <a:rPr lang="en-US" altLang="en-US" sz="1600" b="1" baseline="-25000">
                  <a:solidFill>
                    <a:srgbClr val="000000"/>
                  </a:solidFill>
                  <a:latin typeface="Comic Sans MS" pitchFamily="66" charset="0"/>
                </a:rPr>
                <a:t>2</a:t>
              </a:r>
              <a:r>
                <a:rPr lang="en-US" altLang="en-US" sz="1600" b="1">
                  <a:solidFill>
                    <a:srgbClr val="000000"/>
                  </a:solidFill>
                  <a:latin typeface="Comic Sans MS" pitchFamily="66" charset="0"/>
                </a:rPr>
                <a:t>(g)</a:t>
              </a:r>
            </a:p>
          </p:txBody>
        </p:sp>
        <p:sp>
          <p:nvSpPr>
            <p:cNvPr id="44074" name="Text Box 51"/>
            <p:cNvSpPr txBox="1">
              <a:spLocks noChangeArrowheads="1"/>
            </p:cNvSpPr>
            <p:nvPr/>
          </p:nvSpPr>
          <p:spPr bwMode="auto">
            <a:xfrm>
              <a:off x="2665" y="7098"/>
              <a:ext cx="983" cy="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000000"/>
                  </a:solidFill>
                  <a:latin typeface="Comic Sans MS" pitchFamily="66" charset="0"/>
                </a:rPr>
                <a:t>heat</a:t>
              </a:r>
            </a:p>
          </p:txBody>
        </p:sp>
        <p:sp>
          <p:nvSpPr>
            <p:cNvPr id="44075" name="Text Box 52"/>
            <p:cNvSpPr txBox="1">
              <a:spLocks noChangeArrowheads="1"/>
            </p:cNvSpPr>
            <p:nvPr/>
          </p:nvSpPr>
          <p:spPr bwMode="auto">
            <a:xfrm>
              <a:off x="3720" y="7440"/>
              <a:ext cx="1692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b="1">
                  <a:solidFill>
                    <a:srgbClr val="C00000"/>
                  </a:solidFill>
                  <a:latin typeface="Comic Sans MS" pitchFamily="66" charset="0"/>
                </a:rPr>
                <a:t>Stage 1</a:t>
              </a:r>
            </a:p>
          </p:txBody>
        </p:sp>
        <p:sp>
          <p:nvSpPr>
            <p:cNvPr id="44076" name="Line 53"/>
            <p:cNvSpPr>
              <a:spLocks noChangeShapeType="1"/>
            </p:cNvSpPr>
            <p:nvPr/>
          </p:nvSpPr>
          <p:spPr bwMode="auto">
            <a:xfrm>
              <a:off x="2545" y="6857"/>
              <a:ext cx="1080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4037" name="Group 48"/>
          <p:cNvGrpSpPr>
            <a:grpSpLocks/>
          </p:cNvGrpSpPr>
          <p:nvPr/>
        </p:nvGrpSpPr>
        <p:grpSpPr bwMode="auto">
          <a:xfrm>
            <a:off x="285750" y="5099050"/>
            <a:ext cx="8643938" cy="1346200"/>
            <a:chOff x="180" y="3212"/>
            <a:chExt cx="5445" cy="848"/>
          </a:xfrm>
        </p:grpSpPr>
        <p:sp>
          <p:nvSpPr>
            <p:cNvPr id="44060" name="Oval 73"/>
            <p:cNvSpPr>
              <a:spLocks noChangeArrowheads="1"/>
            </p:cNvSpPr>
            <p:nvPr/>
          </p:nvSpPr>
          <p:spPr bwMode="auto">
            <a:xfrm>
              <a:off x="180" y="3212"/>
              <a:ext cx="672" cy="672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latin typeface="Comic Sans MS" pitchFamily="66" charset="0"/>
              </a:endParaRPr>
            </a:p>
          </p:txBody>
        </p:sp>
        <p:sp>
          <p:nvSpPr>
            <p:cNvPr id="44061" name="Text Box 74"/>
            <p:cNvSpPr txBox="1">
              <a:spLocks noChangeArrowheads="1"/>
            </p:cNvSpPr>
            <p:nvPr/>
          </p:nvSpPr>
          <p:spPr bwMode="auto">
            <a:xfrm>
              <a:off x="266" y="3397"/>
              <a:ext cx="46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000000"/>
                  </a:solidFill>
                  <a:latin typeface="Comic Sans MS" pitchFamily="66" charset="0"/>
                </a:rPr>
                <a:t>water</a:t>
              </a:r>
            </a:p>
          </p:txBody>
        </p:sp>
        <p:sp>
          <p:nvSpPr>
            <p:cNvPr id="44062" name="Line 80"/>
            <p:cNvSpPr>
              <a:spLocks noChangeShapeType="1"/>
            </p:cNvSpPr>
            <p:nvPr/>
          </p:nvSpPr>
          <p:spPr bwMode="auto">
            <a:xfrm>
              <a:off x="842" y="3589"/>
              <a:ext cx="4128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4063" name="Text Box 83"/>
            <p:cNvSpPr txBox="1">
              <a:spLocks noChangeArrowheads="1"/>
            </p:cNvSpPr>
            <p:nvPr/>
          </p:nvSpPr>
          <p:spPr bwMode="auto">
            <a:xfrm>
              <a:off x="3665" y="3694"/>
              <a:ext cx="982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0000"/>
                  </a:solidFill>
                  <a:latin typeface="Comic Sans MS" pitchFamily="66" charset="0"/>
                </a:rPr>
                <a:t>Mixture to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000000"/>
                  </a:solidFill>
                  <a:latin typeface="Comic Sans MS" pitchFamily="66" charset="0"/>
                </a:rPr>
                <a:t>dilute the acid</a:t>
              </a:r>
            </a:p>
          </p:txBody>
        </p:sp>
        <p:sp>
          <p:nvSpPr>
            <p:cNvPr id="44064" name="Rectangle 84"/>
            <p:cNvSpPr>
              <a:spLocks noChangeArrowheads="1"/>
            </p:cNvSpPr>
            <p:nvPr/>
          </p:nvSpPr>
          <p:spPr bwMode="auto">
            <a:xfrm>
              <a:off x="4970" y="3397"/>
              <a:ext cx="655" cy="43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altLang="en-US" sz="2400" baseline="-25000">
                  <a:solidFill>
                    <a:srgbClr val="000000"/>
                  </a:solidFill>
                  <a:latin typeface="Comic Sans MS" pitchFamily="66" charset="0"/>
                </a:rPr>
                <a:t>2</a:t>
              </a:r>
              <a:r>
                <a:rPr lang="en-US" altLang="en-US" sz="2400">
                  <a:solidFill>
                    <a:srgbClr val="000000"/>
                  </a:solidFill>
                  <a:latin typeface="Comic Sans MS" pitchFamily="66" charset="0"/>
                </a:rPr>
                <a:t>SO</a:t>
              </a:r>
              <a:r>
                <a:rPr lang="en-US" altLang="en-US" sz="2400" baseline="-25000">
                  <a:solidFill>
                    <a:srgbClr val="000000"/>
                  </a:solidFill>
                  <a:latin typeface="Comic Sans MS" pitchFamily="66" charset="0"/>
                </a:rPr>
                <a:t>4</a:t>
              </a:r>
            </a:p>
          </p:txBody>
        </p:sp>
      </p:grpSp>
      <p:grpSp>
        <p:nvGrpSpPr>
          <p:cNvPr id="44038" name="Group 45"/>
          <p:cNvGrpSpPr>
            <a:grpSpLocks/>
          </p:cNvGrpSpPr>
          <p:nvPr/>
        </p:nvGrpSpPr>
        <p:grpSpPr bwMode="auto">
          <a:xfrm>
            <a:off x="3028950" y="2852738"/>
            <a:ext cx="2924175" cy="2089150"/>
            <a:chOff x="1908" y="1797"/>
            <a:chExt cx="1842" cy="1316"/>
          </a:xfrm>
        </p:grpSpPr>
        <p:sp>
          <p:nvSpPr>
            <p:cNvPr id="44051" name="Line 64"/>
            <p:cNvSpPr>
              <a:spLocks noChangeShapeType="1"/>
            </p:cNvSpPr>
            <p:nvPr/>
          </p:nvSpPr>
          <p:spPr bwMode="auto">
            <a:xfrm>
              <a:off x="2022" y="2633"/>
              <a:ext cx="528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4052" name="Rectangle 65"/>
            <p:cNvSpPr>
              <a:spLocks noChangeArrowheads="1"/>
            </p:cNvSpPr>
            <p:nvPr/>
          </p:nvSpPr>
          <p:spPr bwMode="auto">
            <a:xfrm>
              <a:off x="2578" y="2441"/>
              <a:ext cx="672" cy="67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latin typeface="Comic Sans MS" pitchFamily="66" charset="0"/>
              </a:endParaRPr>
            </a:p>
          </p:txBody>
        </p:sp>
        <p:sp>
          <p:nvSpPr>
            <p:cNvPr id="44053" name="Text Box 66"/>
            <p:cNvSpPr txBox="1">
              <a:spLocks noChangeArrowheads="1"/>
            </p:cNvSpPr>
            <p:nvPr/>
          </p:nvSpPr>
          <p:spPr bwMode="auto">
            <a:xfrm>
              <a:off x="2540" y="2530"/>
              <a:ext cx="719" cy="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000000"/>
                  </a:solidFill>
                  <a:latin typeface="Comic Sans MS" pitchFamily="66" charset="0"/>
                </a:rPr>
                <a:t>Catalytic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000000"/>
                  </a:solidFill>
                  <a:latin typeface="Comic Sans MS" pitchFamily="66" charset="0"/>
                </a:rPr>
                <a:t>Converter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000000"/>
                  </a:solidFill>
                  <a:latin typeface="Comic Sans MS" pitchFamily="66" charset="0"/>
                </a:rPr>
                <a:t>Cat=V</a:t>
              </a:r>
              <a:r>
                <a:rPr lang="en-US" altLang="en-US" sz="1600" b="1" baseline="-25000">
                  <a:solidFill>
                    <a:srgbClr val="000000"/>
                  </a:solidFill>
                  <a:latin typeface="Comic Sans MS" pitchFamily="66" charset="0"/>
                </a:rPr>
                <a:t>2</a:t>
              </a:r>
              <a:r>
                <a:rPr lang="en-US" altLang="en-US" sz="1600" b="1">
                  <a:solidFill>
                    <a:srgbClr val="000000"/>
                  </a:solidFill>
                  <a:latin typeface="Comic Sans MS" pitchFamily="66" charset="0"/>
                </a:rPr>
                <a:t>O</a:t>
              </a:r>
              <a:r>
                <a:rPr lang="en-US" altLang="en-US" sz="1600" b="1" baseline="-25000">
                  <a:solidFill>
                    <a:srgbClr val="000000"/>
                  </a:solidFill>
                  <a:latin typeface="Comic Sans MS" pitchFamily="66" charset="0"/>
                </a:rPr>
                <a:t>5</a:t>
              </a:r>
            </a:p>
          </p:txBody>
        </p:sp>
        <p:sp>
          <p:nvSpPr>
            <p:cNvPr id="44054" name="Text Box 67"/>
            <p:cNvSpPr txBox="1">
              <a:spLocks noChangeArrowheads="1"/>
            </p:cNvSpPr>
            <p:nvPr/>
          </p:nvSpPr>
          <p:spPr bwMode="auto">
            <a:xfrm>
              <a:off x="1974" y="2345"/>
              <a:ext cx="52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000000"/>
                  </a:solidFill>
                  <a:latin typeface="Comic Sans MS" pitchFamily="66" charset="0"/>
                </a:rPr>
                <a:t>SO</a:t>
              </a:r>
              <a:r>
                <a:rPr lang="en-US" altLang="en-US" sz="1600" b="1" baseline="-25000">
                  <a:solidFill>
                    <a:srgbClr val="000000"/>
                  </a:solidFill>
                  <a:latin typeface="Comic Sans MS" pitchFamily="66" charset="0"/>
                </a:rPr>
                <a:t>2</a:t>
              </a:r>
              <a:r>
                <a:rPr lang="en-US" altLang="en-US" sz="1600" b="1">
                  <a:solidFill>
                    <a:srgbClr val="000000"/>
                  </a:solidFill>
                  <a:latin typeface="Comic Sans MS" pitchFamily="66" charset="0"/>
                </a:rPr>
                <a:t>(g)</a:t>
              </a:r>
            </a:p>
          </p:txBody>
        </p:sp>
        <p:sp>
          <p:nvSpPr>
            <p:cNvPr id="44055" name="Text Box 68"/>
            <p:cNvSpPr txBox="1">
              <a:spLocks noChangeArrowheads="1"/>
            </p:cNvSpPr>
            <p:nvPr/>
          </p:nvSpPr>
          <p:spPr bwMode="auto">
            <a:xfrm>
              <a:off x="3206" y="2537"/>
              <a:ext cx="52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000000"/>
                  </a:solidFill>
                  <a:latin typeface="Comic Sans MS" pitchFamily="66" charset="0"/>
                </a:rPr>
                <a:t>SO</a:t>
              </a:r>
              <a:r>
                <a:rPr lang="en-US" altLang="en-US" sz="1600" b="1" baseline="-25000">
                  <a:solidFill>
                    <a:srgbClr val="000000"/>
                  </a:solidFill>
                  <a:latin typeface="Comic Sans MS" pitchFamily="66" charset="0"/>
                </a:rPr>
                <a:t>3</a:t>
              </a:r>
              <a:r>
                <a:rPr lang="en-US" altLang="en-US" sz="1600" b="1">
                  <a:solidFill>
                    <a:srgbClr val="000000"/>
                  </a:solidFill>
                  <a:latin typeface="Comic Sans MS" pitchFamily="66" charset="0"/>
                </a:rPr>
                <a:t>(g)</a:t>
              </a:r>
            </a:p>
          </p:txBody>
        </p:sp>
        <p:sp>
          <p:nvSpPr>
            <p:cNvPr id="44056" name="Line 69"/>
            <p:cNvSpPr>
              <a:spLocks noChangeShapeType="1"/>
            </p:cNvSpPr>
            <p:nvPr/>
          </p:nvSpPr>
          <p:spPr bwMode="auto">
            <a:xfrm>
              <a:off x="3318" y="2873"/>
              <a:ext cx="432" cy="0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4057" name="Text Box 70"/>
            <p:cNvSpPr txBox="1">
              <a:spLocks noChangeArrowheads="1"/>
            </p:cNvSpPr>
            <p:nvPr/>
          </p:nvSpPr>
          <p:spPr bwMode="auto">
            <a:xfrm>
              <a:off x="2550" y="1797"/>
              <a:ext cx="671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C00000"/>
                  </a:solidFill>
                  <a:latin typeface="Comic Sans MS" pitchFamily="66" charset="0"/>
                </a:rPr>
                <a:t>Stage 2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C00000"/>
                  </a:solidFill>
                  <a:latin typeface="Comic Sans MS" pitchFamily="66" charset="0"/>
                </a:rPr>
                <a:t>Oxygen</a:t>
              </a:r>
            </a:p>
          </p:txBody>
        </p:sp>
        <p:sp>
          <p:nvSpPr>
            <p:cNvPr id="44058" name="Text Box 71"/>
            <p:cNvSpPr txBox="1">
              <a:spLocks noChangeArrowheads="1"/>
            </p:cNvSpPr>
            <p:nvPr/>
          </p:nvSpPr>
          <p:spPr bwMode="auto">
            <a:xfrm>
              <a:off x="1908" y="2688"/>
              <a:ext cx="650" cy="19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solidFill>
                    <a:srgbClr val="C00000"/>
                  </a:solidFill>
                  <a:latin typeface="Comic Sans MS" pitchFamily="66" charset="0"/>
                </a:rPr>
                <a:t>feedstock</a:t>
              </a:r>
            </a:p>
          </p:txBody>
        </p:sp>
        <p:sp>
          <p:nvSpPr>
            <p:cNvPr id="44059" name="Line 44"/>
            <p:cNvSpPr>
              <a:spLocks noChangeShapeType="1"/>
            </p:cNvSpPr>
            <p:nvPr/>
          </p:nvSpPr>
          <p:spPr bwMode="auto">
            <a:xfrm>
              <a:off x="2835" y="2251"/>
              <a:ext cx="0" cy="18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4039" name="Group 47"/>
          <p:cNvGrpSpPr>
            <a:grpSpLocks/>
          </p:cNvGrpSpPr>
          <p:nvPr/>
        </p:nvGrpSpPr>
        <p:grpSpPr bwMode="auto">
          <a:xfrm>
            <a:off x="4918075" y="1928813"/>
            <a:ext cx="3575050" cy="3921125"/>
            <a:chOff x="3098" y="1215"/>
            <a:chExt cx="2252" cy="2470"/>
          </a:xfrm>
        </p:grpSpPr>
        <p:sp>
          <p:nvSpPr>
            <p:cNvPr id="44040" name="Rectangle 75"/>
            <p:cNvSpPr>
              <a:spLocks noChangeArrowheads="1"/>
            </p:cNvSpPr>
            <p:nvPr/>
          </p:nvSpPr>
          <p:spPr bwMode="auto">
            <a:xfrm>
              <a:off x="3674" y="1813"/>
              <a:ext cx="703" cy="1436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latin typeface="Comic Sans MS" pitchFamily="66" charset="0"/>
              </a:endParaRPr>
            </a:p>
          </p:txBody>
        </p:sp>
        <p:sp>
          <p:nvSpPr>
            <p:cNvPr id="44041" name="Text Box 76"/>
            <p:cNvSpPr txBox="1">
              <a:spLocks noChangeArrowheads="1"/>
            </p:cNvSpPr>
            <p:nvPr/>
          </p:nvSpPr>
          <p:spPr bwMode="auto">
            <a:xfrm>
              <a:off x="3626" y="2581"/>
              <a:ext cx="644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solidFill>
                    <a:srgbClr val="000000"/>
                  </a:solidFill>
                  <a:latin typeface="Comic Sans MS" pitchFamily="66" charset="0"/>
                </a:rPr>
                <a:t> absorber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solidFill>
                    <a:srgbClr val="000000"/>
                  </a:solidFill>
                  <a:latin typeface="Comic Sans MS" pitchFamily="66" charset="0"/>
                </a:rPr>
                <a:t>(In 90%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altLang="en-US" sz="1400" b="1" baseline="-25000">
                  <a:solidFill>
                    <a:srgbClr val="000000"/>
                  </a:solidFill>
                  <a:latin typeface="Comic Sans MS" pitchFamily="66" charset="0"/>
                </a:rPr>
                <a:t>2</a:t>
              </a:r>
              <a:r>
                <a:rPr lang="en-US" altLang="en-US" sz="1400" b="1">
                  <a:solidFill>
                    <a:srgbClr val="000000"/>
                  </a:solidFill>
                  <a:latin typeface="Comic Sans MS" pitchFamily="66" charset="0"/>
                </a:rPr>
                <a:t>SO</a:t>
              </a:r>
              <a:r>
                <a:rPr lang="en-US" altLang="en-US" sz="1400" b="1" baseline="-25000">
                  <a:solidFill>
                    <a:srgbClr val="000000"/>
                  </a:solidFill>
                  <a:latin typeface="Comic Sans MS" pitchFamily="66" charset="0"/>
                </a:rPr>
                <a:t>4</a:t>
              </a:r>
              <a:r>
                <a:rPr lang="en-US" altLang="en-US" sz="1400" b="1">
                  <a:solidFill>
                    <a:srgbClr val="000000"/>
                  </a:solidFill>
                  <a:latin typeface="Comic Sans MS" pitchFamily="66" charset="0"/>
                </a:rPr>
                <a:t>)</a:t>
              </a:r>
            </a:p>
          </p:txBody>
        </p:sp>
        <p:cxnSp>
          <p:nvCxnSpPr>
            <p:cNvPr id="44042" name="AutoShape 77"/>
            <p:cNvCxnSpPr>
              <a:cxnSpLocks noChangeShapeType="1"/>
            </p:cNvCxnSpPr>
            <p:nvPr/>
          </p:nvCxnSpPr>
          <p:spPr bwMode="auto">
            <a:xfrm rot="5400000" flipH="1">
              <a:off x="3470" y="1489"/>
              <a:ext cx="384" cy="264"/>
            </a:xfrm>
            <a:prstGeom prst="bentConnector3">
              <a:avLst>
                <a:gd name="adj1" fmla="val -3125"/>
              </a:avLst>
            </a:prstGeom>
            <a:noFill/>
            <a:ln w="57150">
              <a:solidFill>
                <a:srgbClr val="0000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043" name="AutoShape 78"/>
            <p:cNvCxnSpPr>
              <a:cxnSpLocks noChangeShapeType="1"/>
            </p:cNvCxnSpPr>
            <p:nvPr/>
          </p:nvCxnSpPr>
          <p:spPr bwMode="auto">
            <a:xfrm rot="-5400000">
              <a:off x="3603" y="2533"/>
              <a:ext cx="2064" cy="1"/>
            </a:xfrm>
            <a:prstGeom prst="bentConnector3">
              <a:avLst>
                <a:gd name="adj1" fmla="val 50000"/>
              </a:avLst>
            </a:prstGeom>
            <a:noFill/>
            <a:ln w="57150">
              <a:solidFill>
                <a:srgbClr val="0000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044" name="AutoShape 79"/>
            <p:cNvCxnSpPr>
              <a:cxnSpLocks noChangeShapeType="1"/>
              <a:endCxn id="44040" idx="0"/>
            </p:cNvCxnSpPr>
            <p:nvPr/>
          </p:nvCxnSpPr>
          <p:spPr bwMode="auto">
            <a:xfrm rot="10800000" flipV="1">
              <a:off x="4026" y="1525"/>
              <a:ext cx="623" cy="288"/>
            </a:xfrm>
            <a:prstGeom prst="bentConnector2">
              <a:avLst/>
            </a:prstGeom>
            <a:noFill/>
            <a:ln w="57150">
              <a:solidFill>
                <a:srgbClr val="0000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045" name="AutoShape 82"/>
            <p:cNvSpPr>
              <a:spLocks noChangeArrowheads="1"/>
            </p:cNvSpPr>
            <p:nvPr/>
          </p:nvSpPr>
          <p:spPr bwMode="auto">
            <a:xfrm>
              <a:off x="3722" y="3493"/>
              <a:ext cx="384" cy="192"/>
            </a:xfrm>
            <a:prstGeom prst="flowChartDecision">
              <a:avLst/>
            </a:prstGeom>
            <a:solidFill>
              <a:srgbClr val="007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latin typeface="Comic Sans MS" pitchFamily="66" charset="0"/>
              </a:endParaRPr>
            </a:p>
          </p:txBody>
        </p:sp>
        <p:sp>
          <p:nvSpPr>
            <p:cNvPr id="44046" name="Text Box 85"/>
            <p:cNvSpPr txBox="1">
              <a:spLocks noChangeArrowheads="1"/>
            </p:cNvSpPr>
            <p:nvPr/>
          </p:nvSpPr>
          <p:spPr bwMode="auto">
            <a:xfrm>
              <a:off x="4624" y="1215"/>
              <a:ext cx="72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latin typeface="Comic Sans MS" pitchFamily="66" charset="0"/>
                </a:rPr>
                <a:t>98% acid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latin typeface="Comic Sans MS" pitchFamily="66" charset="0"/>
                </a:rPr>
                <a:t>oleum</a:t>
              </a:r>
            </a:p>
          </p:txBody>
        </p:sp>
        <p:sp>
          <p:nvSpPr>
            <p:cNvPr id="44047" name="Text Box 86"/>
            <p:cNvSpPr txBox="1">
              <a:spLocks noChangeArrowheads="1"/>
            </p:cNvSpPr>
            <p:nvPr/>
          </p:nvSpPr>
          <p:spPr bwMode="auto">
            <a:xfrm>
              <a:off x="3098" y="1237"/>
              <a:ext cx="90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000000"/>
                  </a:solidFill>
                  <a:latin typeface="Comic Sans MS" pitchFamily="66" charset="0"/>
                </a:rPr>
                <a:t>Waste gases</a:t>
              </a:r>
            </a:p>
          </p:txBody>
        </p:sp>
        <p:sp>
          <p:nvSpPr>
            <p:cNvPr id="44048" name="Text Box 87"/>
            <p:cNvSpPr txBox="1">
              <a:spLocks noChangeArrowheads="1"/>
            </p:cNvSpPr>
            <p:nvPr/>
          </p:nvSpPr>
          <p:spPr bwMode="auto">
            <a:xfrm>
              <a:off x="3661" y="2053"/>
              <a:ext cx="67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b="1">
                  <a:solidFill>
                    <a:srgbClr val="C00000"/>
                  </a:solidFill>
                  <a:latin typeface="Comic Sans MS" pitchFamily="66" charset="0"/>
                </a:rPr>
                <a:t>Stage 3</a:t>
              </a:r>
            </a:p>
          </p:txBody>
        </p:sp>
        <p:sp>
          <p:nvSpPr>
            <p:cNvPr id="44049" name="Line 81"/>
            <p:cNvSpPr>
              <a:spLocks noChangeShapeType="1"/>
            </p:cNvSpPr>
            <p:nvPr/>
          </p:nvSpPr>
          <p:spPr bwMode="auto">
            <a:xfrm>
              <a:off x="3914" y="3253"/>
              <a:ext cx="0" cy="336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4050" name="Line 46"/>
            <p:cNvSpPr>
              <a:spLocks noChangeShapeType="1"/>
            </p:cNvSpPr>
            <p:nvPr/>
          </p:nvSpPr>
          <p:spPr bwMode="auto">
            <a:xfrm flipH="1">
              <a:off x="4422" y="1344"/>
              <a:ext cx="18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77425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67544" y="476672"/>
            <a:ext cx="78488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Economic Aspects</a:t>
            </a:r>
          </a:p>
          <a:p>
            <a:r>
              <a:rPr lang="en-GB" sz="2400" dirty="0"/>
              <a:t>Operating </a:t>
            </a:r>
            <a:r>
              <a:rPr lang="en-GB" sz="2400" dirty="0" smtClean="0"/>
              <a:t>Conditions; the </a:t>
            </a:r>
            <a:r>
              <a:rPr lang="en-GB" sz="2400" dirty="0"/>
              <a:t>conditions under which a chemical process operates are chosen to maximise</a:t>
            </a:r>
          </a:p>
          <a:p>
            <a:r>
              <a:rPr lang="en-GB" sz="2400" dirty="0"/>
              <a:t>economic efficiency. </a:t>
            </a:r>
            <a:endParaRPr lang="en-GB" sz="2400" dirty="0" smtClean="0"/>
          </a:p>
          <a:p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 Raising </a:t>
            </a:r>
            <a:r>
              <a:rPr lang="en-GB" sz="2400" dirty="0"/>
              <a:t>the temperature may increase the rate of a reaction but it will increase </a:t>
            </a:r>
            <a:r>
              <a:rPr lang="en-GB" sz="2400" dirty="0" smtClean="0"/>
              <a:t>energy costs </a:t>
            </a:r>
            <a:r>
              <a:rPr lang="en-GB" sz="2400" dirty="0"/>
              <a:t>so may not be </a:t>
            </a:r>
            <a:r>
              <a:rPr lang="en-GB" sz="2400" dirty="0" smtClean="0"/>
              <a:t>economic.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 </a:t>
            </a:r>
            <a:r>
              <a:rPr lang="en-GB" sz="2400" dirty="0" smtClean="0"/>
              <a:t>Increasing </a:t>
            </a:r>
            <a:r>
              <a:rPr lang="en-GB" sz="2400" dirty="0"/>
              <a:t>the pressure may </a:t>
            </a:r>
            <a:r>
              <a:rPr lang="en-GB" sz="2400" dirty="0" smtClean="0"/>
              <a:t>make more product </a:t>
            </a:r>
            <a:r>
              <a:rPr lang="en-GB" sz="2400" dirty="0"/>
              <a:t>but will </a:t>
            </a:r>
            <a:r>
              <a:rPr lang="en-GB" sz="2400" dirty="0" smtClean="0"/>
              <a:t>mean using </a:t>
            </a:r>
            <a:r>
              <a:rPr lang="en-GB" sz="2400" dirty="0"/>
              <a:t>stronger reaction vessels and more powerful compressors and </a:t>
            </a:r>
            <a:r>
              <a:rPr lang="en-GB" sz="2400" dirty="0" smtClean="0"/>
              <a:t>therefore not economic.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18740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Box 1"/>
          <p:cNvSpPr txBox="1">
            <a:spLocks noChangeArrowheads="1"/>
          </p:cNvSpPr>
          <p:nvPr/>
        </p:nvSpPr>
        <p:spPr bwMode="auto">
          <a:xfrm>
            <a:off x="511175" y="277735"/>
            <a:ext cx="8232775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dirty="0"/>
              <a:t>Manufacturing costs have to take into account</a:t>
            </a:r>
          </a:p>
          <a:p>
            <a:endParaRPr lang="en-US" sz="3200" dirty="0"/>
          </a:p>
          <a:p>
            <a:r>
              <a:rPr lang="en-US" sz="3200" u="sng" dirty="0" smtClean="0"/>
              <a:t>Capital </a:t>
            </a:r>
            <a:r>
              <a:rPr lang="en-US" sz="3200" u="sng" dirty="0"/>
              <a:t>costs</a:t>
            </a:r>
          </a:p>
          <a:p>
            <a:pPr>
              <a:buFontTx/>
              <a:buAutoNum type="arabicPeriod"/>
            </a:pPr>
            <a:endParaRPr lang="en-US" sz="3200" u="sng" dirty="0"/>
          </a:p>
          <a:p>
            <a:r>
              <a:rPr lang="en-US" sz="3200" u="sng" dirty="0"/>
              <a:t>Fixed costs </a:t>
            </a:r>
          </a:p>
          <a:p>
            <a:endParaRPr lang="en-US" sz="3200" u="sng" dirty="0"/>
          </a:p>
          <a:p>
            <a:pPr>
              <a:buFontTx/>
              <a:buAutoNum type="arabicPeriod"/>
            </a:pPr>
            <a:endParaRPr lang="en-US" sz="3200" u="sng" dirty="0"/>
          </a:p>
          <a:p>
            <a:r>
              <a:rPr lang="en-US" sz="3200" u="sng" dirty="0"/>
              <a:t>Variable costs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615184" y="1340768"/>
            <a:ext cx="4676775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defTabSz="9144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dirty="0"/>
              <a:t>Cost of building </a:t>
            </a:r>
            <a:r>
              <a:rPr lang="en-GB" dirty="0" smtClean="0"/>
              <a:t>plant</a:t>
            </a:r>
          </a:p>
          <a:p>
            <a:pPr marL="285750" indent="-285750" defTabSz="9144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Research and development </a:t>
            </a:r>
            <a:endParaRPr lang="en-GB" dirty="0"/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3641023" y="2399507"/>
            <a:ext cx="4899025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  <a:buFontTx/>
              <a:buChar char="•"/>
            </a:pPr>
            <a:r>
              <a:rPr lang="en-GB" dirty="0"/>
              <a:t>Depreciation of plant</a:t>
            </a:r>
          </a:p>
          <a:p>
            <a:pPr defTabSz="914400">
              <a:spcBef>
                <a:spcPct val="50000"/>
              </a:spcBef>
              <a:buFontTx/>
              <a:buChar char="•"/>
            </a:pPr>
            <a:r>
              <a:rPr lang="en-GB" dirty="0"/>
              <a:t>Labour </a:t>
            </a:r>
          </a:p>
          <a:p>
            <a:pPr defTabSz="914400">
              <a:spcBef>
                <a:spcPct val="50000"/>
              </a:spcBef>
              <a:buFontTx/>
              <a:buChar char="•"/>
            </a:pPr>
            <a:r>
              <a:rPr lang="en-GB" dirty="0"/>
              <a:t>Land purchase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3585029" y="3933056"/>
            <a:ext cx="3552825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  <a:buFontTx/>
              <a:buChar char="•"/>
            </a:pPr>
            <a:r>
              <a:rPr lang="en-GB" dirty="0"/>
              <a:t>Raw materials and energy</a:t>
            </a:r>
          </a:p>
          <a:p>
            <a:pPr defTabSz="914400">
              <a:spcBef>
                <a:spcPct val="50000"/>
              </a:spcBef>
              <a:buFontTx/>
              <a:buChar char="•"/>
            </a:pPr>
            <a:r>
              <a:rPr lang="en-GB" dirty="0" smtClean="0"/>
              <a:t>Packaging</a:t>
            </a:r>
            <a:endParaRPr lang="en-GB" dirty="0" smtClean="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dirty="0"/>
              <a:t>Can the by-products be sold?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dirty="0"/>
              <a:t>Cost of waste </a:t>
            </a:r>
            <a:r>
              <a:rPr lang="en-GB" dirty="0" smtClean="0"/>
              <a:t>disposal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dirty="0" smtClean="0"/>
              <a:t>Energy bills</a:t>
            </a:r>
            <a:endParaRPr lang="en-GB" dirty="0"/>
          </a:p>
          <a:p>
            <a:pPr defTabSz="914400">
              <a:spcBef>
                <a:spcPct val="50000"/>
              </a:spcBef>
            </a:pPr>
            <a:endParaRPr lang="en-GB" dirty="0"/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6713538" y="2492896"/>
            <a:ext cx="20304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dirty="0"/>
              <a:t>Same if 1 tonne or 1000 tonnes 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7031045" y="4930037"/>
            <a:ext cx="18557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dirty="0"/>
              <a:t>Related to output</a:t>
            </a:r>
          </a:p>
        </p:txBody>
      </p:sp>
      <p:sp>
        <p:nvSpPr>
          <p:cNvPr id="2" name="Right Brace 1"/>
          <p:cNvSpPr/>
          <p:nvPr/>
        </p:nvSpPr>
        <p:spPr>
          <a:xfrm>
            <a:off x="6300192" y="4005064"/>
            <a:ext cx="648072" cy="2289764"/>
          </a:xfrm>
          <a:prstGeom prst="rightBrace">
            <a:avLst>
              <a:gd name="adj1" fmla="val 0"/>
              <a:gd name="adj2" fmla="val 48098"/>
            </a:avLst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48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/>
      <p:bldP spid="19460" grpId="0"/>
      <p:bldP spid="19462" grpId="0"/>
      <p:bldP spid="1946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2"/>
          <p:cNvSpPr txBox="1">
            <a:spLocks noChangeArrowheads="1"/>
          </p:cNvSpPr>
          <p:nvPr/>
        </p:nvSpPr>
        <p:spPr bwMode="auto">
          <a:xfrm>
            <a:off x="663575" y="764704"/>
            <a:ext cx="7729538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en-GB" sz="2400" dirty="0"/>
              <a:t>The UK chemical industry is, by and large, capital rather than labour intensive.</a:t>
            </a:r>
          </a:p>
          <a:p>
            <a:pPr defTabSz="914400"/>
            <a:endParaRPr lang="en-GB" sz="2400" dirty="0"/>
          </a:p>
          <a:p>
            <a:pPr defTabSz="914400"/>
            <a:r>
              <a:rPr lang="en-GB" sz="2400" dirty="0"/>
              <a:t>Labour intensive is when there is a workforce and therefore wages have to be paid.</a:t>
            </a:r>
          </a:p>
        </p:txBody>
      </p:sp>
      <p:pic>
        <p:nvPicPr>
          <p:cNvPr id="11270" name="Picture 6" descr="The textile industry is capital-intensive and needs working capital to overcome price volatility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17032"/>
            <a:ext cx="3953442" cy="2542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://www.thepresidentpost.com/wp-content/uploads/2013/01/Industry-Roko-300x115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75" y="3717032"/>
            <a:ext cx="3963761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01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7584" y="476672"/>
            <a:ext cx="78488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Environmental considerations include: </a:t>
            </a:r>
            <a:endParaRPr lang="en-GB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minimising </a:t>
            </a:r>
            <a:r>
              <a:rPr lang="en-GB" sz="2400" dirty="0"/>
              <a:t>waste; </a:t>
            </a:r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avoiding </a:t>
            </a:r>
            <a:r>
              <a:rPr lang="en-GB" sz="2400" dirty="0"/>
              <a:t>the use or production of toxic substances</a:t>
            </a:r>
            <a:r>
              <a:rPr lang="en-GB" sz="2400" dirty="0" smtClean="0"/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designing </a:t>
            </a:r>
            <a:r>
              <a:rPr lang="en-GB" sz="2400" dirty="0"/>
              <a:t>products which will biodegrade if appropriate</a:t>
            </a:r>
            <a:r>
              <a:rPr lang="en-GB" sz="2400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Reduce levels of discharge of harmful chemicals.</a:t>
            </a:r>
            <a:endParaRPr lang="en-GB" sz="2400" dirty="0"/>
          </a:p>
        </p:txBody>
      </p:sp>
      <p:pic>
        <p:nvPicPr>
          <p:cNvPr id="20482" name="Picture 2" descr="http://upload.wikimedia.org/wikipedia/en/thumb/5/5e/The_8_Wastes_-_DOWNTIME.jpg/220px-The_8_Wastes_-_DOWNTIM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0000"/>
                    </a14:imgEffect>
                    <a14:imgEffect>
                      <a14:colorTemperature colorTemp="7125"/>
                    </a14:imgEffect>
                    <a14:imgEffect>
                      <a14:saturation sat="114000"/>
                    </a14:imgEffect>
                    <a14:imgEffect>
                      <a14:brightnessContrast bright="-6000"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527" r="863" b="6513"/>
          <a:stretch/>
        </p:blipFill>
        <p:spPr bwMode="auto">
          <a:xfrm>
            <a:off x="539552" y="2780928"/>
            <a:ext cx="2808000" cy="21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https://www.westlanddc.govt.nz/sites/default/files/hazardous-wast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800028"/>
            <a:ext cx="3286125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50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Box 1"/>
          <p:cNvSpPr txBox="1">
            <a:spLocks noChangeArrowheads="1"/>
          </p:cNvSpPr>
          <p:nvPr/>
        </p:nvSpPr>
        <p:spPr bwMode="auto">
          <a:xfrm>
            <a:off x="669925" y="738188"/>
            <a:ext cx="748188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2400" dirty="0">
              <a:latin typeface="Calibri" pitchFamily="34" charset="0"/>
            </a:endParaRPr>
          </a:p>
          <a:p>
            <a:pPr>
              <a:buFontTx/>
              <a:buChar char="•"/>
            </a:pPr>
            <a:r>
              <a:rPr lang="en-US" sz="2400" dirty="0"/>
              <a:t>Efficient use of energy is significant to cut costs and recycling of </a:t>
            </a:r>
            <a:r>
              <a:rPr lang="en-US" sz="2400" dirty="0" err="1"/>
              <a:t>feedstocks</a:t>
            </a:r>
            <a:r>
              <a:rPr lang="en-US" sz="2400" dirty="0"/>
              <a:t> is often used.</a:t>
            </a:r>
          </a:p>
          <a:p>
            <a:pPr>
              <a:buFontTx/>
              <a:buChar char="•"/>
            </a:pPr>
            <a:endParaRPr lang="en-US" sz="2400" dirty="0"/>
          </a:p>
          <a:p>
            <a:pPr>
              <a:buFontTx/>
              <a:buChar char="•"/>
            </a:pPr>
            <a:r>
              <a:rPr lang="en-US" sz="2400" dirty="0"/>
              <a:t>Location of plant is key. Next to the sea if raw materials coming from abroad. </a:t>
            </a:r>
          </a:p>
          <a:p>
            <a:pPr>
              <a:buFontTx/>
              <a:buChar char="•"/>
            </a:pPr>
            <a:endParaRPr lang="en-US" sz="2400" dirty="0"/>
          </a:p>
          <a:p>
            <a:pPr>
              <a:buFontTx/>
              <a:buChar char="•"/>
            </a:pPr>
            <a:r>
              <a:rPr lang="en-US" sz="2400" dirty="0"/>
              <a:t>Location of chemical plants are historical and practical. Next to oil refinery  for easy access to feedstock</a:t>
            </a:r>
          </a:p>
          <a:p>
            <a:endParaRPr lang="en-US" sz="2400" dirty="0"/>
          </a:p>
          <a:p>
            <a:pPr>
              <a:buFontTx/>
              <a:buChar char="•"/>
            </a:pPr>
            <a:r>
              <a:rPr lang="en-US" sz="2400" dirty="0"/>
              <a:t>Safety issues are important</a:t>
            </a:r>
          </a:p>
          <a:p>
            <a:pPr>
              <a:buFontTx/>
              <a:buChar char="•"/>
            </a:pPr>
            <a:endParaRPr lang="en-US" sz="2400" dirty="0"/>
          </a:p>
          <a:p>
            <a:pPr>
              <a:buFontTx/>
              <a:buChar char="•"/>
            </a:pPr>
            <a:endParaRPr lang="en-US" sz="2400" dirty="0"/>
          </a:p>
          <a:p>
            <a:pPr>
              <a:buFontTx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2974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FD457791C4F54B87F0418DA685228A" ma:contentTypeVersion="2" ma:contentTypeDescription="Create a new document." ma:contentTypeScope="" ma:versionID="71ada9765f67b215534109dbda50eb0e">
  <xsd:schema xmlns:xsd="http://www.w3.org/2001/XMLSchema" xmlns:xs="http://www.w3.org/2001/XMLSchema" xmlns:p="http://schemas.microsoft.com/office/2006/metadata/properties" xmlns:ns2="5f0d9a28-6939-4b82-9558-41f1372f6003" targetNamespace="http://schemas.microsoft.com/office/2006/metadata/properties" ma:root="true" ma:fieldsID="7c0f0ac48a72fb9195acfa4acc1a4d86" ns2:_="">
    <xsd:import namespace="5f0d9a28-6939-4b82-9558-41f1372f600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0d9a28-6939-4b82-9558-41f1372f60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EFD8758-FC2C-41B3-9B88-A75912084320}"/>
</file>

<file path=customXml/itemProps2.xml><?xml version="1.0" encoding="utf-8"?>
<ds:datastoreItem xmlns:ds="http://schemas.openxmlformats.org/officeDocument/2006/customXml" ds:itemID="{D028DA6F-9EBF-4991-AFD1-AAAAC0D989B4}"/>
</file>

<file path=customXml/itemProps3.xml><?xml version="1.0" encoding="utf-8"?>
<ds:datastoreItem xmlns:ds="http://schemas.openxmlformats.org/officeDocument/2006/customXml" ds:itemID="{DDA2E63C-B9F6-44E0-8582-2C5B103A53C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298</TotalTime>
  <Words>982</Words>
  <Application>Microsoft Office PowerPoint</Application>
  <PresentationFormat>On-screen Show (4:3)</PresentationFormat>
  <Paragraphs>225</Paragraphs>
  <Slides>20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The chemical industry </vt:lpstr>
      <vt:lpstr>Learning outcomes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Batch – Drug development</vt:lpstr>
      <vt:lpstr>Batch – whisky production</vt:lpstr>
      <vt:lpstr>Continuous - Blast furnace</vt:lpstr>
      <vt:lpstr>Continuous process – Haber process</vt:lpstr>
      <vt:lpstr>Fertiliser Industry</vt:lpstr>
      <vt:lpstr>Sulphuric Acid Industry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East Renfrewshire Council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chemical industry </dc:title>
  <dc:creator>Karen Morton</dc:creator>
  <cp:lastModifiedBy>Jennifer M Brookman</cp:lastModifiedBy>
  <cp:revision>20</cp:revision>
  <cp:lastPrinted>2015-10-02T10:37:22Z</cp:lastPrinted>
  <dcterms:created xsi:type="dcterms:W3CDTF">2014-11-04T10:01:54Z</dcterms:created>
  <dcterms:modified xsi:type="dcterms:W3CDTF">2015-10-05T08:24:53Z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0x0101004FFD457791C4F54B87F0418DA685228A</vt:lpwstr>
  </property>
</Properties>
</file>