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s/slide42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4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2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6" r:id="rId2"/>
    <p:sldId id="287" r:id="rId3"/>
    <p:sldId id="281" r:id="rId4"/>
    <p:sldId id="282" r:id="rId5"/>
    <p:sldId id="257" r:id="rId6"/>
    <p:sldId id="324" r:id="rId7"/>
    <p:sldId id="285" r:id="rId8"/>
    <p:sldId id="323" r:id="rId9"/>
    <p:sldId id="260" r:id="rId10"/>
    <p:sldId id="259" r:id="rId11"/>
    <p:sldId id="290" r:id="rId12"/>
    <p:sldId id="262" r:id="rId13"/>
    <p:sldId id="286" r:id="rId14"/>
    <p:sldId id="288" r:id="rId15"/>
    <p:sldId id="294" r:id="rId16"/>
    <p:sldId id="263" r:id="rId17"/>
    <p:sldId id="325" r:id="rId18"/>
    <p:sldId id="295" r:id="rId19"/>
    <p:sldId id="326" r:id="rId20"/>
    <p:sldId id="296" r:id="rId21"/>
    <p:sldId id="297" r:id="rId22"/>
    <p:sldId id="300" r:id="rId23"/>
    <p:sldId id="303" r:id="rId24"/>
    <p:sldId id="301" r:id="rId25"/>
    <p:sldId id="302" r:id="rId26"/>
    <p:sldId id="304" r:id="rId27"/>
    <p:sldId id="264" r:id="rId28"/>
    <p:sldId id="305" r:id="rId29"/>
    <p:sldId id="306" r:id="rId30"/>
    <p:sldId id="307" r:id="rId31"/>
    <p:sldId id="308" r:id="rId32"/>
    <p:sldId id="311" r:id="rId33"/>
    <p:sldId id="310" r:id="rId34"/>
    <p:sldId id="312" r:id="rId35"/>
    <p:sldId id="313" r:id="rId36"/>
    <p:sldId id="267" r:id="rId37"/>
    <p:sldId id="268" r:id="rId38"/>
    <p:sldId id="269" r:id="rId39"/>
    <p:sldId id="316" r:id="rId40"/>
    <p:sldId id="270" r:id="rId41"/>
    <p:sldId id="271" r:id="rId42"/>
    <p:sldId id="317" r:id="rId43"/>
    <p:sldId id="318" r:id="rId44"/>
    <p:sldId id="319" r:id="rId45"/>
    <p:sldId id="320" r:id="rId46"/>
    <p:sldId id="272" r:id="rId47"/>
    <p:sldId id="321" r:id="rId48"/>
    <p:sldId id="273" r:id="rId49"/>
    <p:sldId id="274" r:id="rId50"/>
    <p:sldId id="277" r:id="rId51"/>
    <p:sldId id="278" r:id="rId52"/>
    <p:sldId id="279" r:id="rId53"/>
    <p:sldId id="322" r:id="rId54"/>
    <p:sldId id="280" r:id="rId55"/>
  </p:sldIdLst>
  <p:sldSz cx="9144000" cy="6858000" type="screen4x3"/>
  <p:notesSz cx="9947275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C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395CB-F6FC-420B-B380-B2A0EFDFE5B3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E9C0A-5A73-49D6-BBF1-02877539B9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979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AC355-33DC-429E-9FA1-C7D8D37306F6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0C0FB-D498-49F8-9744-6AFD47CE49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528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BA562059-C4AB-42A3-B147-66A9469EA64A}" type="slidenum">
              <a:rPr lang="en-GB" altLang="en-GB" sz="1200">
                <a:latin typeface="Times" pitchFamily="18" charset="0"/>
              </a:rPr>
              <a:pPr/>
              <a:t>3</a:t>
            </a:fld>
            <a:endParaRPr lang="en-GB" altLang="en-GB" sz="1200">
              <a:latin typeface="Times" pitchFamily="18" charset="0"/>
            </a:endParaRPr>
          </a:p>
        </p:txBody>
      </p:sp>
      <p:sp>
        <p:nvSpPr>
          <p:cNvPr id="593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55D8683F-535B-48D1-A2E0-1224FEF0C129}" type="slidenum">
              <a:rPr lang="en-GB" altLang="en-US" sz="1200"/>
              <a:pPr/>
              <a:t>7</a:t>
            </a:fld>
            <a:endParaRPr lang="en-GB" altLang="en-US" sz="1200"/>
          </a:p>
        </p:txBody>
      </p:sp>
      <p:sp>
        <p:nvSpPr>
          <p:cNvPr id="598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8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8E3E8193-BFD1-40F8-9CEB-CEBCF8EF6260}" type="slidenum">
              <a:rPr lang="en-GB" altLang="en-US" sz="1200"/>
              <a:pPr/>
              <a:t>13</a:t>
            </a:fld>
            <a:endParaRPr lang="en-GB" altLang="en-US" sz="1200"/>
          </a:p>
        </p:txBody>
      </p:sp>
      <p:sp>
        <p:nvSpPr>
          <p:cNvPr id="599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9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04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E4E0E306-BF75-430D-B123-4FEE56545ED6}" type="slidenum">
              <a:rPr lang="en-GB" altLang="en-US" sz="1200"/>
              <a:pPr/>
              <a:t>14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5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15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BAF050E0-69C0-464E-A995-6C510C26AFDB}" type="slidenum">
              <a:rPr lang="en-GB" altLang="en-US" sz="1200"/>
              <a:pPr/>
              <a:t>15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B9E4FE47-2B09-4393-9311-C0163798CCA8}" type="slidenum">
              <a:rPr lang="en-GB" altLang="en-US" sz="1200"/>
              <a:pPr/>
              <a:t>18</a:t>
            </a:fld>
            <a:endParaRPr lang="en-GB" altLang="en-US" sz="1200"/>
          </a:p>
        </p:txBody>
      </p:sp>
      <p:sp>
        <p:nvSpPr>
          <p:cNvPr id="618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8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6B435273-B2B4-401C-A468-972337FA679B}" type="slidenum">
              <a:rPr lang="en-GB" altLang="en-US" sz="1200"/>
              <a:pPr/>
              <a:t>20</a:t>
            </a:fld>
            <a:endParaRPr lang="en-GB" altLang="en-US" sz="1200"/>
          </a:p>
        </p:txBody>
      </p:sp>
      <p:sp>
        <p:nvSpPr>
          <p:cNvPr id="619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9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1194FB08-7611-402F-8452-C9DC83101F71}" type="slidenum">
              <a:rPr lang="en-GB" altLang="en-US" sz="1200"/>
              <a:pPr/>
              <a:t>21</a:t>
            </a:fld>
            <a:endParaRPr lang="en-GB" altLang="en-US" sz="1200"/>
          </a:p>
        </p:txBody>
      </p:sp>
      <p:sp>
        <p:nvSpPr>
          <p:cNvPr id="620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0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0C2202CF-2A3D-4D49-8BB7-FFB38FF77630}" type="slidenum">
              <a:rPr lang="en-GB" altLang="en-US" sz="1200"/>
              <a:pPr/>
              <a:t>22</a:t>
            </a:fld>
            <a:endParaRPr lang="en-GB" altLang="en-US" sz="1200"/>
          </a:p>
        </p:txBody>
      </p:sp>
      <p:sp>
        <p:nvSpPr>
          <p:cNvPr id="621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1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0C2202CF-2A3D-4D49-8BB7-FFB38FF77630}" type="slidenum">
              <a:rPr lang="en-GB" altLang="en-US" sz="1200"/>
              <a:pPr/>
              <a:t>23</a:t>
            </a:fld>
            <a:endParaRPr lang="en-GB" altLang="en-US" sz="1200"/>
          </a:p>
        </p:txBody>
      </p:sp>
      <p:sp>
        <p:nvSpPr>
          <p:cNvPr id="621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1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2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22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CD15943E-8709-49F5-A8BE-640BE5EBBCF2}" type="slidenum">
              <a:rPr lang="en-GB" altLang="en-US" sz="1200"/>
              <a:pPr/>
              <a:t>24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3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23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05EBA243-70C1-4E62-B55F-547DBDDB57C5}" type="slidenum">
              <a:rPr lang="en-GB" altLang="en-US" sz="1200"/>
              <a:pPr/>
              <a:t>25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7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07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40B7672D-7497-4145-8329-794CC88E5A4D}" type="slidenum">
              <a:rPr lang="en-GB" altLang="en-US" sz="1200"/>
              <a:pPr/>
              <a:t>28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8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08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FCC49401-F0FF-4FA0-8B0E-BF50FBEA223C}" type="slidenum">
              <a:rPr lang="en-GB" altLang="en-US" sz="1200"/>
              <a:pPr/>
              <a:t>29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9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09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79A87616-B186-4D90-96B0-D2B6326AEC46}" type="slidenum">
              <a:rPr lang="en-GB" altLang="en-US" sz="1200"/>
              <a:pPr/>
              <a:t>30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0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10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0DD01000-45EB-4400-8892-4984A08AD042}" type="slidenum">
              <a:rPr lang="en-GB" altLang="en-US" sz="1200"/>
              <a:pPr/>
              <a:t>31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2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12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2C09BDCB-78B0-427D-91E4-BB507D968D93}" type="slidenum">
              <a:rPr lang="en-GB" altLang="en-US" sz="1200"/>
              <a:pPr/>
              <a:t>33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24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E8CE5125-A92F-4A5E-BF92-C2464A99E5CF}" type="slidenum">
              <a:rPr lang="en-GB" altLang="en-US" sz="1200"/>
              <a:pPr/>
              <a:t>34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5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25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93D6F8FC-5A63-41F0-AD30-52BB3B507116}" type="slidenum">
              <a:rPr lang="en-GB" altLang="en-US" sz="1200"/>
              <a:pPr/>
              <a:t>35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A1BE5547-8EBF-4279-8536-1CB28EB33C1F}" type="slidenum">
              <a:rPr lang="en-GB" altLang="en-US" sz="1200"/>
              <a:pPr/>
              <a:t>42</a:t>
            </a:fld>
            <a:endParaRPr lang="en-GB" altLang="en-US" sz="1200"/>
          </a:p>
        </p:txBody>
      </p:sp>
      <p:sp>
        <p:nvSpPr>
          <p:cNvPr id="640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0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B62FC64C-BE13-4698-AA88-EB209F491044}" type="slidenum">
              <a:rPr lang="en-GB" altLang="en-US" sz="1200"/>
              <a:pPr/>
              <a:t>43</a:t>
            </a:fld>
            <a:endParaRPr lang="en-GB" altLang="en-US" sz="1200"/>
          </a:p>
        </p:txBody>
      </p:sp>
      <p:sp>
        <p:nvSpPr>
          <p:cNvPr id="641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1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A0E6A30A-E1E3-462B-9EB6-2E29409EB62A}" type="slidenum">
              <a:rPr lang="en-GB" altLang="en-US" sz="1200"/>
              <a:pPr/>
              <a:t>44</a:t>
            </a:fld>
            <a:endParaRPr lang="en-GB" altLang="en-US" sz="1200"/>
          </a:p>
        </p:txBody>
      </p:sp>
      <p:sp>
        <p:nvSpPr>
          <p:cNvPr id="642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2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CFDB8361-E824-4833-8FB0-6251807A57EA}" type="slidenum">
              <a:rPr lang="en-GB" altLang="en-US" sz="1200"/>
              <a:pPr/>
              <a:t>45</a:t>
            </a:fld>
            <a:endParaRPr lang="en-GB" altLang="en-US" sz="1200"/>
          </a:p>
        </p:txBody>
      </p:sp>
      <p:sp>
        <p:nvSpPr>
          <p:cNvPr id="643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3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8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4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61A74A40-B30A-4212-9D3C-4C0AE9B2B9DE}" type="slidenum">
              <a:rPr lang="en-GB" altLang="en-US" sz="1200"/>
              <a:pPr/>
              <a:t>47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10C0FB-D498-49F8-9744-6AFD47CE49C3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9463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57DE346F-E243-405B-907B-8EA0664C3AF2}" type="slidenum">
              <a:rPr lang="en-GB" altLang="en-US" sz="1200"/>
              <a:pPr/>
              <a:t>53</a:t>
            </a:fld>
            <a:endParaRPr lang="en-GB" altLang="en-US" sz="1200"/>
          </a:p>
        </p:txBody>
      </p:sp>
      <p:sp>
        <p:nvSpPr>
          <p:cNvPr id="65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975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26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00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964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830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38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637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945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090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784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827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54956-CD03-45B5-94DE-D8988B6FD6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0468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D04DBA-BB6E-4B87-822E-E429FE21361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496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85C70-D184-4B3E-9C22-F586F3FE93C2}" type="datetimeFigureOut">
              <a:rPr lang="en-GB" smtClean="0"/>
              <a:t>27/10/2017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C93E3-0C75-4245-9551-CDE0BEA15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772400" cy="1656184"/>
          </a:xfrm>
        </p:spPr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Equilibrium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204864"/>
            <a:ext cx="8640960" cy="4392488"/>
          </a:xfrm>
        </p:spPr>
        <p:txBody>
          <a:bodyPr>
            <a:noAutofit/>
          </a:bodyPr>
          <a:lstStyle/>
          <a:p>
            <a:r>
              <a:rPr lang="en-GB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*Reversible reactions may reach equilibrium instead of completely converting reactants to products.</a:t>
            </a:r>
          </a:p>
          <a:p>
            <a:endParaRPr lang="en-GB" sz="2400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GB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*Dynamic equilibrium is defined in terms of reaction rates and concentrations of reactant and product</a:t>
            </a:r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64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3905"/>
            <a:ext cx="8676456" cy="1858218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Reversible reaction (Nat5).</a:t>
            </a:r>
            <a:br>
              <a:rPr lang="en-GB" sz="2400" dirty="0" smtClean="0">
                <a:latin typeface="Comic Sans MS" panose="030F0702030302020204" pitchFamily="66" charset="0"/>
              </a:rPr>
            </a:br>
            <a:r>
              <a:rPr lang="en-GB" sz="2400" dirty="0" smtClean="0">
                <a:latin typeface="Comic Sans MS" panose="030F0702030302020204" pitchFamily="66" charset="0"/>
              </a:rPr>
              <a:t>                 </a:t>
            </a:r>
            <a:br>
              <a:rPr lang="en-GB" sz="2400" dirty="0" smtClean="0">
                <a:latin typeface="Comic Sans MS" panose="030F0702030302020204" pitchFamily="66" charset="0"/>
              </a:rPr>
            </a:br>
            <a:r>
              <a:rPr lang="en-GB" sz="2400" dirty="0" smtClean="0">
                <a:latin typeface="Comic Sans MS" panose="030F0702030302020204" pitchFamily="66" charset="0"/>
              </a:rPr>
              <a:t>A reversible reaction is a reaction that can go both forwards and backwards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1720" y="2350667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 panose="030F0702030302020204" pitchFamily="66" charset="0"/>
              </a:rPr>
              <a:t>CoCl</a:t>
            </a:r>
            <a:r>
              <a:rPr lang="en-GB" sz="2800" baseline="-25000" dirty="0" smtClean="0">
                <a:latin typeface="Comic Sans MS" panose="030F0702030302020204" pitchFamily="66" charset="0"/>
              </a:rPr>
              <a:t>2</a:t>
            </a:r>
            <a:r>
              <a:rPr lang="en-GB" sz="2800" dirty="0" smtClean="0">
                <a:latin typeface="Comic Sans MS" panose="030F0702030302020204" pitchFamily="66" charset="0"/>
              </a:rPr>
              <a:t>  </a:t>
            </a:r>
            <a:r>
              <a:rPr lang="en-GB" sz="2800" dirty="0">
                <a:latin typeface="Comic Sans MS" panose="030F0702030302020204" pitchFamily="66" charset="0"/>
              </a:rPr>
              <a:t> </a:t>
            </a:r>
            <a:r>
              <a:rPr lang="en-GB" sz="2800" dirty="0" smtClean="0">
                <a:latin typeface="Comic Sans MS" panose="030F0702030302020204" pitchFamily="66" charset="0"/>
              </a:rPr>
              <a:t>             CoCl</a:t>
            </a:r>
            <a:r>
              <a:rPr lang="en-GB" sz="2800" baseline="-25000" dirty="0" smtClean="0">
                <a:latin typeface="Comic Sans MS" panose="030F0702030302020204" pitchFamily="66" charset="0"/>
              </a:rPr>
              <a:t>2</a:t>
            </a:r>
            <a:r>
              <a:rPr lang="en-GB" sz="2800" dirty="0" smtClean="0">
                <a:latin typeface="Comic Sans MS" panose="030F0702030302020204" pitchFamily="66" charset="0"/>
              </a:rPr>
              <a:t>.6H</a:t>
            </a:r>
            <a:r>
              <a:rPr lang="en-GB" sz="2800" baseline="-25000" dirty="0" smtClean="0">
                <a:latin typeface="Comic Sans MS" panose="030F0702030302020204" pitchFamily="66" charset="0"/>
              </a:rPr>
              <a:t>2</a:t>
            </a:r>
            <a:r>
              <a:rPr lang="en-GB" sz="2800" dirty="0" smtClean="0">
                <a:latin typeface="Comic Sans MS" panose="030F0702030302020204" pitchFamily="66" charset="0"/>
              </a:rPr>
              <a:t>O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225" y="2417014"/>
            <a:ext cx="791964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1720" y="289840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Blue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1496" y="289526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Pink 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96" y="3267734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01531" y="1916832"/>
            <a:ext cx="121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+</a:t>
            </a:r>
            <a:r>
              <a:rPr lang="en-GB" dirty="0" smtClean="0">
                <a:latin typeface="Comic Sans MS" panose="030F0702030302020204" pitchFamily="66" charset="0"/>
              </a:rPr>
              <a:t>6H</a:t>
            </a:r>
            <a:r>
              <a:rPr lang="en-GB" baseline="-25000" dirty="0" smtClean="0">
                <a:latin typeface="Comic Sans MS" panose="030F0702030302020204" pitchFamily="66" charset="0"/>
              </a:rPr>
              <a:t>2</a:t>
            </a:r>
            <a:r>
              <a:rPr lang="en-GB" dirty="0" smtClean="0">
                <a:latin typeface="Comic Sans MS" panose="030F0702030302020204" pitchFamily="66" charset="0"/>
              </a:rPr>
              <a:t>O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96965" y="2873887"/>
            <a:ext cx="121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- 6H</a:t>
            </a:r>
            <a:r>
              <a:rPr lang="en-GB" baseline="-25000" dirty="0" smtClean="0">
                <a:latin typeface="Comic Sans MS" panose="030F0702030302020204" pitchFamily="66" charset="0"/>
              </a:rPr>
              <a:t>2</a:t>
            </a:r>
            <a:r>
              <a:rPr lang="en-GB" dirty="0" smtClean="0">
                <a:latin typeface="Comic Sans MS" panose="030F0702030302020204" pitchFamily="66" charset="0"/>
              </a:rPr>
              <a:t>O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7" y="4121150"/>
            <a:ext cx="2932113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63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49957" y="332656"/>
            <a:ext cx="7772400" cy="914400"/>
          </a:xfrm>
        </p:spPr>
        <p:txBody>
          <a:bodyPr/>
          <a:lstStyle/>
          <a:p>
            <a:pPr eaLnBrk="1" hangingPunct="1"/>
            <a:r>
              <a:rPr lang="en-GB" altLang="en-GB" dirty="0" smtClean="0">
                <a:solidFill>
                  <a:srgbClr val="C00000"/>
                </a:solidFill>
                <a:latin typeface="Comic Sans MS" pitchFamily="66" charset="0"/>
              </a:rPr>
              <a:t>Dynamic equilibrium</a:t>
            </a: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1763713" y="1412875"/>
            <a:ext cx="1604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GB" sz="2400" dirty="0">
                <a:latin typeface="Comic Sans MS" pitchFamily="66" charset="0"/>
              </a:rPr>
              <a:t>Reactants</a:t>
            </a:r>
            <a:endParaRPr lang="en-GB" altLang="en-GB" sz="2400" dirty="0"/>
          </a:p>
        </p:txBody>
      </p:sp>
      <p:sp>
        <p:nvSpPr>
          <p:cNvPr id="109572" name="Text Box 9"/>
          <p:cNvSpPr txBox="1">
            <a:spLocks noChangeArrowheads="1"/>
          </p:cNvSpPr>
          <p:nvPr/>
        </p:nvSpPr>
        <p:spPr bwMode="auto">
          <a:xfrm>
            <a:off x="5076825" y="1412875"/>
            <a:ext cx="1435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GB" sz="2400">
                <a:latin typeface="Comic Sans MS" pitchFamily="66" charset="0"/>
              </a:rPr>
              <a:t>Products</a:t>
            </a:r>
            <a:endParaRPr lang="en-GB" altLang="en-GB" sz="2400"/>
          </a:p>
        </p:txBody>
      </p:sp>
      <p:sp>
        <p:nvSpPr>
          <p:cNvPr id="109574" name="Rectangle 36"/>
          <p:cNvSpPr>
            <a:spLocks noChangeArrowheads="1"/>
          </p:cNvSpPr>
          <p:nvPr/>
        </p:nvSpPr>
        <p:spPr bwMode="auto">
          <a:xfrm>
            <a:off x="168177" y="2118623"/>
            <a:ext cx="8424614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e.g. -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hydrogen and iodine reacting to form hydrogen iodide.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H</a:t>
            </a:r>
            <a:r>
              <a:rPr lang="en-GB" altLang="en-US" sz="2400" baseline="-300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GB" altLang="en-US" sz="2400" baseline="-250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(g)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+ I</a:t>
            </a:r>
            <a:r>
              <a:rPr lang="en-GB" altLang="en-US" sz="2400" baseline="-300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GB" altLang="en-US" sz="2400" baseline="-250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(g</a:t>
            </a:r>
            <a:r>
              <a:rPr lang="en-GB" altLang="en-US" sz="2400" baseline="-250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)   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                2HI</a:t>
            </a:r>
            <a:r>
              <a:rPr lang="en-GB" altLang="en-US" sz="2400" baseline="-250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(g</a:t>
            </a:r>
            <a:r>
              <a:rPr lang="en-GB" altLang="en-US" sz="2400" baseline="-250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2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 </a:t>
            </a:r>
          </a:p>
        </p:txBody>
      </p:sp>
      <p:pic>
        <p:nvPicPr>
          <p:cNvPr id="109573" name="Object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484313"/>
            <a:ext cx="1295400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059" y="3645024"/>
            <a:ext cx="791964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6350" y="4365104"/>
            <a:ext cx="82464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The equilibrium can be arrived at from different starting points.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69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45" name="Picture 5" descr="hydrogen and iodin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61" y="620688"/>
            <a:ext cx="3619500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47" name="Picture 7" descr="hydrogen iodid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994" y="548680"/>
            <a:ext cx="3619500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48" name="Text Box 8"/>
          <p:cNvSpPr txBox="1">
            <a:spLocks noChangeArrowheads="1"/>
          </p:cNvSpPr>
          <p:nvPr/>
        </p:nvSpPr>
        <p:spPr bwMode="auto">
          <a:xfrm>
            <a:off x="5040994" y="4878416"/>
            <a:ext cx="38164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2HI    H</a:t>
            </a:r>
            <a:r>
              <a:rPr lang="en-GB" altLang="en-US" sz="2400" b="1" baseline="-2500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  </a:t>
            </a:r>
            <a:r>
              <a:rPr lang="en-GB" altLang="en-US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+  I</a:t>
            </a:r>
            <a:r>
              <a:rPr lang="en-GB" altLang="en-US" sz="2400" b="1" baseline="-25000" dirty="0">
                <a:solidFill>
                  <a:srgbClr val="0000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         </a:t>
            </a:r>
          </a:p>
        </p:txBody>
      </p:sp>
      <p:sp>
        <p:nvSpPr>
          <p:cNvPr id="317449" name="Line 9"/>
          <p:cNvSpPr>
            <a:spLocks noChangeShapeType="1"/>
          </p:cNvSpPr>
          <p:nvPr/>
        </p:nvSpPr>
        <p:spPr bwMode="auto">
          <a:xfrm>
            <a:off x="2131247" y="5130452"/>
            <a:ext cx="360363" cy="0"/>
          </a:xfrm>
          <a:prstGeom prst="line">
            <a:avLst/>
          </a:prstGeom>
          <a:noFill/>
          <a:ln w="9525">
            <a:solidFill>
              <a:srgbClr val="280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17450" name="Line 10"/>
          <p:cNvSpPr>
            <a:spLocks noChangeShapeType="1"/>
          </p:cNvSpPr>
          <p:nvPr/>
        </p:nvSpPr>
        <p:spPr bwMode="auto">
          <a:xfrm>
            <a:off x="5887144" y="5109249"/>
            <a:ext cx="360362" cy="0"/>
          </a:xfrm>
          <a:prstGeom prst="line">
            <a:avLst/>
          </a:prstGeom>
          <a:noFill/>
          <a:ln w="9525">
            <a:solidFill>
              <a:srgbClr val="280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17451" name="Text Box 11"/>
          <p:cNvSpPr txBox="1">
            <a:spLocks noChangeArrowheads="1"/>
          </p:cNvSpPr>
          <p:nvPr/>
        </p:nvSpPr>
        <p:spPr bwMode="auto">
          <a:xfrm>
            <a:off x="406461" y="4897413"/>
            <a:ext cx="39495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H</a:t>
            </a:r>
            <a:r>
              <a:rPr lang="en-GB" altLang="en-US" sz="2400" b="1" baseline="-25000" dirty="0">
                <a:solidFill>
                  <a:srgbClr val="0000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 +  I</a:t>
            </a:r>
            <a:r>
              <a:rPr lang="en-GB" altLang="en-US" sz="2400" b="1" baseline="-25000" dirty="0">
                <a:solidFill>
                  <a:srgbClr val="0000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     </a:t>
            </a:r>
            <a:r>
              <a:rPr lang="en-GB" altLang="en-US" sz="24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2HI</a:t>
            </a:r>
            <a:endParaRPr lang="en-GB" altLang="en-US" sz="24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9010" y="5877272"/>
            <a:ext cx="84754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The position of an equilibrium does not depend on the starting position.</a:t>
            </a:r>
          </a:p>
        </p:txBody>
      </p:sp>
    </p:spTree>
    <p:extLst>
      <p:ext uri="{BB962C8B-B14F-4D97-AF65-F5344CB8AC3E}">
        <p14:creationId xmlns:p14="http://schemas.microsoft.com/office/powerpoint/2010/main" val="372092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8" grpId="0"/>
      <p:bldP spid="317449" grpId="0" animBg="1"/>
      <p:bldP spid="317450" grpId="0" animBg="1"/>
      <p:bldP spid="3174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166" y="908720"/>
            <a:ext cx="8961131" cy="185462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07504" y="1012825"/>
            <a:ext cx="8731696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0" dirty="0">
                <a:latin typeface="Comic Sans MS" panose="030F0702030302020204" pitchFamily="66" charset="0"/>
              </a:rPr>
              <a:t>A reversible reaction is said to be at 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Dynamic </a:t>
            </a:r>
            <a:r>
              <a:rPr lang="en-GB" altLang="en-US" sz="2000" dirty="0">
                <a:latin typeface="Comic Sans MS" panose="030F0702030302020204" pitchFamily="66" charset="0"/>
              </a:rPr>
              <a:t>equilibrium </a:t>
            </a:r>
            <a:r>
              <a:rPr lang="en-GB" altLang="en-US" sz="2000" b="0" dirty="0">
                <a:latin typeface="Comic Sans MS" panose="030F0702030302020204" pitchFamily="66" charset="0"/>
              </a:rPr>
              <a:t>when:</a:t>
            </a:r>
            <a:endParaRPr lang="en-US" altLang="en-US" sz="2000" b="0" dirty="0">
              <a:latin typeface="Comic Sans MS" panose="030F0702030302020204" pitchFamily="66" charset="0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107503" y="1844675"/>
            <a:ext cx="4980045" cy="46166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</a:rPr>
              <a:t>Rate of the forward reaction  </a:t>
            </a:r>
            <a:r>
              <a:rPr lang="en-GB" altLang="en-US" sz="2400" b="0" dirty="0" smtClean="0">
                <a:latin typeface="Comic Sans MS" panose="030F0702030302020204" pitchFamily="66" charset="0"/>
              </a:rPr>
              <a:t>=</a:t>
            </a:r>
            <a:endParaRPr lang="en-US" altLang="en-US" sz="2400" b="0" dirty="0">
              <a:latin typeface="Comic Sans MS" panose="030F0702030302020204" pitchFamily="66" charset="0"/>
            </a:endParaRP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4695180" y="1828800"/>
            <a:ext cx="4283968" cy="46166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</a:rPr>
              <a:t>Rate of the reverse reaction</a:t>
            </a:r>
            <a:endParaRPr lang="en-US" altLang="en-US" sz="2400" b="0" dirty="0">
              <a:latin typeface="Comic Sans MS" panose="030F0702030302020204" pitchFamily="66" charset="0"/>
            </a:endParaRPr>
          </a:p>
        </p:txBody>
      </p:sp>
      <p:sp>
        <p:nvSpPr>
          <p:cNvPr id="20486" name="Text Box 9"/>
          <p:cNvSpPr txBox="1">
            <a:spLocks noChangeArrowheads="1"/>
          </p:cNvSpPr>
          <p:nvPr/>
        </p:nvSpPr>
        <p:spPr bwMode="auto">
          <a:xfrm>
            <a:off x="533400" y="3429000"/>
            <a:ext cx="8305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mic Sans MS" panose="030F0702030302020204" pitchFamily="66" charset="0"/>
            </a:endParaRP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84166" y="2861830"/>
            <a:ext cx="7543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Comic Sans MS" panose="030F0702030302020204" pitchFamily="66" charset="0"/>
              </a:rPr>
              <a:t>Rules </a:t>
            </a:r>
            <a:r>
              <a:rPr lang="en-GB" altLang="en-US" sz="2000" b="0">
                <a:latin typeface="Comic Sans MS" panose="030F0702030302020204" pitchFamily="66" charset="0"/>
              </a:rPr>
              <a:t>for (dynamic) equilibrium:</a:t>
            </a:r>
            <a:endParaRPr lang="en-US" altLang="en-US" sz="2000" b="0">
              <a:latin typeface="Comic Sans MS" panose="030F0702030302020204" pitchFamily="66" charset="0"/>
            </a:endParaRP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0" y="3429000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GB" altLang="en-US" sz="2400" b="0" dirty="0">
                <a:latin typeface="Comic Sans MS" panose="030F0702030302020204" pitchFamily="66" charset="0"/>
              </a:rPr>
              <a:t>The </a:t>
            </a:r>
            <a:r>
              <a:rPr lang="en-GB" altLang="en-US" sz="2400" dirty="0">
                <a:latin typeface="Comic Sans MS" panose="030F0702030302020204" pitchFamily="66" charset="0"/>
              </a:rPr>
              <a:t>concentration of reactants and products</a:t>
            </a:r>
            <a:r>
              <a:rPr lang="en-GB" altLang="en-US" sz="2400" b="0" dirty="0">
                <a:latin typeface="Comic Sans MS" panose="030F0702030302020204" pitchFamily="66" charset="0"/>
              </a:rPr>
              <a:t> remains</a:t>
            </a: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  <a:r>
              <a:rPr lang="en-GB" altLang="en-US" sz="2400" b="1" dirty="0" smtClean="0">
                <a:latin typeface="Comic Sans MS" panose="030F0702030302020204" pitchFamily="66" charset="0"/>
              </a:rPr>
              <a:t>constant.</a:t>
            </a:r>
            <a:endParaRPr lang="en-GB" altLang="en-US" sz="2400" b="1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GB" altLang="en-US" sz="2400" b="0" dirty="0">
                <a:latin typeface="Comic Sans MS" panose="030F0702030302020204" pitchFamily="66" charset="0"/>
              </a:rPr>
              <a:t>The </a:t>
            </a:r>
            <a:r>
              <a:rPr lang="en-GB" altLang="en-US" sz="2400" dirty="0">
                <a:latin typeface="Comic Sans MS" panose="030F0702030302020204" pitchFamily="66" charset="0"/>
              </a:rPr>
              <a:t>concentrations</a:t>
            </a:r>
            <a:r>
              <a:rPr lang="en-GB" altLang="en-US" sz="2400" b="0" dirty="0">
                <a:latin typeface="Comic Sans MS" panose="030F0702030302020204" pitchFamily="66" charset="0"/>
              </a:rPr>
              <a:t> are </a:t>
            </a:r>
            <a:r>
              <a:rPr lang="en-GB" altLang="en-US" sz="2400" b="1" dirty="0">
                <a:latin typeface="Comic Sans MS" panose="030F0702030302020204" pitchFamily="66" charset="0"/>
              </a:rPr>
              <a:t>not</a:t>
            </a:r>
            <a:r>
              <a:rPr lang="en-GB" altLang="en-US" sz="2400" b="0" dirty="0">
                <a:latin typeface="Comic Sans MS" panose="030F0702030302020204" pitchFamily="66" charset="0"/>
              </a:rPr>
              <a:t> usually </a:t>
            </a:r>
            <a:r>
              <a:rPr lang="en-GB" altLang="en-US" sz="2400" dirty="0">
                <a:latin typeface="Comic Sans MS" panose="030F0702030302020204" pitchFamily="66" charset="0"/>
              </a:rPr>
              <a:t>equal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GB" altLang="en-US" sz="2400" b="0" dirty="0">
                <a:latin typeface="Comic Sans MS" panose="030F0702030302020204" pitchFamily="66" charset="0"/>
              </a:rPr>
              <a:t>The </a:t>
            </a:r>
            <a:r>
              <a:rPr lang="en-GB" altLang="en-US" sz="2400" dirty="0">
                <a:latin typeface="Comic Sans MS" panose="030F0702030302020204" pitchFamily="66" charset="0"/>
              </a:rPr>
              <a:t>reaction has</a:t>
            </a:r>
            <a:r>
              <a:rPr lang="en-GB" altLang="en-US" sz="2400" b="1" dirty="0">
                <a:latin typeface="Comic Sans MS" panose="030F0702030302020204" pitchFamily="66" charset="0"/>
              </a:rPr>
              <a:t> not </a:t>
            </a:r>
            <a:r>
              <a:rPr lang="en-GB" altLang="en-US" sz="2400" dirty="0">
                <a:latin typeface="Comic Sans MS" panose="030F0702030302020204" pitchFamily="66" charset="0"/>
              </a:rPr>
              <a:t>stopped</a:t>
            </a:r>
            <a:endParaRPr lang="en-US" altLang="en-US" sz="24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6351" y="5650516"/>
            <a:ext cx="5055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 smtClean="0">
                <a:latin typeface="Comic Sans MS" panose="030F0702030302020204" pitchFamily="66" charset="0"/>
              </a:rPr>
              <a:t>Note: equilibrium is reached in a closed system. This means no substances are added or removed.</a:t>
            </a:r>
            <a:endParaRPr lang="en-GB" sz="2000" i="1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2479" y="188640"/>
            <a:ext cx="3603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Dynamic equilibrium </a:t>
            </a:r>
          </a:p>
        </p:txBody>
      </p:sp>
    </p:spTree>
    <p:extLst>
      <p:ext uri="{BB962C8B-B14F-4D97-AF65-F5344CB8AC3E}">
        <p14:creationId xmlns:p14="http://schemas.microsoft.com/office/powerpoint/2010/main" val="256812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animBg="1"/>
      <p:bldP spid="32774" grpId="0" animBg="1"/>
      <p:bldP spid="32775" grpId="0" animBg="1"/>
      <p:bldP spid="3277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-30480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600" b="1" u="sng" dirty="0" smtClean="0">
                <a:latin typeface="Comic Sans MS" panose="030F0702030302020204" pitchFamily="66" charset="0"/>
                <a:ea typeface="ＭＳ Ｐゴシック" pitchFamily="34" charset="-128"/>
              </a:rPr>
              <a:t>Reversible Reactions</a:t>
            </a:r>
            <a:endParaRPr lang="en-US" altLang="en-US" sz="3600" b="1" u="sng" dirty="0" smtClean="0">
              <a:latin typeface="Comic Sans MS" panose="030F0702030302020204" pitchFamily="66" charset="0"/>
              <a:ea typeface="ＭＳ Ｐゴシック" pitchFamily="34" charset="-128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96850" y="453016"/>
            <a:ext cx="17526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0">
                <a:latin typeface="Comic Sans MS" panose="030F0702030302020204" pitchFamily="66" charset="0"/>
              </a:rPr>
              <a:t>e.g.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 b="0">
              <a:latin typeface="Comic Sans MS" panose="030F0702030302020204" pitchFamily="66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96850" y="759152"/>
            <a:ext cx="86869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0" dirty="0">
                <a:latin typeface="Comic Sans MS" panose="030F0702030302020204" pitchFamily="66" charset="0"/>
                <a:cs typeface="Times New Roman" pitchFamily="18" charset="0"/>
              </a:rPr>
              <a:t>Carboxylic acid  +  alcohol               ester  +  water</a:t>
            </a:r>
            <a:r>
              <a:rPr lang="en-GB" altLang="en-US" sz="2800" dirty="0">
                <a:latin typeface="Comic Sans MS" panose="030F0702030302020204" pitchFamily="66" charset="0"/>
                <a:cs typeface="Times New Roman" pitchFamily="18" charset="0"/>
              </a:rPr>
              <a:t> </a:t>
            </a:r>
          </a:p>
        </p:txBody>
      </p:sp>
      <p:grpSp>
        <p:nvGrpSpPr>
          <p:cNvPr id="19461" name="Group 8"/>
          <p:cNvGrpSpPr>
            <a:grpSpLocks/>
          </p:cNvGrpSpPr>
          <p:nvPr/>
        </p:nvGrpSpPr>
        <p:grpSpPr bwMode="auto">
          <a:xfrm>
            <a:off x="4829968" y="946747"/>
            <a:ext cx="1008063" cy="195263"/>
            <a:chOff x="2592" y="2134"/>
            <a:chExt cx="288" cy="77"/>
          </a:xfrm>
        </p:grpSpPr>
        <p:grpSp>
          <p:nvGrpSpPr>
            <p:cNvPr id="19471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19475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>
                  <a:latin typeface="Comic Sans MS" panose="030F0702030302020204" pitchFamily="66" charset="0"/>
                </a:endParaRPr>
              </a:p>
            </p:txBody>
          </p:sp>
          <p:sp>
            <p:nvSpPr>
              <p:cNvPr id="19476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19472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19473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>
                  <a:latin typeface="Comic Sans MS" panose="030F0702030302020204" pitchFamily="66" charset="0"/>
                </a:endParaRPr>
              </a:p>
            </p:txBody>
          </p:sp>
          <p:sp>
            <p:nvSpPr>
              <p:cNvPr id="19474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>
                  <a:latin typeface="Comic Sans MS" panose="030F0702030302020204" pitchFamily="66" charset="0"/>
                </a:endParaRPr>
              </a:p>
            </p:txBody>
          </p:sp>
        </p:grpSp>
      </p:grpSp>
      <p:sp>
        <p:nvSpPr>
          <p:cNvPr id="30736" name="AutoShape 16"/>
          <p:cNvSpPr>
            <a:spLocks noChangeArrowheads="1"/>
          </p:cNvSpPr>
          <p:nvPr/>
        </p:nvSpPr>
        <p:spPr bwMode="auto">
          <a:xfrm>
            <a:off x="5181600" y="1151731"/>
            <a:ext cx="304800" cy="487363"/>
          </a:xfrm>
          <a:prstGeom prst="upArrow">
            <a:avLst>
              <a:gd name="adj1" fmla="val 50000"/>
              <a:gd name="adj2" fmla="val 399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Comic Sans MS" panose="030F0702030302020204" pitchFamily="66" charset="0"/>
            </a:endParaRP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4283968" y="1676400"/>
            <a:ext cx="365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itchFamily="18" charset="0"/>
              </a:rPr>
              <a:t>reversible</a:t>
            </a:r>
            <a:r>
              <a:rPr lang="en-GB" altLang="en-US" sz="2000" dirty="0">
                <a:latin typeface="Comic Sans MS" panose="030F0702030302020204" pitchFamily="66" charset="0"/>
                <a:cs typeface="Times New Roman" pitchFamily="18" charset="0"/>
              </a:rPr>
              <a:t> </a:t>
            </a:r>
            <a:r>
              <a:rPr lang="en-GB" altLang="en-US" sz="20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itchFamily="18" charset="0"/>
              </a:rPr>
              <a:t>reaction</a:t>
            </a: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76200" y="2057400"/>
            <a:ext cx="815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dirty="0">
                <a:latin typeface="Comic Sans MS" panose="030F0702030302020204" pitchFamily="66" charset="0"/>
              </a:rPr>
              <a:t>At the beginning of the reaction:</a:t>
            </a:r>
            <a:endParaRPr lang="en-US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381000" y="2514600"/>
            <a:ext cx="8534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0" dirty="0">
                <a:latin typeface="Comic Sans MS" panose="030F0702030302020204" pitchFamily="66" charset="0"/>
              </a:rPr>
              <a:t> Acid + alcohol react to produce ester and water</a:t>
            </a:r>
            <a:endParaRPr lang="en-US" altLang="en-US" sz="2400" b="0" dirty="0">
              <a:latin typeface="Comic Sans MS" panose="030F0702030302020204" pitchFamily="66" charset="0"/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152400" y="3048000"/>
            <a:ext cx="807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dirty="0">
                <a:latin typeface="Comic Sans MS" panose="030F0702030302020204" pitchFamily="66" charset="0"/>
              </a:rPr>
              <a:t>As the reaction proceeds:</a:t>
            </a:r>
            <a:endParaRPr lang="en-US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381000" y="3505200"/>
            <a:ext cx="8077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0" dirty="0">
                <a:latin typeface="Comic Sans MS" panose="030F0702030302020204" pitchFamily="66" charset="0"/>
              </a:rPr>
              <a:t> acid + alcohol producing ester + water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 b="0" dirty="0">
                <a:latin typeface="Comic Sans MS" panose="030F0702030302020204" pitchFamily="66" charset="0"/>
              </a:rPr>
              <a:t> ester + water producing acid + alcohol</a:t>
            </a:r>
            <a:endParaRPr lang="en-US" altLang="en-US" sz="2400" b="0" dirty="0">
              <a:latin typeface="Comic Sans MS" panose="030F0702030302020204" pitchFamily="66" charset="0"/>
            </a:endParaRP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76198" y="4491335"/>
            <a:ext cx="533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u="sng" dirty="0">
                <a:latin typeface="Comic Sans MS" panose="030F0702030302020204" pitchFamily="66" charset="0"/>
              </a:rPr>
              <a:t>Eventually</a:t>
            </a:r>
            <a:r>
              <a:rPr lang="en-GB" altLang="en-US" sz="2400" b="0" u="sng" dirty="0">
                <a:latin typeface="Comic Sans MS" panose="030F0702030302020204" pitchFamily="66" charset="0"/>
              </a:rPr>
              <a:t>:</a:t>
            </a:r>
            <a:endParaRPr lang="en-US" altLang="en-US" sz="2400" b="0" u="sng" dirty="0">
              <a:latin typeface="Comic Sans MS" panose="030F0702030302020204" pitchFamily="66" charset="0"/>
            </a:endParaRP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152399" y="4953000"/>
            <a:ext cx="51815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 dirty="0">
                <a:latin typeface="Comic Sans MS" panose="030F0702030302020204" pitchFamily="66" charset="0"/>
              </a:rPr>
              <a:t>Rate of ester, water produced 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 </a:t>
            </a:r>
            <a:r>
              <a:rPr lang="en-GB" altLang="en-US" sz="2000" b="1" dirty="0">
                <a:latin typeface="Comic Sans MS" panose="030F0702030302020204" pitchFamily="66" charset="0"/>
              </a:rPr>
              <a:t>=</a:t>
            </a:r>
            <a:endParaRPr lang="en-US" alt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4648200" y="4953000"/>
            <a:ext cx="4114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 dirty="0">
                <a:latin typeface="Comic Sans MS" panose="030F0702030302020204" pitchFamily="66" charset="0"/>
              </a:rPr>
              <a:t>Rate of acid, alcohol produced</a:t>
            </a:r>
            <a:endParaRPr lang="en-US" altLang="en-US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94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5" grpId="0"/>
      <p:bldP spid="30727" grpId="0"/>
      <p:bldP spid="30736" grpId="0" animBg="1"/>
      <p:bldP spid="30737" grpId="0"/>
      <p:bldP spid="30738" grpId="0"/>
      <p:bldP spid="30739" grpId="0"/>
      <p:bldP spid="30740" grpId="0"/>
      <p:bldP spid="30741" grpId="0" build="p"/>
      <p:bldP spid="30742" grpId="0"/>
      <p:bldP spid="30743" grpId="0"/>
      <p:bldP spid="307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-106362" y="0"/>
            <a:ext cx="7772400" cy="1143000"/>
          </a:xfrm>
        </p:spPr>
        <p:txBody>
          <a:bodyPr>
            <a:normAutofit/>
          </a:bodyPr>
          <a:lstStyle/>
          <a:p>
            <a:r>
              <a:rPr lang="en-GB" altLang="en-US" sz="3200" u="sng" dirty="0" smtClean="0">
                <a:latin typeface="Comic Sans MS" pitchFamily="66" charset="0"/>
              </a:rPr>
              <a:t>Position of equilibrium</a:t>
            </a:r>
            <a:endParaRPr lang="en-US" altLang="en-US" sz="3200" u="sng" dirty="0" smtClean="0">
              <a:latin typeface="Comic Sans MS" pitchFamily="66" charset="0"/>
            </a:endParaRPr>
          </a:p>
        </p:txBody>
      </p:sp>
      <p:sp>
        <p:nvSpPr>
          <p:cNvPr id="113667" name="Line 4"/>
          <p:cNvSpPr>
            <a:spLocks noChangeShapeType="1"/>
          </p:cNvSpPr>
          <p:nvPr/>
        </p:nvSpPr>
        <p:spPr bwMode="auto">
          <a:xfrm>
            <a:off x="2195513" y="2205038"/>
            <a:ext cx="0" cy="3097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668" name="Line 5"/>
          <p:cNvSpPr>
            <a:spLocks noChangeShapeType="1"/>
          </p:cNvSpPr>
          <p:nvPr/>
        </p:nvSpPr>
        <p:spPr bwMode="auto">
          <a:xfrm>
            <a:off x="2195513" y="5274583"/>
            <a:ext cx="3960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669" name="Line 6"/>
          <p:cNvSpPr>
            <a:spLocks noChangeShapeType="1"/>
          </p:cNvSpPr>
          <p:nvPr/>
        </p:nvSpPr>
        <p:spPr bwMode="auto">
          <a:xfrm>
            <a:off x="3708400" y="3141663"/>
            <a:ext cx="2016125" cy="0"/>
          </a:xfrm>
          <a:prstGeom prst="line">
            <a:avLst/>
          </a:prstGeom>
          <a:noFill/>
          <a:ln w="3175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658" name="Line 11"/>
          <p:cNvSpPr>
            <a:spLocks noChangeShapeType="1"/>
          </p:cNvSpPr>
          <p:nvPr/>
        </p:nvSpPr>
        <p:spPr bwMode="auto">
          <a:xfrm>
            <a:off x="3779838" y="2420938"/>
            <a:ext cx="0" cy="287972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671" name="Text Box 12"/>
          <p:cNvSpPr txBox="1">
            <a:spLocks noChangeArrowheads="1"/>
          </p:cNvSpPr>
          <p:nvPr/>
        </p:nvSpPr>
        <p:spPr bwMode="auto">
          <a:xfrm>
            <a:off x="0" y="2205038"/>
            <a:ext cx="2374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itchFamily="66" charset="0"/>
              </a:rPr>
              <a:t>concentration</a:t>
            </a:r>
            <a:endParaRPr lang="en-US" altLang="en-US" sz="2400">
              <a:latin typeface="Comic Sans MS" pitchFamily="66" charset="0"/>
            </a:endParaRPr>
          </a:p>
        </p:txBody>
      </p:sp>
      <p:sp>
        <p:nvSpPr>
          <p:cNvPr id="113672" name="Text Box 13"/>
          <p:cNvSpPr txBox="1">
            <a:spLocks noChangeArrowheads="1"/>
          </p:cNvSpPr>
          <p:nvPr/>
        </p:nvSpPr>
        <p:spPr bwMode="auto">
          <a:xfrm>
            <a:off x="6372225" y="5300663"/>
            <a:ext cx="936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itchFamily="66" charset="0"/>
              </a:rPr>
              <a:t>time</a:t>
            </a:r>
            <a:endParaRPr lang="en-US" altLang="en-US" sz="2400">
              <a:latin typeface="Comic Sans MS" pitchFamily="66" charset="0"/>
            </a:endParaRPr>
          </a:p>
        </p:txBody>
      </p:sp>
      <p:sp>
        <p:nvSpPr>
          <p:cNvPr id="113673" name="Text Box 14"/>
          <p:cNvSpPr txBox="1">
            <a:spLocks noChangeArrowheads="1"/>
          </p:cNvSpPr>
          <p:nvPr/>
        </p:nvSpPr>
        <p:spPr bwMode="auto">
          <a:xfrm>
            <a:off x="5940425" y="2997200"/>
            <a:ext cx="1800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itchFamily="66" charset="0"/>
              </a:rPr>
              <a:t>products</a:t>
            </a:r>
            <a:endParaRPr lang="en-US" altLang="en-US" sz="2400">
              <a:latin typeface="Comic Sans MS" pitchFamily="66" charset="0"/>
            </a:endParaRPr>
          </a:p>
        </p:txBody>
      </p:sp>
      <p:sp>
        <p:nvSpPr>
          <p:cNvPr id="113674" name="Text Box 15"/>
          <p:cNvSpPr txBox="1">
            <a:spLocks noChangeArrowheads="1"/>
          </p:cNvSpPr>
          <p:nvPr/>
        </p:nvSpPr>
        <p:spPr bwMode="auto">
          <a:xfrm>
            <a:off x="5940425" y="4076700"/>
            <a:ext cx="19446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itchFamily="66" charset="0"/>
              </a:rPr>
              <a:t>reactants</a:t>
            </a:r>
            <a:endParaRPr lang="en-US" altLang="en-US" sz="2400">
              <a:latin typeface="Comic Sans MS" pitchFamily="66" charset="0"/>
            </a:endParaRPr>
          </a:p>
        </p:txBody>
      </p:sp>
      <p:sp>
        <p:nvSpPr>
          <p:cNvPr id="155663" name="Text Box 16"/>
          <p:cNvSpPr txBox="1">
            <a:spLocks noChangeArrowheads="1"/>
          </p:cNvSpPr>
          <p:nvPr/>
        </p:nvSpPr>
        <p:spPr bwMode="auto">
          <a:xfrm>
            <a:off x="2411413" y="5589588"/>
            <a:ext cx="2952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itchFamily="66" charset="0"/>
              </a:rPr>
              <a:t>Equilibrium </a:t>
            </a:r>
            <a:endParaRPr lang="en-US" altLang="en-US" sz="2400">
              <a:latin typeface="Comic Sans MS" pitchFamily="66" charset="0"/>
            </a:endParaRPr>
          </a:p>
        </p:txBody>
      </p:sp>
      <p:sp>
        <p:nvSpPr>
          <p:cNvPr id="155664" name="Line 17"/>
          <p:cNvSpPr>
            <a:spLocks noChangeShapeType="1"/>
          </p:cNvSpPr>
          <p:nvPr/>
        </p:nvSpPr>
        <p:spPr bwMode="auto">
          <a:xfrm flipV="1">
            <a:off x="3779838" y="53736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13677" name="Curved Connector 24"/>
          <p:cNvCxnSpPr>
            <a:cxnSpLocks noChangeShapeType="1"/>
            <a:stCxn id="113669" idx="1"/>
            <a:endCxn id="113667" idx="1"/>
          </p:cNvCxnSpPr>
          <p:nvPr/>
        </p:nvCxnSpPr>
        <p:spPr bwMode="auto">
          <a:xfrm rot="-5400000" flipH="1" flipV="1">
            <a:off x="2879725" y="2457451"/>
            <a:ext cx="2160587" cy="3529012"/>
          </a:xfrm>
          <a:prstGeom prst="curvedConnector3">
            <a:avLst>
              <a:gd name="adj1" fmla="val -861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Curved Connector 49"/>
          <p:cNvCxnSpPr>
            <a:endCxn id="113667" idx="0"/>
          </p:cNvCxnSpPr>
          <p:nvPr/>
        </p:nvCxnSpPr>
        <p:spPr bwMode="auto">
          <a:xfrm rot="10800000">
            <a:off x="2195513" y="2205038"/>
            <a:ext cx="3529012" cy="2492375"/>
          </a:xfrm>
          <a:prstGeom prst="curvedConnector4">
            <a:avLst>
              <a:gd name="adj1" fmla="val 10930"/>
              <a:gd name="adj2" fmla="val 919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3679" name="TextBox 53"/>
          <p:cNvSpPr txBox="1">
            <a:spLocks noChangeArrowheads="1"/>
          </p:cNvSpPr>
          <p:nvPr/>
        </p:nvSpPr>
        <p:spPr bwMode="auto">
          <a:xfrm>
            <a:off x="900113" y="6027738"/>
            <a:ext cx="69119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</a:rPr>
              <a:t>At equilibrium the concentration of products and reactants </a:t>
            </a:r>
            <a:r>
              <a:rPr lang="en-GB" altLang="en-US" sz="2400">
                <a:latin typeface="Comic Sans MS" pitchFamily="66" charset="0"/>
              </a:rPr>
              <a:t>remains </a:t>
            </a:r>
            <a:r>
              <a:rPr lang="en-GB" altLang="en-US" sz="2400" smtClean="0">
                <a:latin typeface="Comic Sans MS" pitchFamily="66" charset="0"/>
              </a:rPr>
              <a:t>constant.</a:t>
            </a:r>
            <a:endParaRPr lang="en-GB" altLang="en-US" sz="2400"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544" y="980728"/>
            <a:ext cx="74175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In a Concentration vs Time graph, the amounts of substances become constant at equilibrium:</a:t>
            </a:r>
          </a:p>
        </p:txBody>
      </p:sp>
    </p:spTree>
    <p:extLst>
      <p:ext uri="{BB962C8B-B14F-4D97-AF65-F5344CB8AC3E}">
        <p14:creationId xmlns:p14="http://schemas.microsoft.com/office/powerpoint/2010/main" val="113368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5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8" grpId="0" animBg="1"/>
      <p:bldP spid="155663" grpId="0"/>
      <p:bldP spid="1556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2005" y="980727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Example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Ethanoic acid + methanol 	            </a:t>
            </a:r>
            <a:r>
              <a:rPr lang="en-GB" sz="2400" dirty="0" err="1" smtClean="0">
                <a:latin typeface="Comic Sans MS" panose="030F0702030302020204" pitchFamily="66" charset="0"/>
              </a:rPr>
              <a:t>methylethanoate</a:t>
            </a:r>
            <a:r>
              <a:rPr lang="en-GB" sz="2400" dirty="0" smtClean="0">
                <a:latin typeface="Comic Sans MS" panose="030F0702030302020204" pitchFamily="66" charset="0"/>
              </a:rPr>
              <a:t>  + water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4301429" y="1838771"/>
            <a:ext cx="390104" cy="195263"/>
            <a:chOff x="2592" y="2134"/>
            <a:chExt cx="288" cy="77"/>
          </a:xfrm>
        </p:grpSpPr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6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8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0" y="2852936"/>
            <a:ext cx="8388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When equilibrium is reached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	33</a:t>
            </a:r>
            <a:r>
              <a:rPr lang="en-GB" sz="2400" dirty="0" smtClean="0">
                <a:latin typeface="Comic Sans MS" panose="030F0702030302020204" pitchFamily="66" charset="0"/>
                <a:cs typeface="Times New Roman"/>
              </a:rPr>
              <a:t>% reactants			67% products</a:t>
            </a:r>
          </a:p>
          <a:p>
            <a:endParaRPr lang="en-GB" sz="2400" dirty="0">
              <a:latin typeface="Comic Sans MS" panose="030F0702030302020204" pitchFamily="66" charset="0"/>
              <a:cs typeface="Times New Roman"/>
            </a:endParaRPr>
          </a:p>
          <a:p>
            <a:r>
              <a:rPr lang="en-GB" sz="2400" dirty="0" smtClean="0">
                <a:latin typeface="Comic Sans MS" panose="030F0702030302020204" pitchFamily="66" charset="0"/>
                <a:cs typeface="Times New Roman"/>
              </a:rPr>
              <a:t>Equilibrium is said to lie to the right hand side (R.H.S.)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5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3200" b="1" u="sng" dirty="0" smtClean="0">
                <a:latin typeface="Comic Sans MS" panose="030F0702030302020204" pitchFamily="66" charset="0"/>
                <a:ea typeface="ＭＳ Ｐゴシック" pitchFamily="34" charset="-128"/>
              </a:rPr>
              <a:t>Equilibrium Reaction Rate Graphs</a:t>
            </a:r>
            <a:endParaRPr lang="en-US" altLang="en-US" sz="3200" b="1" u="sng" dirty="0" smtClean="0">
              <a:latin typeface="Comic Sans MS" panose="030F0702030302020204" pitchFamily="66" charset="0"/>
              <a:ea typeface="ＭＳ Ｐゴシック" pitchFamily="34" charset="-128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034531" y="1165225"/>
            <a:ext cx="0" cy="19037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036763" y="3068960"/>
            <a:ext cx="28083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5536" y="173593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concentration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936875" y="3209687"/>
            <a:ext cx="1482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Time </a:t>
            </a:r>
            <a:endParaRPr lang="en-GB" dirty="0"/>
          </a:p>
        </p:txBody>
      </p:sp>
      <p:sp>
        <p:nvSpPr>
          <p:cNvPr id="9" name="Freeform 8"/>
          <p:cNvSpPr/>
          <p:nvPr/>
        </p:nvSpPr>
        <p:spPr>
          <a:xfrm>
            <a:off x="2028825" y="1343025"/>
            <a:ext cx="2990129" cy="711815"/>
          </a:xfrm>
          <a:custGeom>
            <a:avLst/>
            <a:gdLst>
              <a:gd name="connsiteX0" fmla="*/ 0 w 2990129"/>
              <a:gd name="connsiteY0" fmla="*/ 0 h 711815"/>
              <a:gd name="connsiteX1" fmla="*/ 542925 w 2990129"/>
              <a:gd name="connsiteY1" fmla="*/ 642938 h 711815"/>
              <a:gd name="connsiteX2" fmla="*/ 2757488 w 2990129"/>
              <a:gd name="connsiteY2" fmla="*/ 700088 h 711815"/>
              <a:gd name="connsiteX3" fmla="*/ 2814638 w 2990129"/>
              <a:gd name="connsiteY3" fmla="*/ 700088 h 711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0129" h="711815">
                <a:moveTo>
                  <a:pt x="0" y="0"/>
                </a:moveTo>
                <a:cubicBezTo>
                  <a:pt x="41672" y="263128"/>
                  <a:pt x="83344" y="526257"/>
                  <a:pt x="542925" y="642938"/>
                </a:cubicBezTo>
                <a:cubicBezTo>
                  <a:pt x="1002506" y="759619"/>
                  <a:pt x="2378869" y="690563"/>
                  <a:pt x="2757488" y="700088"/>
                </a:cubicBezTo>
                <a:cubicBezTo>
                  <a:pt x="3136107" y="709613"/>
                  <a:pt x="2975372" y="704850"/>
                  <a:pt x="2814638" y="70008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763" y="2344266"/>
            <a:ext cx="3011487" cy="7318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>
              <a:rot lat="0" lon="10799999" rev="107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08887" y="5673209"/>
            <a:ext cx="2178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Reactants </a:t>
            </a:r>
            <a:endParaRPr lang="en-GB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0802" y="6093296"/>
            <a:ext cx="2445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Products</a:t>
            </a:r>
            <a:endParaRPr lang="en-GB" sz="2400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036763" y="4077072"/>
            <a:ext cx="0" cy="18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036763" y="5877272"/>
            <a:ext cx="325531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2043113" y="4343400"/>
            <a:ext cx="3465338" cy="750170"/>
          </a:xfrm>
          <a:custGeom>
            <a:avLst/>
            <a:gdLst>
              <a:gd name="connsiteX0" fmla="*/ 0 w 3465338"/>
              <a:gd name="connsiteY0" fmla="*/ 0 h 750170"/>
              <a:gd name="connsiteX1" fmla="*/ 871537 w 3465338"/>
              <a:gd name="connsiteY1" fmla="*/ 671513 h 750170"/>
              <a:gd name="connsiteX2" fmla="*/ 3200400 w 3465338"/>
              <a:gd name="connsiteY2" fmla="*/ 742950 h 750170"/>
              <a:gd name="connsiteX3" fmla="*/ 3314700 w 3465338"/>
              <a:gd name="connsiteY3" fmla="*/ 728663 h 750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5338" h="750170">
                <a:moveTo>
                  <a:pt x="0" y="0"/>
                </a:moveTo>
                <a:cubicBezTo>
                  <a:pt x="169068" y="273844"/>
                  <a:pt x="338137" y="547688"/>
                  <a:pt x="871537" y="671513"/>
                </a:cubicBezTo>
                <a:cubicBezTo>
                  <a:pt x="1404937" y="795338"/>
                  <a:pt x="2793206" y="733425"/>
                  <a:pt x="3200400" y="742950"/>
                </a:cubicBezTo>
                <a:cubicBezTo>
                  <a:pt x="3607594" y="752475"/>
                  <a:pt x="3461147" y="740569"/>
                  <a:pt x="3314700" y="72866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2043113" y="5093035"/>
            <a:ext cx="3343275" cy="764840"/>
          </a:xfrm>
          <a:custGeom>
            <a:avLst/>
            <a:gdLst>
              <a:gd name="connsiteX0" fmla="*/ 0 w 3343275"/>
              <a:gd name="connsiteY0" fmla="*/ 764840 h 764840"/>
              <a:gd name="connsiteX1" fmla="*/ 942975 w 3343275"/>
              <a:gd name="connsiteY1" fmla="*/ 93328 h 764840"/>
              <a:gd name="connsiteX2" fmla="*/ 3343275 w 3343275"/>
              <a:gd name="connsiteY2" fmla="*/ 21890 h 76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43275" h="764840">
                <a:moveTo>
                  <a:pt x="0" y="764840"/>
                </a:moveTo>
                <a:cubicBezTo>
                  <a:pt x="192881" y="490996"/>
                  <a:pt x="385763" y="217153"/>
                  <a:pt x="942975" y="93328"/>
                </a:cubicBezTo>
                <a:cubicBezTo>
                  <a:pt x="1500188" y="-30497"/>
                  <a:pt x="2421731" y="-4304"/>
                  <a:pt x="3343275" y="2189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18" y="4846713"/>
            <a:ext cx="15970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75" y="6093296"/>
            <a:ext cx="15367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08688" y="1974934"/>
            <a:ext cx="3851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Equilibrium lies to L.H.S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4632151" y="3430959"/>
            <a:ext cx="1752600" cy="36933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Equilibrium</a:t>
            </a:r>
            <a:endParaRPr lang="en-US" altLang="en-US" sz="1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943704" y="1165225"/>
            <a:ext cx="0" cy="191087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775782" y="4021733"/>
            <a:ext cx="0" cy="191087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2943704" y="2705743"/>
            <a:ext cx="1688447" cy="8732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>
            <a:off x="3923929" y="3615625"/>
            <a:ext cx="708222" cy="4614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23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rate vs. time equilibrium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5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133600"/>
            <a:ext cx="4330700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755576" y="381000"/>
            <a:ext cx="79928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Comic Sans MS" panose="030F0702030302020204" pitchFamily="66" charset="0"/>
              </a:rPr>
              <a:t>In a </a:t>
            </a:r>
            <a:r>
              <a:rPr lang="en-US" altLang="en-US" sz="2400" u="sng" dirty="0">
                <a:latin typeface="Comic Sans MS" panose="030F0702030302020204" pitchFamily="66" charset="0"/>
              </a:rPr>
              <a:t>Rate </a:t>
            </a:r>
            <a:r>
              <a:rPr lang="en-US" altLang="en-US" sz="2400" u="sng" dirty="0" err="1">
                <a:latin typeface="Comic Sans MS" panose="030F0702030302020204" pitchFamily="66" charset="0"/>
              </a:rPr>
              <a:t>vs</a:t>
            </a:r>
            <a:r>
              <a:rPr lang="en-US" altLang="en-US" sz="2400" u="sng" dirty="0">
                <a:latin typeface="Comic Sans MS" panose="030F0702030302020204" pitchFamily="66" charset="0"/>
              </a:rPr>
              <a:t> Time </a:t>
            </a:r>
            <a:r>
              <a:rPr lang="en-US" altLang="en-US" sz="2400" dirty="0">
                <a:latin typeface="Comic Sans MS" panose="030F0702030302020204" pitchFamily="66" charset="0"/>
              </a:rPr>
              <a:t>graph, 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that </a:t>
            </a:r>
            <a:r>
              <a:rPr lang="en-US" altLang="en-US" sz="2400" dirty="0">
                <a:latin typeface="Comic Sans MS" panose="030F0702030302020204" pitchFamily="66" charset="0"/>
              </a:rPr>
              <a:t>the forward rate is large at first but steadily decreases, while the reverse rate starts at zero and steadily increases, until both rates are equal at equilibrium</a:t>
            </a:r>
            <a:r>
              <a:rPr lang="en-US" altLang="en-US" sz="2400" dirty="0"/>
              <a:t>: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3124200" y="2819400"/>
            <a:ext cx="1371600" cy="369888"/>
          </a:xfrm>
          <a:prstGeom prst="rect">
            <a:avLst/>
          </a:prstGeom>
          <a:solidFill>
            <a:srgbClr val="72BF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Forward </a:t>
            </a: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3276600" y="4267200"/>
            <a:ext cx="1371600" cy="369888"/>
          </a:xfrm>
          <a:prstGeom prst="rect">
            <a:avLst/>
          </a:prstGeom>
          <a:solidFill>
            <a:srgbClr val="72BF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Backward </a:t>
            </a:r>
          </a:p>
        </p:txBody>
      </p:sp>
      <p:sp>
        <p:nvSpPr>
          <p:cNvPr id="22534" name="TextBox 6"/>
          <p:cNvSpPr txBox="1">
            <a:spLocks noChangeArrowheads="1"/>
          </p:cNvSpPr>
          <p:nvPr/>
        </p:nvSpPr>
        <p:spPr bwMode="auto">
          <a:xfrm>
            <a:off x="6019800" y="3581400"/>
            <a:ext cx="1752600" cy="369888"/>
          </a:xfrm>
          <a:prstGeom prst="rect">
            <a:avLst/>
          </a:prstGeom>
          <a:solidFill>
            <a:srgbClr val="72BF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equilibrium </a:t>
            </a:r>
          </a:p>
        </p:txBody>
      </p:sp>
      <p:cxnSp>
        <p:nvCxnSpPr>
          <p:cNvPr id="22535" name="Straight Arrow Connector 10"/>
          <p:cNvCxnSpPr>
            <a:cxnSpLocks noChangeShapeType="1"/>
          </p:cNvCxnSpPr>
          <p:nvPr/>
        </p:nvCxnSpPr>
        <p:spPr bwMode="auto">
          <a:xfrm rot="10800000" flipV="1">
            <a:off x="4419600" y="2514600"/>
            <a:ext cx="129540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6" name="TextBox 11"/>
          <p:cNvSpPr txBox="1">
            <a:spLocks noChangeArrowheads="1"/>
          </p:cNvSpPr>
          <p:nvPr/>
        </p:nvSpPr>
        <p:spPr bwMode="auto">
          <a:xfrm>
            <a:off x="5715000" y="2209800"/>
            <a:ext cx="1752600" cy="64611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Equilibrium constant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5656" y="3356992"/>
            <a:ext cx="115212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Rate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18857" y="5590659"/>
            <a:ext cx="86409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61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b="1" u="sng" dirty="0" smtClean="0">
                <a:latin typeface="Comic Sans MS" panose="030F0702030302020204" pitchFamily="66" charset="0"/>
              </a:rPr>
              <a:t>Altering Equilibrium Position</a:t>
            </a:r>
          </a:p>
        </p:txBody>
      </p:sp>
      <p:sp>
        <p:nvSpPr>
          <p:cNvPr id="5" name="Subtitl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en-US" dirty="0" smtClean="0">
                <a:solidFill>
                  <a:schemeClr val="accent5">
                    <a:lumMod val="75000"/>
                  </a:schemeClr>
                </a:solidFill>
                <a:latin typeface="Helvetica" pitchFamily="34" charset="0"/>
              </a:rPr>
              <a:t>*</a:t>
            </a:r>
            <a:r>
              <a:rPr lang="en-GB" altLang="en-US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Chemists alter the position of equilibrium to increase product yield, by changing factors such as; </a:t>
            </a:r>
          </a:p>
          <a:p>
            <a:pPr marL="0" indent="0">
              <a:buNone/>
            </a:pPr>
            <a:r>
              <a:rPr lang="en-GB" altLang="en-US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concentration, </a:t>
            </a:r>
          </a:p>
          <a:p>
            <a:pPr marL="0" indent="0">
              <a:buNone/>
            </a:pPr>
            <a:r>
              <a:rPr lang="en-GB" altLang="en-US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pressure, </a:t>
            </a:r>
          </a:p>
          <a:p>
            <a:pPr marL="0" indent="0">
              <a:buNone/>
            </a:pPr>
            <a:r>
              <a:rPr lang="en-GB" altLang="en-US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Temperature.</a:t>
            </a:r>
          </a:p>
          <a:p>
            <a:pPr marL="0" indent="0">
              <a:buNone/>
            </a:pPr>
            <a:r>
              <a:rPr lang="en-GB" altLang="en-US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r>
              <a:rPr lang="en-GB" altLang="en-US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*The use of a </a:t>
            </a:r>
            <a:r>
              <a:rPr lang="en-GB" altLang="en-US" sz="2400" u="sn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catalyst</a:t>
            </a:r>
            <a:r>
              <a:rPr lang="en-GB" altLang="en-US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ensures the same equilibrium is reached </a:t>
            </a:r>
            <a:r>
              <a:rPr lang="en-GB" altLang="en-US" sz="2400" u="sn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more quickly</a:t>
            </a:r>
            <a:r>
              <a:rPr lang="en-GB" altLang="en-US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but does not increase product </a:t>
            </a:r>
            <a:r>
              <a:rPr lang="en-GB" altLang="en-US" sz="2400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yeild</a:t>
            </a:r>
            <a:r>
              <a:rPr lang="en-GB" altLang="en-US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. </a:t>
            </a:r>
            <a:r>
              <a:rPr lang="en-GB" altLang="en-US" sz="2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A catalyst has no effect on the </a:t>
            </a:r>
            <a:r>
              <a:rPr lang="en-GB" altLang="en-US" sz="2400" smtClean="0">
                <a:solidFill>
                  <a:srgbClr val="002060"/>
                </a:solidFill>
                <a:latin typeface="Calibri" panose="020F0502020204030204" pitchFamily="34" charset="0"/>
              </a:rPr>
              <a:t>position of equilibrium</a:t>
            </a:r>
            <a:endParaRPr lang="en-GB" altLang="en-US" sz="240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5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3914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u="sng" smtClean="0">
                <a:latin typeface="Comic Sans MS" panose="030F0702030302020204" pitchFamily="66" charset="0"/>
                <a:ea typeface="ＭＳ Ｐゴシック" pitchFamily="34" charset="-128"/>
              </a:rPr>
              <a:t>Altering the Position of Equilibrium</a:t>
            </a:r>
            <a:endParaRPr lang="en-US" altLang="en-US" sz="2800" b="1" u="sng" smtClean="0">
              <a:latin typeface="Comic Sans MS" panose="030F0702030302020204" pitchFamily="66" charset="0"/>
              <a:ea typeface="ＭＳ Ｐゴシック" pitchFamily="34" charset="-128"/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539552" y="1124744"/>
            <a:ext cx="8229600" cy="842963"/>
            <a:chOff x="144" y="1728"/>
            <a:chExt cx="5184" cy="531"/>
          </a:xfrm>
        </p:grpSpPr>
        <p:sp>
          <p:nvSpPr>
            <p:cNvPr id="25611" name="Text Box 8"/>
            <p:cNvSpPr txBox="1">
              <a:spLocks noChangeArrowheads="1"/>
            </p:cNvSpPr>
            <p:nvPr/>
          </p:nvSpPr>
          <p:spPr bwMode="auto">
            <a:xfrm>
              <a:off x="144" y="1728"/>
              <a:ext cx="51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0">
                  <a:latin typeface="Comic Sans MS" panose="030F0702030302020204" pitchFamily="66" charset="0"/>
                </a:rPr>
                <a:t>e.g.</a:t>
              </a:r>
              <a:endParaRPr lang="en-US" altLang="en-US" sz="2400" b="0">
                <a:latin typeface="Comic Sans MS" panose="030F0702030302020204" pitchFamily="66" charset="0"/>
              </a:endParaRPr>
            </a:p>
          </p:txBody>
        </p:sp>
        <p:grpSp>
          <p:nvGrpSpPr>
            <p:cNvPr id="25612" name="Group 22"/>
            <p:cNvGrpSpPr>
              <a:grpSpLocks/>
            </p:cNvGrpSpPr>
            <p:nvPr/>
          </p:nvGrpSpPr>
          <p:grpSpPr bwMode="auto">
            <a:xfrm>
              <a:off x="1104" y="1968"/>
              <a:ext cx="3312" cy="291"/>
              <a:chOff x="1104" y="1968"/>
              <a:chExt cx="3312" cy="291"/>
            </a:xfrm>
          </p:grpSpPr>
          <p:sp>
            <p:nvSpPr>
              <p:cNvPr id="25613" name="Text Box 9"/>
              <p:cNvSpPr txBox="1">
                <a:spLocks noChangeArrowheads="1"/>
              </p:cNvSpPr>
              <p:nvPr/>
            </p:nvSpPr>
            <p:spPr bwMode="auto">
              <a:xfrm>
                <a:off x="1104" y="1968"/>
                <a:ext cx="3312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37931725" indent="-37474525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>
                    <a:latin typeface="Comic Sans MS" panose="030F0702030302020204" pitchFamily="66" charset="0"/>
                  </a:rPr>
                  <a:t>A    +	B	         C</a:t>
                </a:r>
                <a:endParaRPr lang="en-US" altLang="en-US" sz="2400">
                  <a:latin typeface="Comic Sans MS" panose="030F0702030302020204" pitchFamily="66" charset="0"/>
                </a:endParaRPr>
              </a:p>
            </p:txBody>
          </p:sp>
          <p:grpSp>
            <p:nvGrpSpPr>
              <p:cNvPr id="25614" name="Group 10"/>
              <p:cNvGrpSpPr>
                <a:grpSpLocks/>
              </p:cNvGrpSpPr>
              <p:nvPr/>
            </p:nvGrpSpPr>
            <p:grpSpPr bwMode="auto">
              <a:xfrm>
                <a:off x="2016" y="2016"/>
                <a:ext cx="456" cy="123"/>
                <a:chOff x="2592" y="2134"/>
                <a:chExt cx="288" cy="77"/>
              </a:xfrm>
            </p:grpSpPr>
            <p:grpSp>
              <p:nvGrpSpPr>
                <p:cNvPr id="25615" name="Group 11"/>
                <p:cNvGrpSpPr>
                  <a:grpSpLocks/>
                </p:cNvGrpSpPr>
                <p:nvPr/>
              </p:nvGrpSpPr>
              <p:grpSpPr bwMode="auto">
                <a:xfrm>
                  <a:off x="2592" y="2134"/>
                  <a:ext cx="288" cy="26"/>
                  <a:chOff x="2592" y="2134"/>
                  <a:chExt cx="288" cy="26"/>
                </a:xfrm>
              </p:grpSpPr>
              <p:sp>
                <p:nvSpPr>
                  <p:cNvPr id="25619" name="Line 1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92" y="2160"/>
                    <a:ext cx="28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 sz="2400">
                      <a:latin typeface="Comic Sans MS" panose="030F0702030302020204" pitchFamily="66" charset="0"/>
                    </a:endParaRPr>
                  </a:p>
                </p:txBody>
              </p:sp>
              <p:sp>
                <p:nvSpPr>
                  <p:cNvPr id="25620" name="Line 1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820" y="2134"/>
                    <a:ext cx="60" cy="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 sz="2400">
                      <a:latin typeface="Comic Sans MS" panose="030F0702030302020204" pitchFamily="66" charset="0"/>
                    </a:endParaRPr>
                  </a:p>
                </p:txBody>
              </p:sp>
            </p:grpSp>
            <p:grpSp>
              <p:nvGrpSpPr>
                <p:cNvPr id="25616" name="Group 14"/>
                <p:cNvGrpSpPr>
                  <a:grpSpLocks/>
                </p:cNvGrpSpPr>
                <p:nvPr/>
              </p:nvGrpSpPr>
              <p:grpSpPr bwMode="auto">
                <a:xfrm flipH="1" flipV="1">
                  <a:off x="2592" y="2185"/>
                  <a:ext cx="288" cy="26"/>
                  <a:chOff x="2592" y="2134"/>
                  <a:chExt cx="288" cy="26"/>
                </a:xfrm>
              </p:grpSpPr>
              <p:sp>
                <p:nvSpPr>
                  <p:cNvPr id="25617" name="Line 1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92" y="2160"/>
                    <a:ext cx="28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 sz="2400">
                      <a:latin typeface="Comic Sans MS" panose="030F0702030302020204" pitchFamily="66" charset="0"/>
                    </a:endParaRPr>
                  </a:p>
                </p:txBody>
              </p:sp>
              <p:sp>
                <p:nvSpPr>
                  <p:cNvPr id="25618" name="Line 1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820" y="2134"/>
                    <a:ext cx="60" cy="2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 sz="2400">
                      <a:latin typeface="Comic Sans MS" panose="030F0702030302020204" pitchFamily="66" charset="0"/>
                    </a:endParaRPr>
                  </a:p>
                </p:txBody>
              </p:sp>
            </p:grpSp>
          </p:grpSp>
        </p:grpSp>
      </p:grp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3685947" y="2716666"/>
            <a:ext cx="48702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More products</a:t>
            </a:r>
            <a:r>
              <a:rPr lang="en-GB" altLang="en-US" sz="2400" b="0" dirty="0">
                <a:latin typeface="Comic Sans MS" panose="030F0702030302020204" pitchFamily="66" charset="0"/>
              </a:rPr>
              <a:t> (C) are </a:t>
            </a:r>
            <a:r>
              <a:rPr lang="en-GB" altLang="en-US" sz="2400" dirty="0">
                <a:latin typeface="Comic Sans MS" panose="030F0702030302020204" pitchFamily="66" charset="0"/>
              </a:rPr>
              <a:t>produced</a:t>
            </a:r>
            <a:endParaRPr lang="en-US" altLang="en-US" sz="2400" dirty="0">
              <a:latin typeface="Comic Sans MS" panose="030F0702030302020204" pitchFamily="66" charset="0"/>
            </a:endParaRPr>
          </a:p>
        </p:txBody>
      </p: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0" y="2276475"/>
            <a:ext cx="5076825" cy="2527300"/>
            <a:chOff x="0" y="1434"/>
            <a:chExt cx="3198" cy="1592"/>
          </a:xfrm>
        </p:grpSpPr>
        <p:sp>
          <p:nvSpPr>
            <p:cNvPr id="25609" name="Text Box 17"/>
            <p:cNvSpPr txBox="1">
              <a:spLocks noChangeArrowheads="1"/>
            </p:cNvSpPr>
            <p:nvPr/>
          </p:nvSpPr>
          <p:spPr bwMode="auto">
            <a:xfrm>
              <a:off x="0" y="1434"/>
              <a:ext cx="3198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0" dirty="0">
                  <a:latin typeface="Comic Sans MS" panose="030F0702030302020204" pitchFamily="66" charset="0"/>
                </a:rPr>
                <a:t>Rules: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 smtClean="0">
                  <a:latin typeface="Comic Sans MS" panose="030F0702030302020204" pitchFamily="66" charset="0"/>
                </a:rPr>
                <a:t>Equilibrium </a:t>
              </a:r>
              <a:r>
                <a:rPr lang="en-GB" altLang="en-US" sz="2400" dirty="0">
                  <a:latin typeface="Comic Sans MS" panose="030F0702030302020204" pitchFamily="66" charset="0"/>
                </a:rPr>
                <a:t>moves</a:t>
              </a:r>
              <a:r>
                <a:rPr lang="en-GB" altLang="en-US" sz="2400" b="0" dirty="0">
                  <a:latin typeface="Comic Sans MS" panose="030F0702030302020204" pitchFamily="66" charset="0"/>
                </a:rPr>
                <a:t> </a:t>
              </a:r>
              <a:r>
                <a:rPr lang="en-GB" altLang="en-US" sz="24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right</a:t>
              </a:r>
              <a:r>
                <a:rPr lang="en-GB" altLang="en-US" sz="2400" dirty="0">
                  <a:latin typeface="Comic Sans MS" panose="030F0702030302020204" pitchFamily="66" charset="0"/>
                </a:rPr>
                <a:t>;</a:t>
              </a:r>
              <a:endParaRPr lang="en-US" altLang="en-US" sz="2400" dirty="0">
                <a:latin typeface="Comic Sans MS" panose="030F0702030302020204" pitchFamily="66" charset="0"/>
              </a:endParaRPr>
            </a:p>
          </p:txBody>
        </p:sp>
        <p:sp>
          <p:nvSpPr>
            <p:cNvPr id="25610" name="Text Box 20"/>
            <p:cNvSpPr txBox="1">
              <a:spLocks noChangeArrowheads="1"/>
            </p:cNvSpPr>
            <p:nvPr/>
          </p:nvSpPr>
          <p:spPr bwMode="auto">
            <a:xfrm>
              <a:off x="0" y="2478"/>
              <a:ext cx="3072" cy="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 smtClean="0">
                  <a:latin typeface="Comic Sans MS" panose="030F0702030302020204" pitchFamily="66" charset="0"/>
                </a:rPr>
                <a:t>Equilibrium </a:t>
              </a:r>
              <a:r>
                <a:rPr lang="en-GB" altLang="en-US" sz="2400" dirty="0">
                  <a:latin typeface="Comic Sans MS" panose="030F0702030302020204" pitchFamily="66" charset="0"/>
                </a:rPr>
                <a:t>moves</a:t>
              </a:r>
              <a:r>
                <a:rPr lang="en-GB" altLang="en-US" sz="2400" b="0" dirty="0">
                  <a:latin typeface="Comic Sans MS" panose="030F0702030302020204" pitchFamily="66" charset="0"/>
                </a:rPr>
                <a:t> </a:t>
              </a:r>
              <a:r>
                <a:rPr lang="en-GB" altLang="en-US" sz="24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left</a:t>
              </a:r>
              <a:r>
                <a:rPr lang="en-GB" altLang="en-US" sz="2400" dirty="0">
                  <a:latin typeface="Comic Sans MS" panose="030F0702030302020204" pitchFamily="66" charset="0"/>
                </a:rPr>
                <a:t>;</a:t>
              </a:r>
              <a:endParaRPr lang="en-US" altLang="en-US" sz="2400" dirty="0">
                <a:latin typeface="Comic Sans MS" panose="030F0702030302020204" pitchFamily="66" charset="0"/>
              </a:endParaRP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3579190" y="3893625"/>
            <a:ext cx="536214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More reactants</a:t>
            </a:r>
            <a:r>
              <a:rPr lang="en-GB" altLang="en-US" sz="2400" b="0" dirty="0">
                <a:latin typeface="Comic Sans MS" panose="030F0702030302020204" pitchFamily="66" charset="0"/>
              </a:rPr>
              <a:t> (A,B) are </a:t>
            </a:r>
            <a:r>
              <a:rPr lang="en-GB" altLang="en-US" sz="2400" dirty="0">
                <a:latin typeface="Comic Sans MS" panose="030F0702030302020204" pitchFamily="66" charset="0"/>
              </a:rPr>
              <a:t>produced</a:t>
            </a:r>
            <a:endParaRPr lang="en-US" altLang="en-US" sz="240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b="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5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28691" grpId="0"/>
      <p:bldP spid="286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Equilibrium</a:t>
            </a:r>
            <a:endParaRPr lang="en-US" altLang="en-US" smtClean="0">
              <a:latin typeface="Comic Sans MS" pitchFamily="66" charset="0"/>
            </a:endParaRPr>
          </a:p>
        </p:txBody>
      </p:sp>
      <p:sp>
        <p:nvSpPr>
          <p:cNvPr id="11469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3528" y="1484784"/>
            <a:ext cx="8229600" cy="504056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A reversible reaction can reach equilibrium in a closed system.</a:t>
            </a:r>
          </a:p>
          <a:p>
            <a:pPr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 </a:t>
            </a:r>
            <a:r>
              <a:rPr lang="en-GB" altLang="en-US" sz="2400" b="1" dirty="0" smtClean="0">
                <a:latin typeface="Comic Sans MS" pitchFamily="66" charset="0"/>
              </a:rPr>
              <a:t>N</a:t>
            </a:r>
            <a:r>
              <a:rPr lang="en-GB" altLang="en-US" sz="2400" b="1" baseline="-25000" dirty="0" smtClean="0">
                <a:latin typeface="Comic Sans MS" pitchFamily="66" charset="0"/>
              </a:rPr>
              <a:t>2</a:t>
            </a:r>
            <a:r>
              <a:rPr lang="en-GB" altLang="en-US" sz="2400" b="1" dirty="0" smtClean="0">
                <a:latin typeface="Comic Sans MS" pitchFamily="66" charset="0"/>
              </a:rPr>
              <a:t>      +  3H</a:t>
            </a:r>
            <a:r>
              <a:rPr lang="en-GB" altLang="en-US" sz="2400" b="1" baseline="-25000" dirty="0" smtClean="0">
                <a:latin typeface="Comic Sans MS" pitchFamily="66" charset="0"/>
              </a:rPr>
              <a:t>2                </a:t>
            </a:r>
            <a:r>
              <a:rPr lang="en-GB" altLang="en-US" sz="2400" b="1" dirty="0" smtClean="0">
                <a:latin typeface="Comic Sans MS" pitchFamily="66" charset="0"/>
              </a:rPr>
              <a:t>2NH</a:t>
            </a:r>
            <a:r>
              <a:rPr lang="en-GB" altLang="en-US" sz="2400" b="1" baseline="-25000" dirty="0" smtClean="0">
                <a:latin typeface="Comic Sans MS" pitchFamily="66" charset="0"/>
              </a:rPr>
              <a:t>3</a:t>
            </a:r>
          </a:p>
          <a:p>
            <a:pPr>
              <a:buFontTx/>
              <a:buNone/>
            </a:pPr>
            <a:endParaRPr lang="en-GB" altLang="en-US" sz="2400" b="1" baseline="-250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altLang="en-US" sz="2400" baseline="-25000" dirty="0">
                <a:latin typeface="Comic Sans MS" pitchFamily="66" charset="0"/>
              </a:rPr>
              <a:t> </a:t>
            </a:r>
            <a:r>
              <a:rPr lang="en-GB" altLang="en-US" sz="2400" dirty="0" smtClean="0">
                <a:latin typeface="Comic Sans MS" pitchFamily="66" charset="0"/>
              </a:rPr>
              <a:t>then it can remain </a:t>
            </a:r>
            <a:r>
              <a:rPr lang="en-GB" altLang="en-US" sz="2400" dirty="0">
                <a:latin typeface="Comic Sans MS" pitchFamily="66" charset="0"/>
              </a:rPr>
              <a:t>at equilibrium forever unless the reaction conditions are altered. </a:t>
            </a:r>
            <a:endParaRPr lang="en-GB" altLang="en-US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endParaRPr lang="en-GB" altLang="en-US" sz="2400" dirty="0">
              <a:latin typeface="Comic Sans MS" pitchFamily="66" charset="0"/>
            </a:endParaRPr>
          </a:p>
          <a:p>
            <a:pPr algn="ctr"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The </a:t>
            </a:r>
            <a:r>
              <a:rPr lang="en-GB" altLang="en-US" sz="2400" dirty="0">
                <a:latin typeface="Comic Sans MS" pitchFamily="66" charset="0"/>
              </a:rPr>
              <a:t>effects of any changes are stated </a:t>
            </a:r>
            <a:r>
              <a:rPr lang="en-GB" altLang="en-US" sz="2400" dirty="0" smtClean="0">
                <a:latin typeface="Comic Sans MS" pitchFamily="66" charset="0"/>
              </a:rPr>
              <a:t>in</a:t>
            </a:r>
          </a:p>
          <a:p>
            <a:pPr algn="ctr"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 </a:t>
            </a:r>
            <a:r>
              <a:rPr lang="en-GB" altLang="en-US" sz="2400" b="1" dirty="0">
                <a:latin typeface="Comic Sans MS" pitchFamily="66" charset="0"/>
              </a:rPr>
              <a:t>Le </a:t>
            </a:r>
            <a:r>
              <a:rPr lang="en-GB" altLang="en-US" sz="2400" b="1" dirty="0" err="1">
                <a:latin typeface="Comic Sans MS" pitchFamily="66" charset="0"/>
              </a:rPr>
              <a:t>Chatelier’s</a:t>
            </a:r>
            <a:r>
              <a:rPr lang="en-GB" altLang="en-US" sz="2400" b="1" dirty="0">
                <a:latin typeface="Comic Sans MS" pitchFamily="66" charset="0"/>
              </a:rPr>
              <a:t> Principle</a:t>
            </a:r>
            <a:r>
              <a:rPr lang="en-GB" altLang="en-US" sz="3000" b="1" dirty="0">
                <a:latin typeface="Comic Sans MS" pitchFamily="66" charset="0"/>
              </a:rPr>
              <a:t>:</a:t>
            </a:r>
          </a:p>
          <a:p>
            <a:pPr>
              <a:buFontTx/>
              <a:buNone/>
            </a:pPr>
            <a:endParaRPr lang="en-GB" altLang="en-US" sz="3000" dirty="0" smtClean="0">
              <a:latin typeface="Comic Sans MS" pitchFamily="66" charset="0"/>
            </a:endParaRPr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3059832" y="2852936"/>
            <a:ext cx="390104" cy="195263"/>
            <a:chOff x="2592" y="2134"/>
            <a:chExt cx="288" cy="77"/>
          </a:xfrm>
        </p:grpSpPr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6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7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8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50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b="1" dirty="0" smtClean="0">
                <a:latin typeface="Comic Sans MS" pitchFamily="66" charset="0"/>
              </a:rPr>
              <a:t>Le </a:t>
            </a:r>
            <a:r>
              <a:rPr lang="en-GB" altLang="en-US" b="1" dirty="0" err="1" smtClean="0">
                <a:latin typeface="Comic Sans MS" pitchFamily="66" charset="0"/>
              </a:rPr>
              <a:t>Chatelier's</a:t>
            </a:r>
            <a:r>
              <a:rPr lang="en-GB" altLang="en-US" b="1" dirty="0" smtClean="0">
                <a:latin typeface="Comic Sans MS" pitchFamily="66" charset="0"/>
              </a:rPr>
              <a:t> Principle</a:t>
            </a:r>
            <a:br>
              <a:rPr lang="en-GB" altLang="en-US" b="1" dirty="0" smtClean="0">
                <a:latin typeface="Comic Sans MS" pitchFamily="66" charset="0"/>
              </a:rPr>
            </a:br>
            <a:endParaRPr lang="en-GB" altLang="en-US" dirty="0" smtClean="0">
              <a:latin typeface="Comic Sans MS" pitchFamily="66" charset="0"/>
            </a:endParaRPr>
          </a:p>
        </p:txBody>
      </p:sp>
      <p:sp>
        <p:nvSpPr>
          <p:cNvPr id="119811" name="Rectangle 2"/>
          <p:cNvSpPr>
            <a:spLocks noChangeArrowheads="1"/>
          </p:cNvSpPr>
          <p:nvPr/>
        </p:nvSpPr>
        <p:spPr bwMode="auto">
          <a:xfrm>
            <a:off x="539750" y="1844824"/>
            <a:ext cx="8064500" cy="224676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fontAlgn="t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latin typeface="Comic Sans MS" panose="030F0702030302020204" pitchFamily="66" charset="0"/>
              </a:rPr>
              <a:t>If a chemical system at equilibrium experiences a change in total pressure</a:t>
            </a:r>
            <a:r>
              <a:rPr lang="en-GB" altLang="en-US" sz="2800" dirty="0">
                <a:latin typeface="Comic Sans MS" pitchFamily="66" charset="0"/>
              </a:rPr>
              <a:t>, temperature or </a:t>
            </a:r>
            <a:r>
              <a:rPr lang="en-GB" altLang="en-US" sz="2800" dirty="0" smtClean="0">
                <a:latin typeface="Comic Sans MS" pitchFamily="66" charset="0"/>
              </a:rPr>
              <a:t>concentration, the </a:t>
            </a:r>
            <a:r>
              <a:rPr lang="en-GB" altLang="en-US" sz="2800" dirty="0">
                <a:latin typeface="Comic Sans MS" pitchFamily="66" charset="0"/>
              </a:rPr>
              <a:t>position of equilibrium </a:t>
            </a:r>
            <a:r>
              <a:rPr lang="en-GB" altLang="en-US" sz="2800" dirty="0" smtClean="0">
                <a:latin typeface="Comic Sans MS" pitchFamily="66" charset="0"/>
              </a:rPr>
              <a:t>will shift </a:t>
            </a:r>
            <a:r>
              <a:rPr lang="en-GB" altLang="en-US" sz="2800" dirty="0">
                <a:latin typeface="Comic Sans MS" pitchFamily="66" charset="0"/>
              </a:rPr>
              <a:t>to reduce the effects of the imposed </a:t>
            </a:r>
            <a:r>
              <a:rPr lang="en-GB" altLang="en-US" sz="2800" dirty="0" smtClean="0">
                <a:latin typeface="Comic Sans MS" pitchFamily="66" charset="0"/>
              </a:rPr>
              <a:t>change”.</a:t>
            </a:r>
            <a:endParaRPr lang="en-GB" altLang="en-US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14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772400" cy="3168352"/>
          </a:xfrm>
        </p:spPr>
        <p:txBody>
          <a:bodyPr>
            <a:normAutofit/>
          </a:bodyPr>
          <a:lstStyle/>
          <a:p>
            <a:r>
              <a:rPr lang="en-GB" altLang="en-US" b="1" u="sng" dirty="0" smtClean="0">
                <a:latin typeface="Comic Sans MS" pitchFamily="66" charset="0"/>
              </a:rPr>
              <a:t>1.Concentration</a:t>
            </a:r>
            <a:r>
              <a:rPr lang="en-GB" altLang="en-US" dirty="0" smtClean="0">
                <a:latin typeface="Comic Sans MS" pitchFamily="66" charset="0"/>
              </a:rPr>
              <a:t> </a:t>
            </a:r>
            <a:br>
              <a:rPr lang="en-GB" altLang="en-US" dirty="0" smtClean="0">
                <a:latin typeface="Comic Sans MS" pitchFamily="66" charset="0"/>
              </a:rPr>
            </a:br>
            <a:r>
              <a:rPr lang="en-GB" altLang="en-US" dirty="0" smtClean="0">
                <a:latin typeface="Comic Sans MS" pitchFamily="66" charset="0"/>
              </a:rPr>
              <a:t>may alter the position of equilibrium</a:t>
            </a:r>
          </a:p>
        </p:txBody>
      </p:sp>
    </p:spTree>
    <p:extLst>
      <p:ext uri="{BB962C8B-B14F-4D97-AF65-F5344CB8AC3E}">
        <p14:creationId xmlns:p14="http://schemas.microsoft.com/office/powerpoint/2010/main" val="8060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638800" cy="1143000"/>
          </a:xfrm>
        </p:spPr>
        <p:txBody>
          <a:bodyPr/>
          <a:lstStyle/>
          <a:p>
            <a:pPr eaLnBrk="1" hangingPunct="1"/>
            <a:r>
              <a:rPr lang="en-GB" altLang="en-US" sz="3200" b="1" u="sng" dirty="0" smtClean="0">
                <a:latin typeface="Comic Sans MS" panose="030F0702030302020204" pitchFamily="66" charset="0"/>
                <a:ea typeface="ＭＳ Ｐゴシック" pitchFamily="34" charset="-128"/>
              </a:rPr>
              <a:t>Changing Concentration</a:t>
            </a:r>
            <a:endParaRPr lang="en-US" altLang="en-US" sz="3200" b="1" u="sng" dirty="0" smtClean="0">
              <a:latin typeface="Comic Sans MS" panose="030F0702030302020204" pitchFamily="66" charset="0"/>
              <a:ea typeface="ＭＳ Ｐゴシック" pitchFamily="34" charset="-128"/>
            </a:endParaRPr>
          </a:p>
        </p:txBody>
      </p:sp>
      <p:sp>
        <p:nvSpPr>
          <p:cNvPr id="26635" name="Rectangle 5"/>
          <p:cNvSpPr>
            <a:spLocks noChangeArrowheads="1"/>
          </p:cNvSpPr>
          <p:nvPr/>
        </p:nvSpPr>
        <p:spPr bwMode="auto">
          <a:xfrm>
            <a:off x="457200" y="1211784"/>
            <a:ext cx="7101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  <a:cs typeface="Times New Roman" pitchFamily="18" charset="0"/>
              </a:rPr>
              <a:t>Carboxylic acid  +  alcohol          	</a:t>
            </a:r>
            <a:r>
              <a:rPr lang="en-GB" altLang="en-US" sz="2400" b="0" dirty="0" smtClean="0">
                <a:latin typeface="Comic Sans MS" panose="030F0702030302020204" pitchFamily="66" charset="0"/>
                <a:cs typeface="Times New Roman" pitchFamily="18" charset="0"/>
              </a:rPr>
              <a:t> </a:t>
            </a:r>
            <a:r>
              <a:rPr lang="en-GB" altLang="en-US" sz="2400" b="0" dirty="0">
                <a:latin typeface="Comic Sans MS" panose="030F0702030302020204" pitchFamily="66" charset="0"/>
                <a:cs typeface="Times New Roman" pitchFamily="18" charset="0"/>
              </a:rPr>
              <a:t>ester  +  water</a:t>
            </a:r>
            <a:r>
              <a:rPr lang="en-GB" altLang="en-US" sz="2400" dirty="0">
                <a:latin typeface="Comic Sans MS" panose="030F0702030302020204" pitchFamily="66" charset="0"/>
                <a:cs typeface="Times New Roman" pitchFamily="18" charset="0"/>
              </a:rPr>
              <a:t> 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304800" y="2209800"/>
            <a:ext cx="838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latin typeface="Comic Sans MS" panose="030F0702030302020204" pitchFamily="66" charset="0"/>
              </a:rPr>
              <a:t>INCREASE CONCENTRATION </a:t>
            </a:r>
            <a:r>
              <a:rPr lang="en-GB" altLang="en-US" sz="1800" b="0">
                <a:latin typeface="Comic Sans MS" panose="030F0702030302020204" pitchFamily="66" charset="0"/>
              </a:rPr>
              <a:t>of any</a:t>
            </a:r>
            <a:r>
              <a:rPr lang="en-GB" altLang="en-US" sz="1800">
                <a:latin typeface="Comic Sans MS" panose="030F0702030302020204" pitchFamily="66" charset="0"/>
              </a:rPr>
              <a:t> REACTANT</a:t>
            </a:r>
            <a:r>
              <a:rPr lang="en-GB" altLang="en-US" sz="1800" b="0">
                <a:latin typeface="Comic Sans MS" panose="030F0702030302020204" pitchFamily="66" charset="0"/>
              </a:rPr>
              <a:t>:</a:t>
            </a:r>
            <a:endParaRPr lang="en-US" altLang="en-US" sz="1800" b="0">
              <a:latin typeface="Comic Sans MS" panose="030F0702030302020204" pitchFamily="66" charset="0"/>
            </a:endParaRPr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3596680" y="2624138"/>
            <a:ext cx="55473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i="1" dirty="0">
                <a:solidFill>
                  <a:srgbClr val="FF0000"/>
                </a:solidFill>
                <a:latin typeface="Comic Sans MS" panose="030F0702030302020204" pitchFamily="66" charset="0"/>
              </a:rPr>
              <a:t>Equilibrium</a:t>
            </a:r>
            <a:r>
              <a:rPr lang="en-GB" altLang="en-US" sz="2400" b="0" i="1" dirty="0">
                <a:solidFill>
                  <a:srgbClr val="FF0000"/>
                </a:solidFill>
                <a:latin typeface="Comic Sans MS" panose="030F0702030302020204" pitchFamily="66" charset="0"/>
              </a:rPr>
              <a:t> moves to the </a:t>
            </a:r>
            <a:r>
              <a:rPr lang="en-GB" altLang="en-US" sz="2400" i="1" dirty="0">
                <a:solidFill>
                  <a:srgbClr val="FF0000"/>
                </a:solidFill>
                <a:latin typeface="Comic Sans MS" panose="030F0702030302020204" pitchFamily="66" charset="0"/>
              </a:rPr>
              <a:t>right</a:t>
            </a:r>
            <a:endParaRPr lang="en-US" altLang="en-US" sz="24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304800" y="3200400"/>
            <a:ext cx="69342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>
                <a:latin typeface="Comic Sans MS" panose="030F0702030302020204" pitchFamily="66" charset="0"/>
              </a:rPr>
              <a:t>INCREASE CONCENTRATION </a:t>
            </a:r>
            <a:r>
              <a:rPr lang="en-GB" altLang="en-US" sz="1800" b="0" dirty="0">
                <a:latin typeface="Comic Sans MS" panose="030F0702030302020204" pitchFamily="66" charset="0"/>
              </a:rPr>
              <a:t>of any</a:t>
            </a:r>
            <a:r>
              <a:rPr lang="en-GB" altLang="en-US" sz="1800" dirty="0">
                <a:latin typeface="Comic Sans MS" panose="030F0702030302020204" pitchFamily="66" charset="0"/>
              </a:rPr>
              <a:t> PRODUCT:</a:t>
            </a:r>
            <a:endParaRPr lang="en-US" altLang="en-US" sz="180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Comic Sans MS" panose="030F0702030302020204" pitchFamily="66" charset="0"/>
            </a:endParaRP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3596680" y="3608954"/>
            <a:ext cx="447484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i="1" dirty="0">
                <a:solidFill>
                  <a:srgbClr val="FF0000"/>
                </a:solidFill>
                <a:latin typeface="Comic Sans MS" panose="030F0702030302020204" pitchFamily="66" charset="0"/>
              </a:rPr>
              <a:t>Equilibrium</a:t>
            </a:r>
            <a:r>
              <a:rPr lang="en-GB" altLang="en-US" sz="2400" b="0" i="1" dirty="0">
                <a:solidFill>
                  <a:srgbClr val="FF0000"/>
                </a:solidFill>
                <a:latin typeface="Comic Sans MS" panose="030F0702030302020204" pitchFamily="66" charset="0"/>
              </a:rPr>
              <a:t> moves to the </a:t>
            </a:r>
            <a:r>
              <a:rPr lang="en-GB" altLang="en-US" sz="2400" i="1" dirty="0">
                <a:solidFill>
                  <a:srgbClr val="FF0000"/>
                </a:solidFill>
                <a:latin typeface="Comic Sans MS" panose="030F0702030302020204" pitchFamily="66" charset="0"/>
              </a:rPr>
              <a:t>left</a:t>
            </a:r>
            <a:endParaRPr lang="en-US" altLang="en-US" sz="24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b="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381000" y="4876800"/>
            <a:ext cx="571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latin typeface="Comic Sans MS" panose="030F0702030302020204" pitchFamily="66" charset="0"/>
              </a:rPr>
              <a:t>DECREASE CONCENTRATION of PRODUCTS: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37907" name="Text Box 19"/>
          <p:cNvSpPr txBox="1">
            <a:spLocks noChangeArrowheads="1"/>
          </p:cNvSpPr>
          <p:nvPr/>
        </p:nvSpPr>
        <p:spPr bwMode="auto">
          <a:xfrm>
            <a:off x="1905000" y="5334000"/>
            <a:ext cx="5105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Equilibrium</a:t>
            </a:r>
            <a:r>
              <a:rPr lang="en-GB" altLang="en-US" sz="2400" b="0" i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 moves to the </a:t>
            </a:r>
            <a:r>
              <a:rPr lang="en-GB" altLang="en-US" sz="2400" i="1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right</a:t>
            </a:r>
            <a:endParaRPr lang="en-GB" altLang="en-US" sz="2400" i="1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i="1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(and vice versa)</a:t>
            </a:r>
            <a:endParaRPr lang="en-US" altLang="en-US" sz="2400" i="1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i="1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7909" name="Text Box 21"/>
          <p:cNvSpPr txBox="1">
            <a:spLocks noChangeArrowheads="1"/>
          </p:cNvSpPr>
          <p:nvPr/>
        </p:nvSpPr>
        <p:spPr bwMode="auto">
          <a:xfrm>
            <a:off x="304800" y="4267200"/>
            <a:ext cx="502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>
                <a:latin typeface="Comic Sans MS" panose="030F0702030302020204" pitchFamily="66" charset="0"/>
              </a:rPr>
              <a:t>Opposite will apply:</a:t>
            </a:r>
            <a:endParaRPr lang="en-US" altLang="en-US" sz="1800" b="0">
              <a:latin typeface="Comic Sans MS" panose="030F0702030302020204" pitchFamily="66" charset="0"/>
            </a:endParaRPr>
          </a:p>
        </p:txBody>
      </p:sp>
      <p:grpSp>
        <p:nvGrpSpPr>
          <p:cNvPr id="19" name="Group 8"/>
          <p:cNvGrpSpPr>
            <a:grpSpLocks/>
          </p:cNvGrpSpPr>
          <p:nvPr/>
        </p:nvGrpSpPr>
        <p:grpSpPr bwMode="auto">
          <a:xfrm>
            <a:off x="4480313" y="1344984"/>
            <a:ext cx="390104" cy="195263"/>
            <a:chOff x="2592" y="2134"/>
            <a:chExt cx="288" cy="77"/>
          </a:xfrm>
        </p:grpSpPr>
        <p:grpSp>
          <p:nvGrpSpPr>
            <p:cNvPr id="20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5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1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22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333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  <p:bldP spid="37902" grpId="0"/>
      <p:bldP spid="37903" grpId="0"/>
      <p:bldP spid="37904" grpId="0"/>
      <p:bldP spid="37905" grpId="0"/>
      <p:bldP spid="37906" grpId="0"/>
      <p:bldP spid="37907" grpId="0"/>
      <p:bldP spid="3790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980728"/>
            <a:ext cx="718177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Increasing 	by addition of a substance.</a:t>
            </a:r>
          </a:p>
          <a:p>
            <a:endParaRPr lang="en-GB" sz="2400" dirty="0" smtClean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			OR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Decreasing 	by removal of a substance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	 </a:t>
            </a:r>
            <a:r>
              <a:rPr lang="en-GB" sz="2400" dirty="0" smtClean="0">
                <a:latin typeface="Comic Sans MS" panose="030F0702030302020204" pitchFamily="66" charset="0"/>
              </a:rPr>
              <a:t>       	by precipitation (data book page 21)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	</a:t>
            </a:r>
            <a:r>
              <a:rPr lang="en-GB" sz="2400" dirty="0" smtClean="0">
                <a:latin typeface="Comic Sans MS" panose="030F0702030302020204" pitchFamily="66" charset="0"/>
              </a:rPr>
              <a:t>	or  by neutralisation (H</a:t>
            </a:r>
            <a:r>
              <a:rPr lang="en-GB" sz="2400" baseline="30000" dirty="0" smtClean="0">
                <a:latin typeface="Comic Sans MS" panose="030F0702030302020204" pitchFamily="66" charset="0"/>
              </a:rPr>
              <a:t>+</a:t>
            </a:r>
            <a:r>
              <a:rPr lang="en-GB" sz="2400" dirty="0" smtClean="0">
                <a:latin typeface="Comic Sans MS" panose="030F0702030302020204" pitchFamily="66" charset="0"/>
              </a:rPr>
              <a:t> /OH</a:t>
            </a:r>
            <a:r>
              <a:rPr lang="en-GB" sz="2400" baseline="30000" dirty="0" smtClean="0">
                <a:latin typeface="Comic Sans MS" panose="030F0702030302020204" pitchFamily="66" charset="0"/>
              </a:rPr>
              <a:t>-</a:t>
            </a:r>
            <a:r>
              <a:rPr lang="en-GB" sz="2400" dirty="0" smtClean="0">
                <a:latin typeface="Comic Sans MS" panose="030F0702030302020204" pitchFamily="66" charset="0"/>
              </a:rPr>
              <a:t>)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19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576" y="3573016"/>
            <a:ext cx="8677275" cy="172819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/>
              <a:t>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equation: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Fe </a:t>
            </a:r>
            <a:r>
              <a:rPr lang="en-GB" altLang="en-US" baseline="30000" dirty="0" smtClean="0">
                <a:solidFill>
                  <a:srgbClr val="FFC000"/>
                </a:solidFill>
                <a:latin typeface="Comic Sans MS" pitchFamily="66" charset="0"/>
              </a:rPr>
              <a:t>3+</a:t>
            </a: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           </a:t>
            </a:r>
            <a:r>
              <a:rPr lang="en-GB" altLang="en-US" dirty="0" smtClean="0">
                <a:latin typeface="Comic Sans MS" pitchFamily="66" charset="0"/>
              </a:rPr>
              <a:t>+ CNS </a:t>
            </a:r>
            <a:r>
              <a:rPr lang="en-GB" altLang="en-US" baseline="30000" dirty="0" smtClean="0">
                <a:latin typeface="Comic Sans MS" pitchFamily="66" charset="0"/>
              </a:rPr>
              <a:t>-</a:t>
            </a:r>
            <a:r>
              <a:rPr lang="en-GB" altLang="en-US" dirty="0" smtClean="0">
                <a:latin typeface="Comic Sans MS" pitchFamily="66" charset="0"/>
              </a:rPr>
              <a:t> 		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[</a:t>
            </a:r>
            <a:r>
              <a:rPr lang="en-GB" altLang="en-US" dirty="0" err="1" smtClean="0">
                <a:solidFill>
                  <a:srgbClr val="FF0000"/>
                </a:solidFill>
                <a:latin typeface="Comic Sans MS" pitchFamily="66" charset="0"/>
              </a:rPr>
              <a:t>FeCNS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]</a:t>
            </a:r>
            <a:r>
              <a:rPr lang="en-GB" altLang="en-US" baseline="30000" dirty="0" smtClean="0">
                <a:solidFill>
                  <a:srgbClr val="FF0000"/>
                </a:solidFill>
                <a:latin typeface="Comic Sans MS" pitchFamily="66" charset="0"/>
              </a:rPr>
              <a:t>2+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yellow</a:t>
            </a:r>
            <a:r>
              <a:rPr lang="en-GB" altLang="en-US" dirty="0" smtClean="0">
                <a:latin typeface="Comic Sans MS" pitchFamily="66" charset="0"/>
              </a:rPr>
              <a:t>        (colourless)              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red</a:t>
            </a:r>
          </a:p>
        </p:txBody>
      </p:sp>
      <p:sp>
        <p:nvSpPr>
          <p:cNvPr id="134147" name="Rectangle 3"/>
          <p:cNvSpPr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u="sng" dirty="0">
                <a:latin typeface="Comic Sans MS" pitchFamily="66" charset="0"/>
              </a:rPr>
              <a:t>Concentration</a:t>
            </a:r>
            <a:r>
              <a:rPr lang="en-GB" altLang="en-US" sz="2800" u="sng" dirty="0">
                <a:latin typeface="Comic Sans MS" pitchFamily="66" charset="0"/>
              </a:rPr>
              <a:t> </a:t>
            </a:r>
            <a:r>
              <a:rPr lang="en-GB" altLang="en-US" sz="2800" b="1" u="sng" dirty="0" smtClean="0">
                <a:latin typeface="Comic Sans MS" pitchFamily="66" charset="0"/>
              </a:rPr>
              <a:t>and equilibrium</a:t>
            </a:r>
            <a:endParaRPr lang="en-GB" altLang="en-US" sz="2800" b="1" u="sng" dirty="0">
              <a:latin typeface="Comic Sans MS" pitchFamily="66" charset="0"/>
            </a:endParaRPr>
          </a:p>
        </p:txBody>
      </p:sp>
      <p:pic>
        <p:nvPicPr>
          <p:cNvPr id="134148" name="Picture 2" descr="F:\Nat 6 - Higher\revised higher\P2P\equilibrium\Iron (III) Thiocyanate Formation Investigation of Systems at Equilibrium_files\4ttphosphateres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3098"/>
            <a:ext cx="33909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4177" name="Rectangle 1"/>
          <p:cNvSpPr>
            <a:spLocks noChangeArrowheads="1"/>
          </p:cNvSpPr>
          <p:nvPr/>
        </p:nvSpPr>
        <p:spPr bwMode="auto">
          <a:xfrm>
            <a:off x="4196694" y="468771"/>
            <a:ext cx="4947306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GB" sz="2400" b="1" u="sng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Experiment 1</a:t>
            </a:r>
          </a:p>
          <a:p>
            <a:pPr marL="457200" indent="-457200">
              <a:buAutoNum type="arabicPeriod"/>
              <a:defRPr/>
            </a:pPr>
            <a:r>
              <a:rPr lang="en-GB" sz="2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To 1 test tubes add 5cm</a:t>
            </a:r>
            <a:r>
              <a:rPr lang="en-GB" sz="2000" baseline="30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en-GB" sz="2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iron (III) </a:t>
            </a:r>
            <a:r>
              <a:rPr lang="en-GB" sz="2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chloride.  </a:t>
            </a:r>
            <a:r>
              <a:rPr lang="en-GB" sz="2000" dirty="0" smtClean="0">
                <a:solidFill>
                  <a:srgbClr val="FF99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Iron </a:t>
            </a:r>
            <a:r>
              <a:rPr lang="en-GB" sz="2000" dirty="0">
                <a:solidFill>
                  <a:srgbClr val="FF99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(III) </a:t>
            </a:r>
            <a:r>
              <a:rPr lang="en-GB" sz="2000" dirty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ions are yellow</a:t>
            </a:r>
            <a:r>
              <a:rPr lang="en-GB" sz="2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342900" indent="-342900">
              <a:buAutoNum type="arabicPeriod"/>
              <a:defRPr/>
            </a:pPr>
            <a:endParaRPr lang="en-GB" dirty="0" smtClean="0">
              <a:latin typeface="Comic Sans MS" panose="030F0702030302020204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r>
              <a:rPr lang="en-GB" sz="2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2.Add potassium </a:t>
            </a:r>
            <a:r>
              <a:rPr lang="en-GB" sz="2000" b="1" dirty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thiocyanate </a:t>
            </a:r>
            <a:r>
              <a:rPr lang="en-GB" sz="2000" dirty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solution until the solution goes </a:t>
            </a:r>
            <a:r>
              <a:rPr lang="en-GB" sz="2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red i.e</a:t>
            </a:r>
            <a:r>
              <a:rPr lang="en-GB" sz="2000" dirty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en-GB" sz="2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iron </a:t>
            </a:r>
            <a:r>
              <a:rPr lang="en-GB" sz="2000" dirty="0">
                <a:solidFill>
                  <a:srgbClr val="FF0000"/>
                </a:solidFill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thiocyanate</a:t>
            </a:r>
            <a:r>
              <a:rPr lang="en-GB" sz="2000" dirty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 ions form</a:t>
            </a:r>
            <a:r>
              <a:rPr lang="en-GB" sz="2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>
              <a:defRPr/>
            </a:pPr>
            <a:r>
              <a:rPr lang="en-GB" sz="2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 </a:t>
            </a:r>
            <a:endParaRPr lang="en-GB" sz="2000" dirty="0">
              <a:latin typeface="Comic Sans MS" panose="030F0702030302020204" pitchFamily="66" charset="0"/>
              <a:ea typeface="Times New Roman" pitchFamily="18" charset="0"/>
              <a:cs typeface="Arial" pitchFamily="34" charset="0"/>
            </a:endParaRPr>
          </a:p>
          <a:p>
            <a:pPr>
              <a:defRPr/>
            </a:pPr>
            <a:r>
              <a:rPr lang="en-GB" sz="2000" dirty="0" smtClean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3.Dilute this solution with water to make up to  100ml. Divide between 6 test tubes </a:t>
            </a:r>
            <a:endParaRPr lang="en-GB" dirty="0">
              <a:latin typeface="Comic Sans MS" panose="030F0702030302020204" pitchFamily="66" charset="0"/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4746252" y="4221088"/>
            <a:ext cx="390104" cy="195263"/>
            <a:chOff x="2592" y="2134"/>
            <a:chExt cx="288" cy="77"/>
          </a:xfrm>
        </p:grpSpPr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11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8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9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173606" y="5317757"/>
            <a:ext cx="8322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dirty="0">
                <a:latin typeface="Comic Sans MS" panose="030F0702030302020204" pitchFamily="66" charset="0"/>
                <a:ea typeface="Times New Roman" pitchFamily="18" charset="0"/>
                <a:cs typeface="Arial" pitchFamily="34" charset="0"/>
              </a:rPr>
              <a:t>The equilibrium position now lies in the middle, roughly equal amounts of both coloured ions are present.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62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548527"/>
              </p:ext>
            </p:extLst>
          </p:nvPr>
        </p:nvGraphicFramePr>
        <p:xfrm>
          <a:off x="539552" y="260648"/>
          <a:ext cx="8424936" cy="55778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103784"/>
                <a:gridCol w="1488504"/>
                <a:gridCol w="2520280"/>
                <a:gridCol w="331236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mic Sans MS" panose="030F0702030302020204" pitchFamily="66" charset="0"/>
                        </a:rPr>
                        <a:t>Test Tube 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mic Sans MS" panose="030F0702030302020204" pitchFamily="66" charset="0"/>
                        </a:rPr>
                        <a:t>Ions added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mic Sans MS" panose="030F0702030302020204" pitchFamily="66" charset="0"/>
                        </a:rPr>
                        <a:t>Observations 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mic Sans MS" panose="030F0702030302020204" pitchFamily="66" charset="0"/>
                        </a:rPr>
                        <a:t>Reason 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mic Sans MS" panose="030F0702030302020204" pitchFamily="66" charset="0"/>
                        </a:rPr>
                        <a:t>1.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400" dirty="0" smtClean="0">
                          <a:latin typeface="Comic Sans MS" pitchFamily="66" charset="0"/>
                        </a:rPr>
                        <a:t>Control</a:t>
                      </a:r>
                    </a:p>
                    <a:p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mic Sans MS" panose="030F0702030302020204" pitchFamily="66" charset="0"/>
                        </a:rPr>
                        <a:t>2.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400" dirty="0" smtClean="0">
                          <a:latin typeface="Comic Sans MS" pitchFamily="66" charset="0"/>
                        </a:rPr>
                        <a:t>Fe </a:t>
                      </a:r>
                      <a:r>
                        <a:rPr lang="en-GB" altLang="en-US" sz="2400" baseline="30000" dirty="0" smtClean="0">
                          <a:latin typeface="Comic Sans MS" pitchFamily="66" charset="0"/>
                        </a:rPr>
                        <a:t>3+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 smtClean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mic Sans MS" panose="030F0702030302020204" pitchFamily="66" charset="0"/>
                        </a:rPr>
                        <a:t>3.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400" dirty="0" smtClean="0">
                          <a:latin typeface="Comic Sans MS" pitchFamily="66" charset="0"/>
                        </a:rPr>
                        <a:t>CNS </a:t>
                      </a:r>
                      <a:r>
                        <a:rPr lang="en-GB" altLang="en-US" sz="2400" baseline="30000" dirty="0" smtClean="0">
                          <a:latin typeface="Comic Sans MS" pitchFamily="66" charset="0"/>
                        </a:rPr>
                        <a:t>–</a:t>
                      </a:r>
                      <a:r>
                        <a:rPr lang="en-GB" altLang="en-US" sz="2400" dirty="0" smtClean="0">
                          <a:latin typeface="Comic Sans MS" pitchFamily="66" charset="0"/>
                        </a:rPr>
                        <a:t> </a:t>
                      </a:r>
                    </a:p>
                    <a:p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mic Sans MS" panose="030F0702030302020204" pitchFamily="66" charset="0"/>
                        </a:rPr>
                        <a:t>4.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400" dirty="0" err="1" smtClean="0">
                          <a:latin typeface="Comic Sans MS" pitchFamily="66" charset="0"/>
                        </a:rPr>
                        <a:t>K</a:t>
                      </a:r>
                      <a:r>
                        <a:rPr lang="en-GB" altLang="en-US" sz="2400" baseline="30000" dirty="0" err="1" smtClean="0">
                          <a:latin typeface="Comic Sans MS" pitchFamily="66" charset="0"/>
                        </a:rPr>
                        <a:t>+</a:t>
                      </a:r>
                      <a:r>
                        <a:rPr lang="en-GB" altLang="en-US" sz="2400" dirty="0" err="1" smtClean="0">
                          <a:latin typeface="Comic Sans MS" pitchFamily="66" charset="0"/>
                        </a:rPr>
                        <a:t>Cl</a:t>
                      </a:r>
                      <a:r>
                        <a:rPr lang="en-GB" altLang="en-US" sz="2400" baseline="30000" dirty="0" smtClean="0">
                          <a:latin typeface="Comic Sans MS" pitchFamily="66" charset="0"/>
                        </a:rPr>
                        <a:t>-</a:t>
                      </a:r>
                    </a:p>
                    <a:p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mic Sans MS" panose="030F0702030302020204" pitchFamily="66" charset="0"/>
                        </a:rPr>
                        <a:t>5.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400" dirty="0" smtClean="0">
                          <a:latin typeface="Comic Sans MS" pitchFamily="66" charset="0"/>
                        </a:rPr>
                        <a:t>Ag</a:t>
                      </a:r>
                      <a:r>
                        <a:rPr lang="en-GB" altLang="en-US" sz="2400" baseline="30000" dirty="0" smtClean="0">
                          <a:latin typeface="Comic Sans MS" pitchFamily="66" charset="0"/>
                        </a:rPr>
                        <a:t>+</a:t>
                      </a:r>
                      <a:r>
                        <a:rPr lang="en-GB" altLang="en-US" sz="2400" dirty="0" smtClean="0">
                          <a:latin typeface="Comic Sans MS" pitchFamily="66" charset="0"/>
                        </a:rPr>
                        <a:t>NO</a:t>
                      </a:r>
                      <a:r>
                        <a:rPr lang="en-GB" altLang="en-US" sz="2400" baseline="-25000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GB" altLang="en-US" sz="2400" baseline="30000" dirty="0" smtClean="0">
                          <a:latin typeface="Comic Sans MS" pitchFamily="66" charset="0"/>
                        </a:rPr>
                        <a:t>-</a:t>
                      </a:r>
                    </a:p>
                    <a:p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omic Sans MS" panose="030F0702030302020204" pitchFamily="66" charset="0"/>
                        </a:rPr>
                        <a:t>6.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err="1" smtClean="0">
                          <a:latin typeface="Comic Sans MS" panose="030F0702030302020204" pitchFamily="66" charset="0"/>
                        </a:rPr>
                        <a:t>NaOH</a:t>
                      </a:r>
                      <a:endParaRPr lang="en-GB" sz="2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54685" y="1974031"/>
            <a:ext cx="2137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Darker red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2852936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Darker red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1840" y="3689109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Turns yellow 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5951" y="4365104"/>
            <a:ext cx="2223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Goes colourless 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44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349500"/>
            <a:ext cx="8677275" cy="13675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/>
              <a:t> </a:t>
            </a: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Fe </a:t>
            </a:r>
            <a:r>
              <a:rPr lang="en-GB" altLang="en-US" baseline="30000" dirty="0" smtClean="0">
                <a:solidFill>
                  <a:srgbClr val="FFC000"/>
                </a:solidFill>
                <a:latin typeface="Comic Sans MS" pitchFamily="66" charset="0"/>
              </a:rPr>
              <a:t>3+</a:t>
            </a: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           </a:t>
            </a:r>
            <a:r>
              <a:rPr lang="en-GB" altLang="en-US" dirty="0" smtClean="0">
                <a:latin typeface="Comic Sans MS" pitchFamily="66" charset="0"/>
              </a:rPr>
              <a:t>+ CNS </a:t>
            </a:r>
            <a:r>
              <a:rPr lang="en-GB" altLang="en-US" baseline="30000" dirty="0" smtClean="0">
                <a:latin typeface="Comic Sans MS" pitchFamily="66" charset="0"/>
              </a:rPr>
              <a:t>-</a:t>
            </a:r>
            <a:r>
              <a:rPr lang="en-GB" altLang="en-US" dirty="0" smtClean="0">
                <a:latin typeface="Comic Sans MS" pitchFamily="66" charset="0"/>
              </a:rPr>
              <a:t>      </a:t>
            </a:r>
            <a:r>
              <a:rPr lang="en-GB" altLang="en-US" dirty="0" smtClean="0">
                <a:ea typeface="Times New Roman" pitchFamily="18" charset="0"/>
                <a:cs typeface="Cambria Math" pitchFamily="18" charset="0"/>
              </a:rPr>
              <a:t>⇄</a:t>
            </a:r>
            <a:r>
              <a:rPr lang="en-GB" altLang="en-US" dirty="0" smtClean="0">
                <a:latin typeface="Comic Sans MS" pitchFamily="66" charset="0"/>
              </a:rPr>
              <a:t>       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[</a:t>
            </a:r>
            <a:r>
              <a:rPr lang="en-GB" altLang="en-US" dirty="0" err="1" smtClean="0">
                <a:solidFill>
                  <a:srgbClr val="FF0000"/>
                </a:solidFill>
                <a:latin typeface="Comic Sans MS" pitchFamily="66" charset="0"/>
              </a:rPr>
              <a:t>FeCNS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]</a:t>
            </a:r>
            <a:r>
              <a:rPr lang="en-GB" altLang="en-US" baseline="30000" dirty="0" smtClean="0">
                <a:solidFill>
                  <a:srgbClr val="FF0000"/>
                </a:solidFill>
                <a:latin typeface="Comic Sans MS" pitchFamily="66" charset="0"/>
              </a:rPr>
              <a:t>2+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yellow</a:t>
            </a:r>
            <a:r>
              <a:rPr lang="en-GB" altLang="en-US" dirty="0" smtClean="0">
                <a:latin typeface="Comic Sans MS" pitchFamily="66" charset="0"/>
              </a:rPr>
              <a:t>                                         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red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altLang="en-US" dirty="0" smtClean="0">
              <a:latin typeface="Comic Sans MS" pitchFamily="66" charset="0"/>
            </a:endParaRPr>
          </a:p>
        </p:txBody>
      </p:sp>
      <p:pic>
        <p:nvPicPr>
          <p:cNvPr id="135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37211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3" name="TextBox 6"/>
          <p:cNvSpPr txBox="1">
            <a:spLocks noChangeArrowheads="1"/>
          </p:cNvSpPr>
          <p:nvPr/>
        </p:nvSpPr>
        <p:spPr bwMode="auto">
          <a:xfrm>
            <a:off x="3635375" y="2133600"/>
            <a:ext cx="360045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900">
                <a:latin typeface="Comic Sans MS" pitchFamily="66" charset="0"/>
              </a:rPr>
              <a:t>Higher Chemistry Eric Alan and John Harris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3645024"/>
            <a:ext cx="8064896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400" b="1" u="sng" dirty="0" smtClean="0">
                <a:latin typeface="Comic Sans MS" pitchFamily="66" charset="0"/>
              </a:rPr>
              <a:t>Test tube B</a:t>
            </a:r>
          </a:p>
          <a:p>
            <a:endParaRPr lang="en-GB" altLang="en-US" sz="1100" b="1" dirty="0" smtClean="0">
              <a:latin typeface="Comic Sans MS" pitchFamily="66" charset="0"/>
            </a:endParaRPr>
          </a:p>
          <a:p>
            <a:r>
              <a:rPr lang="en-GB" altLang="en-US" sz="2400" dirty="0" smtClean="0">
                <a:latin typeface="Comic Sans MS" pitchFamily="66" charset="0"/>
              </a:rPr>
              <a:t>Fe </a:t>
            </a:r>
            <a:r>
              <a:rPr lang="en-GB" altLang="en-US" sz="2400" baseline="30000" dirty="0">
                <a:latin typeface="Comic Sans MS" pitchFamily="66" charset="0"/>
              </a:rPr>
              <a:t>3+</a:t>
            </a:r>
            <a:r>
              <a:rPr lang="en-GB" altLang="en-US" sz="2400" dirty="0">
                <a:latin typeface="Comic Sans MS" pitchFamily="66" charset="0"/>
              </a:rPr>
              <a:t> ions are added. The equilibrium moves to use them up, favouring the forward reaction.</a:t>
            </a:r>
          </a:p>
          <a:p>
            <a:endParaRPr lang="en-GB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5229200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400" dirty="0">
                <a:latin typeface="Comic Sans MS" pitchFamily="66" charset="0"/>
              </a:rPr>
              <a:t>The equilibrium moves right and the solution becomes </a:t>
            </a:r>
            <a:r>
              <a:rPr lang="en-GB" altLang="en-US" sz="2400" dirty="0" smtClean="0">
                <a:latin typeface="Comic Sans MS" pitchFamily="66" charset="0"/>
              </a:rPr>
              <a:t>deeper red.</a:t>
            </a:r>
            <a:endParaRPr lang="en-GB" altLang="en-US" sz="2400" dirty="0">
              <a:latin typeface="Comic Sans MS" pitchFamily="66" charset="0"/>
            </a:endParaRPr>
          </a:p>
          <a:p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139952" y="131297"/>
            <a:ext cx="4896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400" dirty="0" smtClean="0">
                <a:latin typeface="Comic Sans MS" pitchFamily="66" charset="0"/>
              </a:rPr>
              <a:t>1. </a:t>
            </a:r>
            <a:r>
              <a:rPr lang="en-GB" altLang="en-US" sz="2400" u="sng" dirty="0" smtClean="0">
                <a:latin typeface="Comic Sans MS" pitchFamily="66" charset="0"/>
              </a:rPr>
              <a:t>Add Fe </a:t>
            </a:r>
            <a:r>
              <a:rPr lang="en-GB" altLang="en-US" sz="2400" u="sng" baseline="30000" dirty="0">
                <a:latin typeface="Comic Sans MS" pitchFamily="66" charset="0"/>
              </a:rPr>
              <a:t>3+</a:t>
            </a:r>
            <a:r>
              <a:rPr lang="en-GB" altLang="en-US" sz="2400" u="sng" dirty="0">
                <a:latin typeface="Comic Sans MS" pitchFamily="66" charset="0"/>
              </a:rPr>
              <a:t> </a:t>
            </a:r>
            <a:r>
              <a:rPr lang="en-GB" altLang="en-US" sz="2400" u="sng" dirty="0" smtClean="0">
                <a:latin typeface="Comic Sans MS" pitchFamily="66" charset="0"/>
              </a:rPr>
              <a:t>ions</a:t>
            </a:r>
          </a:p>
          <a:p>
            <a:r>
              <a:rPr lang="en-GB" altLang="en-US" sz="2400" dirty="0" smtClean="0">
                <a:latin typeface="Comic Sans MS" pitchFamily="66" charset="0"/>
              </a:rPr>
              <a:t>Add a few drops of iron (III) chloride.</a:t>
            </a:r>
          </a:p>
          <a:p>
            <a:r>
              <a:rPr lang="en-GB" altLang="en-US" sz="2400" dirty="0" smtClean="0">
                <a:latin typeface="Comic Sans MS" pitchFamily="66" charset="0"/>
              </a:rPr>
              <a:t>What happens?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2476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349500"/>
            <a:ext cx="7772400" cy="115150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>
                <a:solidFill>
                  <a:srgbClr val="FFC000"/>
                </a:solidFill>
              </a:rPr>
              <a:t> </a:t>
            </a: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Fe </a:t>
            </a:r>
            <a:r>
              <a:rPr lang="en-GB" altLang="en-US" baseline="30000" dirty="0" smtClean="0">
                <a:solidFill>
                  <a:srgbClr val="FFC000"/>
                </a:solidFill>
                <a:latin typeface="Comic Sans MS" pitchFamily="66" charset="0"/>
              </a:rPr>
              <a:t>3+</a:t>
            </a: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           </a:t>
            </a:r>
            <a:r>
              <a:rPr lang="en-GB" altLang="en-US" dirty="0" smtClean="0">
                <a:latin typeface="Comic Sans MS" pitchFamily="66" charset="0"/>
              </a:rPr>
              <a:t>+ CNS </a:t>
            </a:r>
            <a:r>
              <a:rPr lang="en-GB" altLang="en-US" baseline="30000" dirty="0" smtClean="0">
                <a:latin typeface="Comic Sans MS" pitchFamily="66" charset="0"/>
              </a:rPr>
              <a:t>-</a:t>
            </a:r>
            <a:r>
              <a:rPr lang="en-GB" altLang="en-US" dirty="0" smtClean="0">
                <a:latin typeface="Comic Sans MS" pitchFamily="66" charset="0"/>
              </a:rPr>
              <a:t>      </a:t>
            </a:r>
            <a:r>
              <a:rPr lang="en-GB" altLang="en-US" dirty="0" smtClean="0">
                <a:ea typeface="Times New Roman" pitchFamily="18" charset="0"/>
                <a:cs typeface="Cambria Math" pitchFamily="18" charset="0"/>
              </a:rPr>
              <a:t>⇄</a:t>
            </a:r>
            <a:r>
              <a:rPr lang="en-GB" altLang="en-US" dirty="0" smtClean="0">
                <a:latin typeface="Comic Sans MS" pitchFamily="66" charset="0"/>
              </a:rPr>
              <a:t>     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[</a:t>
            </a:r>
            <a:r>
              <a:rPr lang="en-GB" altLang="en-US" dirty="0" err="1" smtClean="0">
                <a:solidFill>
                  <a:srgbClr val="FF0000"/>
                </a:solidFill>
                <a:latin typeface="Comic Sans MS" pitchFamily="66" charset="0"/>
              </a:rPr>
              <a:t>FeCNS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]</a:t>
            </a:r>
            <a:r>
              <a:rPr lang="en-GB" altLang="en-US" baseline="30000" dirty="0" smtClean="0">
                <a:solidFill>
                  <a:srgbClr val="FF0000"/>
                </a:solidFill>
                <a:latin typeface="Comic Sans MS" pitchFamily="66" charset="0"/>
              </a:rPr>
              <a:t>2+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yellow</a:t>
            </a:r>
            <a:r>
              <a:rPr lang="en-GB" altLang="en-US" dirty="0" smtClean="0">
                <a:latin typeface="Comic Sans MS" pitchFamily="66" charset="0"/>
              </a:rPr>
              <a:t>                                         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red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dirty="0" smtClean="0">
              <a:latin typeface="Comic Sans MS" pitchFamily="66" charset="0"/>
            </a:endParaRPr>
          </a:p>
        </p:txBody>
      </p:sp>
      <p:pic>
        <p:nvPicPr>
          <p:cNvPr id="136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61"/>
            <a:ext cx="37211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197" name="TextBox 6"/>
          <p:cNvSpPr txBox="1">
            <a:spLocks noChangeArrowheads="1"/>
          </p:cNvSpPr>
          <p:nvPr/>
        </p:nvSpPr>
        <p:spPr bwMode="auto">
          <a:xfrm>
            <a:off x="3635375" y="2133600"/>
            <a:ext cx="360045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900">
                <a:latin typeface="Comic Sans MS" pitchFamily="66" charset="0"/>
              </a:rPr>
              <a:t>Higher Chemistry Eric Alan and John Harris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5519" y="3645024"/>
            <a:ext cx="7992888" cy="1574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b="1" u="sng" dirty="0">
                <a:latin typeface="Comic Sans MS" pitchFamily="66" charset="0"/>
              </a:rPr>
              <a:t>Test tube C </a:t>
            </a:r>
            <a:endParaRPr lang="en-GB" altLang="en-US" sz="2400" b="1" u="sng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altLang="en-US" sz="1100" b="1" u="sng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dirty="0">
                <a:latin typeface="Comic Sans MS" pitchFamily="66" charset="0"/>
              </a:rPr>
              <a:t>CNS</a:t>
            </a:r>
            <a:r>
              <a:rPr lang="en-GB" altLang="en-US" sz="2400" baseline="30000" dirty="0">
                <a:latin typeface="Comic Sans MS" pitchFamily="66" charset="0"/>
              </a:rPr>
              <a:t>-</a:t>
            </a:r>
            <a:r>
              <a:rPr lang="en-GB" altLang="en-US" sz="2400" dirty="0">
                <a:latin typeface="Comic Sans MS" pitchFamily="66" charset="0"/>
              </a:rPr>
              <a:t>  ions are added.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dirty="0">
                <a:latin typeface="Comic Sans MS" pitchFamily="66" charset="0"/>
              </a:rPr>
              <a:t>The equilibrium moves to remove these, favouring the forward reaction.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5301208"/>
            <a:ext cx="882047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dirty="0">
                <a:latin typeface="Comic Sans MS" pitchFamily="66" charset="0"/>
              </a:rPr>
              <a:t>The equilibrium moves right and the solution becomes more 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59358" y="116632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400" dirty="0" smtClean="0">
                <a:latin typeface="Comic Sans MS" pitchFamily="66" charset="0"/>
              </a:rPr>
              <a:t>2. </a:t>
            </a:r>
            <a:r>
              <a:rPr lang="en-GB" altLang="en-US" sz="2400" u="sng" dirty="0" smtClean="0">
                <a:latin typeface="Comic Sans MS" pitchFamily="66" charset="0"/>
              </a:rPr>
              <a:t>Add </a:t>
            </a:r>
            <a:r>
              <a:rPr lang="en-GB" altLang="en-US" sz="2400" u="sng" dirty="0">
                <a:latin typeface="Comic Sans MS" pitchFamily="66" charset="0"/>
              </a:rPr>
              <a:t>CNS </a:t>
            </a:r>
            <a:r>
              <a:rPr lang="en-GB" altLang="en-US" sz="2400" u="sng" baseline="30000" dirty="0">
                <a:latin typeface="Comic Sans MS" pitchFamily="66" charset="0"/>
              </a:rPr>
              <a:t>-</a:t>
            </a:r>
            <a:r>
              <a:rPr lang="en-GB" altLang="en-US" sz="2400" u="sng" dirty="0">
                <a:latin typeface="Comic Sans MS" pitchFamily="66" charset="0"/>
              </a:rPr>
              <a:t> </a:t>
            </a:r>
            <a:r>
              <a:rPr lang="en-GB" altLang="en-US" sz="2400" u="sng" dirty="0" smtClean="0">
                <a:latin typeface="Comic Sans MS" pitchFamily="66" charset="0"/>
              </a:rPr>
              <a:t> ions</a:t>
            </a:r>
          </a:p>
          <a:p>
            <a:r>
              <a:rPr lang="en-GB" altLang="en-US" sz="2400" dirty="0" smtClean="0">
                <a:latin typeface="Comic Sans MS" pitchFamily="66" charset="0"/>
              </a:rPr>
              <a:t>Add a few drops of Potassium </a:t>
            </a:r>
            <a:r>
              <a:rPr lang="en-GB" altLang="en-US" sz="2400" dirty="0" err="1" smtClean="0">
                <a:latin typeface="Comic Sans MS" pitchFamily="66" charset="0"/>
              </a:rPr>
              <a:t>thiocyanate</a:t>
            </a:r>
            <a:r>
              <a:rPr lang="en-GB" altLang="en-US" sz="2400" dirty="0" smtClean="0">
                <a:latin typeface="Comic Sans MS" pitchFamily="66" charset="0"/>
              </a:rPr>
              <a:t>.</a:t>
            </a:r>
          </a:p>
          <a:p>
            <a:r>
              <a:rPr lang="en-GB" altLang="en-US" sz="2400" dirty="0" smtClean="0">
                <a:latin typeface="Comic Sans MS" pitchFamily="66" charset="0"/>
              </a:rPr>
              <a:t>What happens?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278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743200"/>
            <a:ext cx="8677275" cy="111784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/>
              <a:t> </a:t>
            </a: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Fe </a:t>
            </a:r>
            <a:r>
              <a:rPr lang="en-GB" altLang="en-US" baseline="30000" dirty="0" smtClean="0">
                <a:solidFill>
                  <a:srgbClr val="FFC000"/>
                </a:solidFill>
                <a:latin typeface="Comic Sans MS" pitchFamily="66" charset="0"/>
              </a:rPr>
              <a:t>3+</a:t>
            </a: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           </a:t>
            </a:r>
            <a:r>
              <a:rPr lang="en-GB" altLang="en-US" dirty="0" smtClean="0">
                <a:latin typeface="Comic Sans MS" pitchFamily="66" charset="0"/>
              </a:rPr>
              <a:t>+ CNS </a:t>
            </a:r>
            <a:r>
              <a:rPr lang="en-GB" altLang="en-US" baseline="30000" dirty="0" smtClean="0">
                <a:latin typeface="Comic Sans MS" pitchFamily="66" charset="0"/>
              </a:rPr>
              <a:t>-</a:t>
            </a:r>
            <a:r>
              <a:rPr lang="en-GB" altLang="en-US" dirty="0" smtClean="0">
                <a:latin typeface="Comic Sans MS" pitchFamily="66" charset="0"/>
              </a:rPr>
              <a:t>      </a:t>
            </a:r>
            <a:r>
              <a:rPr lang="en-GB" altLang="en-US" dirty="0" smtClean="0">
                <a:ea typeface="Times New Roman" pitchFamily="18" charset="0"/>
                <a:cs typeface="Cambria Math" pitchFamily="18" charset="0"/>
              </a:rPr>
              <a:t>⇄</a:t>
            </a:r>
            <a:r>
              <a:rPr lang="en-GB" altLang="en-US" dirty="0" smtClean="0">
                <a:latin typeface="Comic Sans MS" pitchFamily="66" charset="0"/>
              </a:rPr>
              <a:t>       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[</a:t>
            </a:r>
            <a:r>
              <a:rPr lang="en-GB" altLang="en-US" dirty="0" err="1" smtClean="0">
                <a:solidFill>
                  <a:srgbClr val="FF0000"/>
                </a:solidFill>
                <a:latin typeface="Comic Sans MS" pitchFamily="66" charset="0"/>
              </a:rPr>
              <a:t>FeCNS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]</a:t>
            </a:r>
            <a:r>
              <a:rPr lang="en-GB" altLang="en-US" baseline="30000" dirty="0" smtClean="0">
                <a:solidFill>
                  <a:srgbClr val="FF0000"/>
                </a:solidFill>
                <a:latin typeface="Comic Sans MS" pitchFamily="66" charset="0"/>
              </a:rPr>
              <a:t>2+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yellow</a:t>
            </a:r>
            <a:r>
              <a:rPr lang="en-GB" altLang="en-US" dirty="0" smtClean="0">
                <a:latin typeface="Comic Sans MS" pitchFamily="66" charset="0"/>
              </a:rPr>
              <a:t>                                         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red</a:t>
            </a:r>
            <a:endParaRPr lang="en-GB" altLang="en-US" dirty="0" smtClean="0">
              <a:latin typeface="Comic Sans MS" pitchFamily="66" charset="0"/>
            </a:endParaRPr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68" y="188640"/>
            <a:ext cx="37211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1" name="TextBox 6"/>
          <p:cNvSpPr txBox="1">
            <a:spLocks noChangeArrowheads="1"/>
          </p:cNvSpPr>
          <p:nvPr/>
        </p:nvSpPr>
        <p:spPr bwMode="auto">
          <a:xfrm>
            <a:off x="3563938" y="2133600"/>
            <a:ext cx="360045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900">
                <a:latin typeface="Comic Sans MS" pitchFamily="66" charset="0"/>
              </a:rPr>
              <a:t>Higher Chemistry Eric Alan and John Harris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3789040"/>
            <a:ext cx="8424936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2400" b="1" u="sng" dirty="0" smtClean="0">
                <a:latin typeface="Comic Sans MS" pitchFamily="66" charset="0"/>
              </a:rPr>
              <a:t>Test tube D</a:t>
            </a:r>
          </a:p>
          <a:p>
            <a:endParaRPr lang="en-GB" altLang="en-US" sz="1100" b="1" u="sng" dirty="0" smtClean="0">
              <a:latin typeface="Comic Sans MS" pitchFamily="66" charset="0"/>
            </a:endParaRPr>
          </a:p>
          <a:p>
            <a:r>
              <a:rPr lang="en-GB" altLang="en-US" sz="2400" dirty="0" smtClean="0">
                <a:latin typeface="Comic Sans MS" pitchFamily="66" charset="0"/>
              </a:rPr>
              <a:t>Fe </a:t>
            </a:r>
            <a:r>
              <a:rPr lang="en-GB" altLang="en-US" sz="2400" baseline="30000" dirty="0">
                <a:latin typeface="Comic Sans MS" pitchFamily="66" charset="0"/>
              </a:rPr>
              <a:t>3+</a:t>
            </a:r>
            <a:r>
              <a:rPr lang="en-GB" altLang="en-US" sz="2400" dirty="0">
                <a:latin typeface="Comic Sans MS" pitchFamily="66" charset="0"/>
              </a:rPr>
              <a:t> </a:t>
            </a:r>
            <a:r>
              <a:rPr lang="en-GB" altLang="en-US" sz="2400" dirty="0" smtClean="0">
                <a:latin typeface="Comic Sans MS" pitchFamily="66" charset="0"/>
              </a:rPr>
              <a:t>ions </a:t>
            </a:r>
            <a:r>
              <a:rPr lang="en-GB" altLang="en-US" sz="2400" dirty="0">
                <a:latin typeface="Comic Sans MS" pitchFamily="66" charset="0"/>
              </a:rPr>
              <a:t>are </a:t>
            </a:r>
            <a:r>
              <a:rPr lang="en-GB" altLang="en-US" sz="2400" dirty="0" smtClean="0">
                <a:latin typeface="Comic Sans MS" pitchFamily="66" charset="0"/>
              </a:rPr>
              <a:t>removed by the addition of </a:t>
            </a:r>
            <a:r>
              <a:rPr lang="en-GB" altLang="en-US" sz="2400" dirty="0" err="1" smtClean="0">
                <a:latin typeface="Comic Sans MS" pitchFamily="66" charset="0"/>
              </a:rPr>
              <a:t>K</a:t>
            </a:r>
            <a:r>
              <a:rPr lang="en-GB" altLang="en-US" sz="2400" baseline="30000" dirty="0" err="1" smtClean="0">
                <a:latin typeface="Comic Sans MS" pitchFamily="66" charset="0"/>
              </a:rPr>
              <a:t>+</a:t>
            </a:r>
            <a:r>
              <a:rPr lang="en-GB" altLang="en-US" sz="2400" dirty="0" err="1" smtClean="0">
                <a:latin typeface="Comic Sans MS" pitchFamily="66" charset="0"/>
              </a:rPr>
              <a:t>Cl</a:t>
            </a:r>
            <a:r>
              <a:rPr lang="en-GB" altLang="en-US" sz="2400" baseline="30000" dirty="0">
                <a:latin typeface="Comic Sans MS" pitchFamily="66" charset="0"/>
              </a:rPr>
              <a:t>-</a:t>
            </a:r>
            <a:r>
              <a:rPr lang="en-GB" altLang="en-US" sz="2400" dirty="0" smtClean="0">
                <a:latin typeface="Comic Sans MS" pitchFamily="66" charset="0"/>
              </a:rPr>
              <a:t> </a:t>
            </a:r>
          </a:p>
          <a:p>
            <a:r>
              <a:rPr lang="en-GB" altLang="en-US" sz="2400" dirty="0" smtClean="0">
                <a:latin typeface="Comic Sans MS" pitchFamily="66" charset="0"/>
              </a:rPr>
              <a:t>The </a:t>
            </a:r>
            <a:r>
              <a:rPr lang="en-GB" altLang="en-US" sz="2400" dirty="0">
                <a:latin typeface="Comic Sans MS" pitchFamily="66" charset="0"/>
              </a:rPr>
              <a:t>equilibrium moves to replace this, favouring the reverse reaction</a:t>
            </a:r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271669" y="5527978"/>
            <a:ext cx="79208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The </a:t>
            </a:r>
            <a:r>
              <a:rPr lang="en-GB" altLang="en-US" sz="2400" dirty="0">
                <a:latin typeface="Comic Sans MS" pitchFamily="66" charset="0"/>
              </a:rPr>
              <a:t>equilibrium moves left and the solution becomes </a:t>
            </a:r>
            <a:r>
              <a:rPr lang="en-GB" altLang="en-US" sz="2400" dirty="0" smtClean="0">
                <a:latin typeface="Comic Sans MS" pitchFamily="66" charset="0"/>
              </a:rPr>
              <a:t>yellow.</a:t>
            </a:r>
            <a:endParaRPr lang="en-GB" altLang="en-US" sz="24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30351" y="18864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2400" dirty="0" smtClean="0">
                <a:latin typeface="Comic Sans MS" pitchFamily="66" charset="0"/>
              </a:rPr>
              <a:t>3. </a:t>
            </a:r>
            <a:r>
              <a:rPr lang="en-GB" altLang="en-US" sz="2400" u="sng" dirty="0">
                <a:latin typeface="Comic Sans MS" pitchFamily="66" charset="0"/>
              </a:rPr>
              <a:t>Add </a:t>
            </a:r>
            <a:r>
              <a:rPr lang="en-GB" altLang="en-US" sz="2400" u="sng" dirty="0" err="1">
                <a:latin typeface="Comic Sans MS" pitchFamily="66" charset="0"/>
              </a:rPr>
              <a:t>K</a:t>
            </a:r>
            <a:r>
              <a:rPr lang="en-GB" altLang="en-US" sz="2400" u="sng" baseline="30000" dirty="0" err="1">
                <a:latin typeface="Comic Sans MS" pitchFamily="66" charset="0"/>
              </a:rPr>
              <a:t>+</a:t>
            </a:r>
            <a:r>
              <a:rPr lang="en-GB" altLang="en-US" sz="2400" u="sng" dirty="0" err="1">
                <a:latin typeface="Comic Sans MS" pitchFamily="66" charset="0"/>
              </a:rPr>
              <a:t>Cl</a:t>
            </a:r>
            <a:r>
              <a:rPr lang="en-GB" altLang="en-US" sz="2400" u="sng" baseline="30000" dirty="0">
                <a:latin typeface="Comic Sans MS" pitchFamily="66" charset="0"/>
              </a:rPr>
              <a:t>- </a:t>
            </a:r>
            <a:r>
              <a:rPr lang="en-GB" altLang="en-US" sz="2400" u="sng" dirty="0" smtClean="0">
                <a:latin typeface="Comic Sans MS" pitchFamily="66" charset="0"/>
              </a:rPr>
              <a:t>ions</a:t>
            </a:r>
            <a:endParaRPr lang="en-GB" altLang="en-US" sz="2400" u="sng" dirty="0">
              <a:latin typeface="Comic Sans MS" pitchFamily="66" charset="0"/>
            </a:endParaRPr>
          </a:p>
          <a:p>
            <a:r>
              <a:rPr lang="en-GB" altLang="en-US" sz="2400" dirty="0">
                <a:latin typeface="Comic Sans MS" pitchFamily="66" charset="0"/>
              </a:rPr>
              <a:t>Add a few drops of Potassium </a:t>
            </a:r>
            <a:r>
              <a:rPr lang="en-GB" altLang="en-US" sz="2400" dirty="0" smtClean="0">
                <a:latin typeface="Comic Sans MS" pitchFamily="66" charset="0"/>
              </a:rPr>
              <a:t>chloride</a:t>
            </a:r>
            <a:r>
              <a:rPr lang="en-GB" altLang="en-US" sz="2400" dirty="0">
                <a:latin typeface="Comic Sans MS" pitchFamily="66" charset="0"/>
              </a:rPr>
              <a:t>.</a:t>
            </a:r>
          </a:p>
          <a:p>
            <a:r>
              <a:rPr lang="en-GB" altLang="en-US" sz="2400" dirty="0">
                <a:latin typeface="Comic Sans MS" pitchFamily="66" charset="0"/>
              </a:rPr>
              <a:t>What happens?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6537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349500"/>
            <a:ext cx="8677275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/>
              <a:t> </a:t>
            </a: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Fe </a:t>
            </a:r>
            <a:r>
              <a:rPr lang="en-GB" altLang="en-US" baseline="30000" dirty="0" smtClean="0">
                <a:solidFill>
                  <a:srgbClr val="FFC000"/>
                </a:solidFill>
                <a:latin typeface="Comic Sans MS" pitchFamily="66" charset="0"/>
              </a:rPr>
              <a:t>3+</a:t>
            </a: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           </a:t>
            </a:r>
            <a:r>
              <a:rPr lang="en-GB" altLang="en-US" dirty="0" smtClean="0">
                <a:latin typeface="Comic Sans MS" pitchFamily="66" charset="0"/>
              </a:rPr>
              <a:t>+ CNS </a:t>
            </a:r>
            <a:r>
              <a:rPr lang="en-GB" altLang="en-US" baseline="30000" dirty="0" smtClean="0">
                <a:latin typeface="Comic Sans MS" pitchFamily="66" charset="0"/>
              </a:rPr>
              <a:t>-</a:t>
            </a:r>
            <a:r>
              <a:rPr lang="en-GB" altLang="en-US" dirty="0" smtClean="0">
                <a:latin typeface="Comic Sans MS" pitchFamily="66" charset="0"/>
              </a:rPr>
              <a:t>      </a:t>
            </a:r>
            <a:r>
              <a:rPr lang="en-GB" altLang="en-US" dirty="0" smtClean="0">
                <a:ea typeface="Times New Roman" pitchFamily="18" charset="0"/>
                <a:cs typeface="Cambria Math" pitchFamily="18" charset="0"/>
              </a:rPr>
              <a:t>⇄</a:t>
            </a:r>
            <a:r>
              <a:rPr lang="en-GB" altLang="en-US" dirty="0" smtClean="0">
                <a:latin typeface="Comic Sans MS" pitchFamily="66" charset="0"/>
              </a:rPr>
              <a:t>       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[</a:t>
            </a:r>
            <a:r>
              <a:rPr lang="en-GB" altLang="en-US" dirty="0" err="1" smtClean="0">
                <a:solidFill>
                  <a:srgbClr val="FF0000"/>
                </a:solidFill>
                <a:latin typeface="Comic Sans MS" pitchFamily="66" charset="0"/>
              </a:rPr>
              <a:t>FeCNS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]</a:t>
            </a:r>
            <a:r>
              <a:rPr lang="en-GB" altLang="en-US" baseline="30000" dirty="0" smtClean="0">
                <a:solidFill>
                  <a:srgbClr val="FF0000"/>
                </a:solidFill>
                <a:latin typeface="Comic Sans MS" pitchFamily="66" charset="0"/>
              </a:rPr>
              <a:t>2+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dirty="0" smtClean="0">
                <a:solidFill>
                  <a:srgbClr val="FFC000"/>
                </a:solidFill>
                <a:latin typeface="Comic Sans MS" pitchFamily="66" charset="0"/>
              </a:rPr>
              <a:t>yellow</a:t>
            </a:r>
            <a:r>
              <a:rPr lang="en-GB" altLang="en-US" dirty="0" smtClean="0">
                <a:latin typeface="Comic Sans MS" pitchFamily="66" charset="0"/>
              </a:rPr>
              <a:t>                                         </a:t>
            </a:r>
            <a:r>
              <a:rPr lang="en-GB" altLang="en-US" dirty="0" smtClean="0">
                <a:solidFill>
                  <a:srgbClr val="FF0000"/>
                </a:solidFill>
                <a:latin typeface="Comic Sans MS" pitchFamily="66" charset="0"/>
              </a:rPr>
              <a:t>red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Addition of AgNO</a:t>
            </a:r>
            <a:r>
              <a:rPr lang="en-GB" altLang="en-US" sz="2400" baseline="-25000" dirty="0" smtClean="0">
                <a:latin typeface="Comic Sans MS" pitchFamily="66" charset="0"/>
              </a:rPr>
              <a:t>3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(This forms a precipitate with CNS, thus removing CNS)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The equilibrium moves left and the solution becomes colourless </a:t>
            </a:r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7211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1" name="TextBox 6"/>
          <p:cNvSpPr txBox="1">
            <a:spLocks noChangeArrowheads="1"/>
          </p:cNvSpPr>
          <p:nvPr/>
        </p:nvSpPr>
        <p:spPr bwMode="auto">
          <a:xfrm>
            <a:off x="3563938" y="2133600"/>
            <a:ext cx="360045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900">
                <a:latin typeface="Comic Sans MS" pitchFamily="66" charset="0"/>
              </a:rPr>
              <a:t>Higher Chemistry Eric Alan and John Harris</a:t>
            </a:r>
          </a:p>
        </p:txBody>
      </p:sp>
      <p:sp>
        <p:nvSpPr>
          <p:cNvPr id="3" name="Rectangle 2"/>
          <p:cNvSpPr/>
          <p:nvPr/>
        </p:nvSpPr>
        <p:spPr>
          <a:xfrm>
            <a:off x="4139952" y="188640"/>
            <a:ext cx="5004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2400" dirty="0" smtClean="0">
                <a:latin typeface="Comic Sans MS" pitchFamily="66" charset="0"/>
              </a:rPr>
              <a:t>4. </a:t>
            </a:r>
            <a:r>
              <a:rPr lang="en-GB" altLang="en-US" sz="2400" u="sng" dirty="0">
                <a:latin typeface="Comic Sans MS" pitchFamily="66" charset="0"/>
              </a:rPr>
              <a:t>Add AgNO</a:t>
            </a:r>
            <a:r>
              <a:rPr lang="en-GB" altLang="en-US" sz="2400" u="sng" baseline="-25000" dirty="0">
                <a:latin typeface="Comic Sans MS" pitchFamily="66" charset="0"/>
              </a:rPr>
              <a:t>3</a:t>
            </a:r>
            <a:r>
              <a:rPr lang="en-GB" altLang="en-US" sz="2400" baseline="-25000" dirty="0">
                <a:latin typeface="Comic Sans MS" pitchFamily="66" charset="0"/>
              </a:rPr>
              <a:t> </a:t>
            </a:r>
            <a:r>
              <a:rPr lang="en-GB" altLang="en-US" sz="2400" u="sng" dirty="0" smtClean="0">
                <a:latin typeface="Comic Sans MS" pitchFamily="66" charset="0"/>
              </a:rPr>
              <a:t> ions</a:t>
            </a:r>
            <a:endParaRPr lang="en-GB" altLang="en-US" sz="2400" u="sng" dirty="0">
              <a:latin typeface="Comic Sans MS" pitchFamily="66" charset="0"/>
            </a:endParaRPr>
          </a:p>
          <a:p>
            <a:r>
              <a:rPr lang="en-GB" altLang="en-US" sz="2400" dirty="0">
                <a:latin typeface="Comic Sans MS" pitchFamily="66" charset="0"/>
              </a:rPr>
              <a:t>Add a few drops of </a:t>
            </a:r>
            <a:r>
              <a:rPr lang="en-GB" altLang="en-US" sz="2400" dirty="0" smtClean="0">
                <a:latin typeface="Comic Sans MS" pitchFamily="66" charset="0"/>
              </a:rPr>
              <a:t>silver nitrate.</a:t>
            </a:r>
          </a:p>
          <a:p>
            <a:r>
              <a:rPr lang="en-GB" altLang="en-US" sz="2400" dirty="0" smtClean="0">
                <a:latin typeface="Comic Sans MS" pitchFamily="66" charset="0"/>
              </a:rPr>
              <a:t>What </a:t>
            </a:r>
            <a:r>
              <a:rPr lang="en-GB" altLang="en-US" sz="2400" dirty="0">
                <a:latin typeface="Comic Sans MS" pitchFamily="66" charset="0"/>
              </a:rPr>
              <a:t>happens?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6537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/>
          <p:cNvSpPr>
            <a:spLocks noGrp="1"/>
          </p:cNvSpPr>
          <p:nvPr>
            <p:ph type="title"/>
          </p:nvPr>
        </p:nvSpPr>
        <p:spPr>
          <a:xfrm>
            <a:off x="684213" y="981075"/>
            <a:ext cx="7772400" cy="1306513"/>
          </a:xfrm>
        </p:spPr>
        <p:txBody>
          <a:bodyPr>
            <a:normAutofit fontScale="90000"/>
          </a:bodyPr>
          <a:lstStyle/>
          <a:p>
            <a:pPr algn="l"/>
            <a:r>
              <a:rPr lang="en-GB" altLang="en-US" dirty="0" smtClean="0">
                <a:solidFill>
                  <a:schemeClr val="tx1"/>
                </a:solidFill>
              </a:rPr>
              <a:t>          </a:t>
            </a:r>
            <a:r>
              <a:rPr lang="en-GB" altLang="en-US" dirty="0" err="1" smtClean="0">
                <a:solidFill>
                  <a:srgbClr val="993300"/>
                </a:solidFill>
              </a:rPr>
              <a:t>ICl</a:t>
            </a:r>
            <a:r>
              <a:rPr lang="en-GB" altLang="en-US" dirty="0" smtClean="0">
                <a:solidFill>
                  <a:schemeClr val="tx1"/>
                </a:solidFill>
              </a:rPr>
              <a:t> + Cl</a:t>
            </a:r>
            <a:r>
              <a:rPr lang="en-GB" altLang="en-US" baseline="-25000" dirty="0" smtClean="0">
                <a:solidFill>
                  <a:schemeClr val="tx1"/>
                </a:solidFill>
              </a:rPr>
              <a:t>2</a:t>
            </a:r>
            <a:r>
              <a:rPr lang="en-GB" altLang="en-US" dirty="0" smtClean="0">
                <a:solidFill>
                  <a:schemeClr val="tx1"/>
                </a:solidFill>
              </a:rPr>
              <a:t>        </a:t>
            </a:r>
            <a:r>
              <a:rPr lang="en-GB" altLang="en-US" dirty="0" smtClean="0">
                <a:solidFill>
                  <a:srgbClr val="FFFF00"/>
                </a:solidFill>
              </a:rPr>
              <a:t>ICl</a:t>
            </a:r>
            <a:r>
              <a:rPr lang="en-GB" altLang="en-US" baseline="-25000" dirty="0" smtClean="0">
                <a:solidFill>
                  <a:srgbClr val="FFFF00"/>
                </a:solidFill>
              </a:rPr>
              <a:t>3</a:t>
            </a:r>
            <a:r>
              <a:rPr lang="en-GB" altLang="en-US" dirty="0" smtClean="0">
                <a:solidFill>
                  <a:schemeClr val="tx1"/>
                </a:solidFill>
              </a:rPr>
              <a:t/>
            </a:r>
            <a:br>
              <a:rPr lang="en-GB" altLang="en-US" dirty="0" smtClean="0">
                <a:solidFill>
                  <a:schemeClr val="tx1"/>
                </a:solidFill>
              </a:rPr>
            </a:br>
            <a:r>
              <a:rPr lang="en-GB" altLang="en-US" dirty="0" smtClean="0">
                <a:solidFill>
                  <a:schemeClr val="tx1"/>
                </a:solidFill>
              </a:rPr>
              <a:t>        </a:t>
            </a:r>
            <a:r>
              <a:rPr lang="en-GB" altLang="en-US" sz="2000" dirty="0" smtClean="0">
                <a:solidFill>
                  <a:schemeClr val="tx1"/>
                </a:solidFill>
              </a:rPr>
              <a:t>brown liquid                                     yellow solid</a:t>
            </a: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</p:txBody>
      </p:sp>
      <p:sp>
        <p:nvSpPr>
          <p:cNvPr id="138243" name="Rectangle 4"/>
          <p:cNvSpPr>
            <a:spLocks noChangeArrowheads="1"/>
          </p:cNvSpPr>
          <p:nvPr/>
        </p:nvSpPr>
        <p:spPr bwMode="auto">
          <a:xfrm>
            <a:off x="0" y="0"/>
            <a:ext cx="8459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u="sng" dirty="0" smtClean="0">
                <a:latin typeface="Comic Sans MS" pitchFamily="66" charset="0"/>
              </a:rPr>
              <a:t>Experiment 2</a:t>
            </a:r>
            <a:endParaRPr lang="en-GB" altLang="en-US" sz="2400" u="sng" dirty="0">
              <a:latin typeface="Comic Sans MS" pitchFamily="66" charset="0"/>
            </a:endParaRPr>
          </a:p>
        </p:txBody>
      </p:sp>
      <p:pic>
        <p:nvPicPr>
          <p:cNvPr id="13824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9144000" cy="495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989138"/>
            <a:ext cx="9334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3749676" y="962165"/>
            <a:ext cx="390104" cy="195263"/>
            <a:chOff x="2592" y="2134"/>
            <a:chExt cx="288" cy="77"/>
          </a:xfrm>
        </p:grpSpPr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11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2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8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9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867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1"/>
          <p:cNvSpPr>
            <a:spLocks noGrp="1"/>
          </p:cNvSpPr>
          <p:nvPr>
            <p:ph type="title"/>
          </p:nvPr>
        </p:nvSpPr>
        <p:spPr>
          <a:xfrm>
            <a:off x="649288" y="620688"/>
            <a:ext cx="7772400" cy="1306513"/>
          </a:xfrm>
        </p:spPr>
        <p:txBody>
          <a:bodyPr>
            <a:normAutofit fontScale="90000"/>
          </a:bodyPr>
          <a:lstStyle/>
          <a:p>
            <a:pPr algn="l"/>
            <a:r>
              <a:rPr lang="en-GB" altLang="en-US" dirty="0" smtClean="0">
                <a:solidFill>
                  <a:schemeClr val="tx1"/>
                </a:solidFill>
              </a:rPr>
              <a:t>          </a:t>
            </a:r>
            <a:r>
              <a:rPr lang="en-GB" altLang="en-US" dirty="0" err="1" smtClean="0">
                <a:solidFill>
                  <a:srgbClr val="993300"/>
                </a:solidFill>
              </a:rPr>
              <a:t>ICl</a:t>
            </a:r>
            <a:r>
              <a:rPr lang="en-GB" altLang="en-US" dirty="0" smtClean="0">
                <a:solidFill>
                  <a:schemeClr val="tx1"/>
                </a:solidFill>
              </a:rPr>
              <a:t> + Cl</a:t>
            </a:r>
            <a:r>
              <a:rPr lang="en-GB" altLang="en-US" baseline="-25000" dirty="0" smtClean="0">
                <a:solidFill>
                  <a:schemeClr val="tx1"/>
                </a:solidFill>
              </a:rPr>
              <a:t>2</a:t>
            </a:r>
            <a:r>
              <a:rPr lang="en-GB" altLang="en-US" dirty="0" smtClean="0">
                <a:solidFill>
                  <a:schemeClr val="tx1"/>
                </a:solidFill>
              </a:rPr>
              <a:t>        </a:t>
            </a:r>
            <a:r>
              <a:rPr lang="en-GB" altLang="en-US" dirty="0" smtClean="0">
                <a:solidFill>
                  <a:srgbClr val="FFFF00"/>
                </a:solidFill>
              </a:rPr>
              <a:t>ICl</a:t>
            </a:r>
            <a:r>
              <a:rPr lang="en-GB" altLang="en-US" baseline="-25000" dirty="0" smtClean="0">
                <a:solidFill>
                  <a:srgbClr val="FFFF00"/>
                </a:solidFill>
              </a:rPr>
              <a:t>3</a:t>
            </a:r>
            <a:r>
              <a:rPr lang="en-GB" altLang="en-US" dirty="0" smtClean="0">
                <a:solidFill>
                  <a:schemeClr val="tx1"/>
                </a:solidFill>
              </a:rPr>
              <a:t/>
            </a:r>
            <a:br>
              <a:rPr lang="en-GB" altLang="en-US" dirty="0" smtClean="0">
                <a:solidFill>
                  <a:schemeClr val="tx1"/>
                </a:solidFill>
              </a:rPr>
            </a:br>
            <a:r>
              <a:rPr lang="en-GB" altLang="en-US" dirty="0" smtClean="0">
                <a:solidFill>
                  <a:schemeClr val="tx1"/>
                </a:solidFill>
              </a:rPr>
              <a:t>        </a:t>
            </a:r>
            <a:r>
              <a:rPr lang="en-GB" altLang="en-US" sz="2000" dirty="0" smtClean="0">
                <a:solidFill>
                  <a:schemeClr val="tx1"/>
                </a:solidFill>
              </a:rPr>
              <a:t>brown liquid                                     yellow solid</a:t>
            </a:r>
            <a:r>
              <a:rPr lang="en-GB" altLang="en-US" dirty="0" smtClean="0"/>
              <a:t/>
            </a:r>
            <a:br>
              <a:rPr lang="en-GB" altLang="en-US" dirty="0" smtClean="0"/>
            </a:br>
            <a:endParaRPr lang="en-GB" alt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95288" y="2060575"/>
            <a:ext cx="828040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i="1" dirty="0">
                <a:latin typeface="Comic Sans MS" pitchFamily="66" charset="0"/>
              </a:rPr>
              <a:t>Increasing the concentration of a chemical will cause the equilibrium to </a:t>
            </a:r>
            <a:r>
              <a:rPr lang="en-GB" altLang="en-US" sz="2400" i="1" dirty="0" smtClean="0">
                <a:latin typeface="Comic Sans MS" pitchFamily="66" charset="0"/>
              </a:rPr>
              <a:t>shift </a:t>
            </a:r>
            <a:r>
              <a:rPr lang="en-GB" altLang="en-US" sz="2400" i="1" dirty="0">
                <a:latin typeface="Comic Sans MS" pitchFamily="66" charset="0"/>
              </a:rPr>
              <a:t>to </a:t>
            </a:r>
            <a:r>
              <a:rPr lang="en-GB" altLang="en-US" sz="2400" b="1" i="1" dirty="0">
                <a:latin typeface="Comic Sans MS" pitchFamily="66" charset="0"/>
              </a:rPr>
              <a:t>use up </a:t>
            </a:r>
            <a:r>
              <a:rPr lang="en-GB" altLang="en-US" sz="2400" i="1" dirty="0">
                <a:latin typeface="Comic Sans MS" pitchFamily="66" charset="0"/>
              </a:rPr>
              <a:t>the chemical.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dirty="0">
              <a:latin typeface="Comic Sans MS" pitchFamily="66" charset="0"/>
            </a:endParaRPr>
          </a:p>
          <a:p>
            <a:pPr marL="342900" indent="-342900">
              <a:spcBef>
                <a:spcPct val="0"/>
              </a:spcBef>
            </a:pPr>
            <a:r>
              <a:rPr lang="en-GB" altLang="en-US" sz="2400" dirty="0">
                <a:latin typeface="Comic Sans MS" pitchFamily="66" charset="0"/>
              </a:rPr>
              <a:t>Increasing the concentration of chlorine will cause the equilibrium to move to </a:t>
            </a:r>
            <a:r>
              <a:rPr lang="en-GB" altLang="en-US" sz="2400" b="1" dirty="0">
                <a:latin typeface="Comic Sans MS" pitchFamily="66" charset="0"/>
              </a:rPr>
              <a:t>use up </a:t>
            </a:r>
            <a:r>
              <a:rPr lang="en-GB" altLang="en-US" sz="2400" dirty="0">
                <a:latin typeface="Comic Sans MS" pitchFamily="66" charset="0"/>
              </a:rPr>
              <a:t>the chlorine. </a:t>
            </a:r>
            <a:endParaRPr lang="en-GB" altLang="en-US" sz="2400" dirty="0" smtClean="0">
              <a:latin typeface="Comic Sans MS" pitchFamily="66" charset="0"/>
            </a:endParaRPr>
          </a:p>
          <a:p>
            <a:pPr marL="342900" indent="-342900">
              <a:spcBef>
                <a:spcPct val="0"/>
              </a:spcBef>
            </a:pPr>
            <a:endParaRPr lang="en-GB" altLang="en-US" sz="2400" dirty="0" smtClean="0">
              <a:latin typeface="Comic Sans MS" pitchFamily="66" charset="0"/>
            </a:endParaRPr>
          </a:p>
          <a:p>
            <a:pPr marL="342900" indent="-342900">
              <a:spcBef>
                <a:spcPct val="0"/>
              </a:spcBef>
            </a:pPr>
            <a:r>
              <a:rPr lang="en-GB" altLang="en-US" sz="2400" dirty="0" smtClean="0">
                <a:latin typeface="Comic Sans MS" pitchFamily="66" charset="0"/>
              </a:rPr>
              <a:t>The </a:t>
            </a:r>
            <a:r>
              <a:rPr lang="en-GB" altLang="en-US" sz="2400" b="1" dirty="0">
                <a:latin typeface="Comic Sans MS" pitchFamily="66" charset="0"/>
              </a:rPr>
              <a:t>forward </a:t>
            </a:r>
            <a:r>
              <a:rPr lang="en-GB" altLang="en-US" sz="2400" dirty="0">
                <a:latin typeface="Comic Sans MS" pitchFamily="66" charset="0"/>
              </a:rPr>
              <a:t>reaction uses up the chlorine so the equilibrium moves to the </a:t>
            </a:r>
            <a:r>
              <a:rPr lang="en-GB" altLang="en-US" sz="2400" b="1" dirty="0">
                <a:latin typeface="Comic Sans MS" pitchFamily="66" charset="0"/>
              </a:rPr>
              <a:t>right</a:t>
            </a:r>
            <a:r>
              <a:rPr lang="en-GB" altLang="en-US" sz="2400" dirty="0">
                <a:latin typeface="Comic Sans MS" pitchFamily="66" charset="0"/>
              </a:rPr>
              <a:t> producing </a:t>
            </a:r>
            <a:r>
              <a:rPr lang="en-GB" altLang="en-US" sz="2400" b="1" dirty="0">
                <a:latin typeface="Comic Sans MS" pitchFamily="66" charset="0"/>
              </a:rPr>
              <a:t>more </a:t>
            </a:r>
            <a:r>
              <a:rPr lang="en-GB" altLang="en-US" sz="2400" dirty="0">
                <a:latin typeface="Comic Sans MS" pitchFamily="66" charset="0"/>
              </a:rPr>
              <a:t>yellow solid and </a:t>
            </a:r>
            <a:r>
              <a:rPr lang="en-GB" altLang="en-US" sz="2400" b="1" dirty="0">
                <a:latin typeface="Comic Sans MS" pitchFamily="66" charset="0"/>
              </a:rPr>
              <a:t>less</a:t>
            </a:r>
            <a:r>
              <a:rPr lang="en-GB" altLang="en-US" sz="2400" dirty="0">
                <a:latin typeface="Comic Sans MS" pitchFamily="66" charset="0"/>
              </a:rPr>
              <a:t> brown liquid.</a:t>
            </a: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707904" y="620688"/>
            <a:ext cx="390104" cy="195263"/>
            <a:chOff x="2592" y="2134"/>
            <a:chExt cx="288" cy="77"/>
          </a:xfrm>
        </p:grpSpPr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10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1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7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8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9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075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49288" y="620688"/>
            <a:ext cx="7772400" cy="130651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altLang="en-US" sz="2800" dirty="0" smtClean="0">
                <a:latin typeface="Comic Sans MS" panose="030F0702030302020204" pitchFamily="66" charset="0"/>
              </a:rPr>
              <a:t>          </a:t>
            </a:r>
            <a:r>
              <a:rPr lang="en-GB" altLang="en-US" sz="2800" dirty="0" err="1" smtClean="0">
                <a:solidFill>
                  <a:srgbClr val="993300"/>
                </a:solidFill>
                <a:latin typeface="Comic Sans MS" panose="030F0702030302020204" pitchFamily="66" charset="0"/>
              </a:rPr>
              <a:t>ICl</a:t>
            </a:r>
            <a:r>
              <a:rPr lang="en-GB" altLang="en-US" sz="2800" dirty="0" smtClean="0">
                <a:latin typeface="Comic Sans MS" panose="030F0702030302020204" pitchFamily="66" charset="0"/>
              </a:rPr>
              <a:t>   +    Cl</a:t>
            </a:r>
            <a:r>
              <a:rPr lang="en-GB" altLang="en-US" sz="2800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2800" dirty="0" smtClean="0">
                <a:latin typeface="Comic Sans MS" panose="030F0702030302020204" pitchFamily="66" charset="0"/>
              </a:rPr>
              <a:t>        </a:t>
            </a:r>
            <a:r>
              <a:rPr lang="en-GB" altLang="en-US" sz="2800" dirty="0" smtClean="0">
                <a:solidFill>
                  <a:srgbClr val="CC9900"/>
                </a:solidFill>
                <a:latin typeface="Comic Sans MS" panose="030F0702030302020204" pitchFamily="66" charset="0"/>
              </a:rPr>
              <a:t>ICl</a:t>
            </a:r>
            <a:r>
              <a:rPr lang="en-GB" altLang="en-US" sz="2800" baseline="-25000" dirty="0" smtClean="0">
                <a:solidFill>
                  <a:srgbClr val="CC9900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800" dirty="0" smtClean="0">
                <a:latin typeface="Comic Sans MS" panose="030F0702030302020204" pitchFamily="66" charset="0"/>
              </a:rPr>
              <a:t/>
            </a:r>
            <a:br>
              <a:rPr lang="en-GB" altLang="en-US" sz="2800" dirty="0" smtClean="0">
                <a:latin typeface="Comic Sans MS" panose="030F0702030302020204" pitchFamily="66" charset="0"/>
              </a:rPr>
            </a:br>
            <a:r>
              <a:rPr lang="en-GB" altLang="en-US" sz="1800" dirty="0" smtClean="0">
                <a:latin typeface="Comic Sans MS" panose="030F0702030302020204" pitchFamily="66" charset="0"/>
              </a:rPr>
              <a:t>             brown liquid                        yellow solid</a:t>
            </a:r>
            <a:r>
              <a:rPr lang="en-GB" altLang="en-US" sz="2800" dirty="0" smtClean="0">
                <a:latin typeface="Comic Sans MS" panose="030F0702030302020204" pitchFamily="66" charset="0"/>
              </a:rPr>
              <a:t/>
            </a:r>
            <a:br>
              <a:rPr lang="en-GB" altLang="en-US" sz="2800" dirty="0" smtClean="0">
                <a:latin typeface="Comic Sans MS" panose="030F0702030302020204" pitchFamily="66" charset="0"/>
              </a:rPr>
            </a:br>
            <a:endParaRPr lang="en-GB" alt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2132856"/>
            <a:ext cx="82205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 smtClean="0">
                <a:latin typeface="Comic Sans MS" panose="030F0702030302020204" pitchFamily="66" charset="0"/>
              </a:rPr>
              <a:t>Decreasing the concentration of a chemical will cause the equilibrium to shift to replace the chemical.</a:t>
            </a:r>
          </a:p>
          <a:p>
            <a:endParaRPr lang="en-GB" sz="2400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Comic Sans MS" panose="030F0702030302020204" pitchFamily="66" charset="0"/>
              </a:rPr>
              <a:t>Decrease the concentration of chlorine and equilibrium will move to replace the chlorine.</a:t>
            </a:r>
          </a:p>
          <a:p>
            <a:endParaRPr lang="en-GB" sz="2400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Comic Sans MS" panose="030F0702030302020204" pitchFamily="66" charset="0"/>
              </a:rPr>
              <a:t>Equilibrium will move to the left (reverse reaction) producing more brown liquid and less yellow solid.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923928" y="764704"/>
            <a:ext cx="390104" cy="195263"/>
            <a:chOff x="2592" y="2134"/>
            <a:chExt cx="288" cy="77"/>
          </a:xfrm>
        </p:grpSpPr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10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1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7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8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9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58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>
                <a:latin typeface="Comic Sans MS" panose="030F0702030302020204" pitchFamily="66" charset="0"/>
              </a:rPr>
              <a:t>Examples:</a:t>
            </a:r>
            <a:endParaRPr lang="en-US" altLang="en-US" sz="1800" b="0">
              <a:latin typeface="Comic Sans MS" panose="030F0702030302020204" pitchFamily="66" charset="0"/>
            </a:endParaRPr>
          </a:p>
        </p:txBody>
      </p:sp>
      <p:sp>
        <p:nvSpPr>
          <p:cNvPr id="27651" name="Text Box 6"/>
          <p:cNvSpPr txBox="1">
            <a:spLocks noChangeArrowheads="1"/>
          </p:cNvSpPr>
          <p:nvPr/>
        </p:nvSpPr>
        <p:spPr bwMode="auto">
          <a:xfrm>
            <a:off x="228600" y="609600"/>
            <a:ext cx="8305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>
                <a:latin typeface="Comic Sans MS" panose="030F0702030302020204" pitchFamily="66" charset="0"/>
              </a:rPr>
              <a:t>1. </a:t>
            </a:r>
            <a:endParaRPr lang="en-US" altLang="en-US" sz="1800" b="0">
              <a:latin typeface="Comic Sans MS" panose="030F0702030302020204" pitchFamily="66" charset="0"/>
            </a:endParaRPr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685800" y="531168"/>
            <a:ext cx="80249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  <a:cs typeface="Times New Roman" pitchFamily="18" charset="0"/>
              </a:rPr>
              <a:t>Carboxylic acid  +  alcohol          		 ester  +  water</a:t>
            </a:r>
            <a:r>
              <a:rPr lang="en-GB" altLang="en-US" sz="2400" dirty="0">
                <a:latin typeface="Comic Sans MS" panose="030F0702030302020204" pitchFamily="66" charset="0"/>
                <a:cs typeface="Times New Roman" pitchFamily="18" charset="0"/>
              </a:rPr>
              <a:t> </a:t>
            </a:r>
          </a:p>
        </p:txBody>
      </p:sp>
      <p:sp>
        <p:nvSpPr>
          <p:cNvPr id="27654" name="Text Box 15"/>
          <p:cNvSpPr txBox="1">
            <a:spLocks noChangeArrowheads="1"/>
          </p:cNvSpPr>
          <p:nvPr/>
        </p:nvSpPr>
        <p:spPr bwMode="auto">
          <a:xfrm>
            <a:off x="228600" y="1066800"/>
            <a:ext cx="7924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lphaLcPeriod"/>
            </a:pPr>
            <a:r>
              <a:rPr lang="en-GB" altLang="en-US" sz="2000" b="0" dirty="0">
                <a:latin typeface="Comic Sans MS" panose="030F0702030302020204" pitchFamily="66" charset="0"/>
              </a:rPr>
              <a:t>Acid added:</a:t>
            </a:r>
          </a:p>
          <a:p>
            <a:pPr eaLnBrk="1" hangingPunct="1">
              <a:spcBef>
                <a:spcPct val="50000"/>
              </a:spcBef>
              <a:buFontTx/>
              <a:buAutoNum type="alphaLcPeriod"/>
            </a:pPr>
            <a:r>
              <a:rPr lang="en-GB" altLang="en-US" sz="2000" b="0" dirty="0">
                <a:latin typeface="Comic Sans MS" panose="030F0702030302020204" pitchFamily="66" charset="0"/>
              </a:rPr>
              <a:t>Ester removed:</a:t>
            </a:r>
          </a:p>
          <a:p>
            <a:pPr eaLnBrk="1" hangingPunct="1">
              <a:spcBef>
                <a:spcPct val="50000"/>
              </a:spcBef>
              <a:buFontTx/>
              <a:buAutoNum type="alphaLcPeriod"/>
            </a:pPr>
            <a:r>
              <a:rPr lang="en-GB" altLang="en-US" sz="2000" b="0" dirty="0">
                <a:latin typeface="Comic Sans MS" panose="030F0702030302020204" pitchFamily="66" charset="0"/>
              </a:rPr>
              <a:t>Water added:</a:t>
            </a:r>
            <a:endParaRPr lang="en-US" altLang="en-US" sz="2000" b="0" dirty="0">
              <a:latin typeface="Comic Sans MS" panose="030F0702030302020204" pitchFamily="66" charset="0"/>
            </a:endParaRPr>
          </a:p>
        </p:txBody>
      </p:sp>
      <p:sp>
        <p:nvSpPr>
          <p:cNvPr id="27655" name="Text Box 16"/>
          <p:cNvSpPr txBox="1">
            <a:spLocks noChangeArrowheads="1"/>
          </p:cNvSpPr>
          <p:nvPr/>
        </p:nvSpPr>
        <p:spPr bwMode="auto">
          <a:xfrm>
            <a:off x="228600" y="2514600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</a:rPr>
              <a:t>2. 	Br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400" b="0" dirty="0">
                <a:latin typeface="Comic Sans MS" panose="030F0702030302020204" pitchFamily="66" charset="0"/>
              </a:rPr>
              <a:t>	+	C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400" b="0" dirty="0">
                <a:latin typeface="Comic Sans MS" panose="030F0702030302020204" pitchFamily="66" charset="0"/>
              </a:rPr>
              <a:t>H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4</a:t>
            </a:r>
            <a:r>
              <a:rPr lang="en-GB" altLang="en-US" sz="2400" b="0" dirty="0">
                <a:latin typeface="Comic Sans MS" panose="030F0702030302020204" pitchFamily="66" charset="0"/>
              </a:rPr>
              <a:t>			C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400" b="0" dirty="0">
                <a:latin typeface="Comic Sans MS" panose="030F0702030302020204" pitchFamily="66" charset="0"/>
              </a:rPr>
              <a:t>H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4</a:t>
            </a:r>
            <a:r>
              <a:rPr lang="en-GB" altLang="en-US" sz="2400" b="0" dirty="0">
                <a:latin typeface="Comic Sans MS" panose="030F0702030302020204" pitchFamily="66" charset="0"/>
              </a:rPr>
              <a:t>Br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2</a:t>
            </a:r>
            <a:endParaRPr lang="en-US" altLang="en-US" sz="2400" b="0" baseline="-25000" dirty="0">
              <a:latin typeface="Comic Sans MS" panose="030F0702030302020204" pitchFamily="66" charset="0"/>
            </a:endParaRPr>
          </a:p>
        </p:txBody>
      </p:sp>
      <p:sp>
        <p:nvSpPr>
          <p:cNvPr id="27657" name="Text Box 24"/>
          <p:cNvSpPr txBox="1">
            <a:spLocks noChangeArrowheads="1"/>
          </p:cNvSpPr>
          <p:nvPr/>
        </p:nvSpPr>
        <p:spPr bwMode="auto">
          <a:xfrm>
            <a:off x="323461" y="3000538"/>
            <a:ext cx="79248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lphaLcPeriod"/>
            </a:pPr>
            <a:r>
              <a:rPr lang="en-GB" altLang="en-US" sz="2000" b="0" dirty="0" err="1">
                <a:latin typeface="Comic Sans MS" panose="030F0702030302020204" pitchFamily="66" charset="0"/>
              </a:rPr>
              <a:t>Ethene</a:t>
            </a:r>
            <a:r>
              <a:rPr lang="en-GB" altLang="en-US" sz="2000" b="0" dirty="0">
                <a:latin typeface="Comic Sans MS" panose="030F0702030302020204" pitchFamily="66" charset="0"/>
              </a:rPr>
              <a:t> added:</a:t>
            </a:r>
          </a:p>
          <a:p>
            <a:pPr eaLnBrk="1" hangingPunct="1">
              <a:spcBef>
                <a:spcPct val="50000"/>
              </a:spcBef>
              <a:buFontTx/>
              <a:buAutoNum type="alphaLcPeriod"/>
            </a:pPr>
            <a:r>
              <a:rPr lang="en-GB" altLang="en-US" sz="2000" b="0" dirty="0">
                <a:latin typeface="Comic Sans MS" panose="030F0702030302020204" pitchFamily="66" charset="0"/>
              </a:rPr>
              <a:t>Sodium added (reacts with bromine);</a:t>
            </a:r>
          </a:p>
        </p:txBody>
      </p:sp>
      <p:sp>
        <p:nvSpPr>
          <p:cNvPr id="27658" name="Text Box 25"/>
          <p:cNvSpPr txBox="1">
            <a:spLocks noChangeArrowheads="1"/>
          </p:cNvSpPr>
          <p:nvPr/>
        </p:nvSpPr>
        <p:spPr bwMode="auto">
          <a:xfrm>
            <a:off x="323461" y="4159300"/>
            <a:ext cx="807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</a:rPr>
              <a:t>3.	H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400" b="0" dirty="0">
                <a:latin typeface="Comic Sans MS" panose="030F0702030302020204" pitchFamily="66" charset="0"/>
              </a:rPr>
              <a:t>O			H</a:t>
            </a:r>
            <a:r>
              <a:rPr lang="en-GB" altLang="en-US" sz="2400" b="0" baseline="30000" dirty="0">
                <a:latin typeface="Comic Sans MS" panose="030F0702030302020204" pitchFamily="66" charset="0"/>
              </a:rPr>
              <a:t>+</a:t>
            </a:r>
            <a:r>
              <a:rPr lang="en-GB" altLang="en-US" sz="2400" b="0" dirty="0">
                <a:latin typeface="Comic Sans MS" panose="030F0702030302020204" pitchFamily="66" charset="0"/>
              </a:rPr>
              <a:t>	+	OH</a:t>
            </a:r>
            <a:r>
              <a:rPr lang="en-GB" altLang="en-US" sz="2400" b="0" baseline="30000" dirty="0">
                <a:latin typeface="Comic Sans MS" panose="030F0702030302020204" pitchFamily="66" charset="0"/>
              </a:rPr>
              <a:t>-</a:t>
            </a:r>
            <a:endParaRPr lang="en-US" altLang="en-US" sz="2400" b="0" baseline="30000" dirty="0">
              <a:latin typeface="Comic Sans MS" panose="030F0702030302020204" pitchFamily="66" charset="0"/>
            </a:endParaRPr>
          </a:p>
        </p:txBody>
      </p:sp>
      <p:sp>
        <p:nvSpPr>
          <p:cNvPr id="27660" name="Text Box 33"/>
          <p:cNvSpPr txBox="1">
            <a:spLocks noChangeArrowheads="1"/>
          </p:cNvSpPr>
          <p:nvPr/>
        </p:nvSpPr>
        <p:spPr bwMode="auto">
          <a:xfrm>
            <a:off x="304800" y="4724400"/>
            <a:ext cx="79248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lphaLcPeriod"/>
            </a:pPr>
            <a:r>
              <a:rPr lang="en-GB" altLang="en-US" sz="2000" b="0" dirty="0">
                <a:latin typeface="Comic Sans MS" panose="030F0702030302020204" pitchFamily="66" charset="0"/>
              </a:rPr>
              <a:t>Water removed:</a:t>
            </a:r>
          </a:p>
          <a:p>
            <a:pPr eaLnBrk="1" hangingPunct="1">
              <a:spcBef>
                <a:spcPct val="50000"/>
              </a:spcBef>
              <a:buFontTx/>
              <a:buAutoNum type="alphaLcPeriod"/>
            </a:pPr>
            <a:r>
              <a:rPr lang="en-GB" altLang="en-US" sz="2000" b="0" dirty="0">
                <a:latin typeface="Comic Sans MS" panose="030F0702030302020204" pitchFamily="66" charset="0"/>
              </a:rPr>
              <a:t>Magnesium added (reacts with acid):</a:t>
            </a:r>
          </a:p>
        </p:txBody>
      </p:sp>
      <p:grpSp>
        <p:nvGrpSpPr>
          <p:cNvPr id="31" name="Group 8"/>
          <p:cNvGrpSpPr>
            <a:grpSpLocks/>
          </p:cNvGrpSpPr>
          <p:nvPr/>
        </p:nvGrpSpPr>
        <p:grpSpPr bwMode="auto">
          <a:xfrm>
            <a:off x="4927811" y="637389"/>
            <a:ext cx="390104" cy="195263"/>
            <a:chOff x="2592" y="2134"/>
            <a:chExt cx="288" cy="77"/>
          </a:xfrm>
        </p:grpSpPr>
        <p:grpSp>
          <p:nvGrpSpPr>
            <p:cNvPr id="32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36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7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33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34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5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38" name="Group 8"/>
          <p:cNvGrpSpPr>
            <a:grpSpLocks/>
          </p:cNvGrpSpPr>
          <p:nvPr/>
        </p:nvGrpSpPr>
        <p:grpSpPr bwMode="auto">
          <a:xfrm>
            <a:off x="4311214" y="2600324"/>
            <a:ext cx="390104" cy="195263"/>
            <a:chOff x="2592" y="2134"/>
            <a:chExt cx="288" cy="77"/>
          </a:xfrm>
        </p:grpSpPr>
        <p:grpSp>
          <p:nvGrpSpPr>
            <p:cNvPr id="39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43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44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40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41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42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45" name="Group 8"/>
          <p:cNvGrpSpPr>
            <a:grpSpLocks/>
          </p:cNvGrpSpPr>
          <p:nvPr/>
        </p:nvGrpSpPr>
        <p:grpSpPr bwMode="auto">
          <a:xfrm>
            <a:off x="2771800" y="4276724"/>
            <a:ext cx="390104" cy="195263"/>
            <a:chOff x="2592" y="2134"/>
            <a:chExt cx="288" cy="77"/>
          </a:xfrm>
        </p:grpSpPr>
        <p:grpSp>
          <p:nvGrpSpPr>
            <p:cNvPr id="46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50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51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47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48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49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51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itle 1"/>
          <p:cNvSpPr>
            <a:spLocks noGrp="1"/>
          </p:cNvSpPr>
          <p:nvPr>
            <p:ph type="title"/>
          </p:nvPr>
        </p:nvSpPr>
        <p:spPr>
          <a:xfrm>
            <a:off x="611188" y="263683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GB" altLang="en-US" b="1" u="sng" dirty="0" smtClean="0">
                <a:latin typeface="Comic Sans MS" pitchFamily="66" charset="0"/>
              </a:rPr>
              <a:t>2.Temperature</a:t>
            </a:r>
            <a:r>
              <a:rPr lang="en-GB" altLang="en-US" dirty="0" smtClean="0">
                <a:latin typeface="Comic Sans MS" pitchFamily="66" charset="0"/>
              </a:rPr>
              <a:t> may alter the position of equilibrium</a:t>
            </a:r>
          </a:p>
        </p:txBody>
      </p:sp>
    </p:spTree>
    <p:extLst>
      <p:ext uri="{BB962C8B-B14F-4D97-AF65-F5344CB8AC3E}">
        <p14:creationId xmlns:p14="http://schemas.microsoft.com/office/powerpoint/2010/main" val="107302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2"/>
          <p:cNvSpPr>
            <a:spLocks noChangeArrowheads="1"/>
          </p:cNvSpPr>
          <p:nvPr/>
        </p:nvSpPr>
        <p:spPr bwMode="auto">
          <a:xfrm>
            <a:off x="323528" y="3737188"/>
            <a:ext cx="8424069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u="sng" dirty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Heating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a reversible reaction at equilibrium shifts the reaction in the direction of the </a:t>
            </a:r>
            <a:r>
              <a:rPr lang="en-GB" altLang="en-US" sz="2400" u="sng" dirty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ENDOTHERMIC </a:t>
            </a:r>
            <a:r>
              <a:rPr lang="en-GB" altLang="en-US" sz="2400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REACTION     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(more A + B produced)</a:t>
            </a: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Cooling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a reversible reaction at equilibrium shifts the reaction in the direction of the </a:t>
            </a:r>
            <a:r>
              <a:rPr lang="en-GB" altLang="en-US" sz="24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EXOTHERMIC </a:t>
            </a:r>
            <a:r>
              <a:rPr lang="en-GB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REACTION    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(more product C produced)</a:t>
            </a: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0"/>
            <a:ext cx="781550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Remember Le </a:t>
            </a:r>
            <a:r>
              <a:rPr lang="en-GB" sz="2400" dirty="0" err="1">
                <a:latin typeface="Comic Sans MS" panose="030F0702030302020204" pitchFamily="66" charset="0"/>
              </a:rPr>
              <a:t>Chatelier's</a:t>
            </a:r>
            <a:r>
              <a:rPr lang="en-GB" sz="2400" dirty="0">
                <a:latin typeface="Comic Sans MS" panose="030F0702030302020204" pitchFamily="66" charset="0"/>
              </a:rPr>
              <a:t> principle </a:t>
            </a:r>
            <a:r>
              <a:rPr lang="en-GB" sz="2400" dirty="0" smtClean="0">
                <a:latin typeface="Comic Sans MS" panose="030F0702030302020204" pitchFamily="66" charset="0"/>
              </a:rPr>
              <a:t>states:</a:t>
            </a:r>
          </a:p>
          <a:p>
            <a:endParaRPr lang="en-GB" sz="2400" dirty="0" smtClean="0">
              <a:latin typeface="Comic Sans MS" panose="030F0702030302020204" pitchFamily="66" charset="0"/>
            </a:endParaRPr>
          </a:p>
          <a:p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The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equilibrium will move to undo any change imposed upon it</a:t>
            </a:r>
            <a:r>
              <a:rPr lang="en-GB" altLang="en-US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5310187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505065"/>
            <a:ext cx="7134944" cy="1082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133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/>
          <p:cNvSpPr>
            <a:spLocks noGrp="1"/>
          </p:cNvSpPr>
          <p:nvPr>
            <p:ph type="title"/>
          </p:nvPr>
        </p:nvSpPr>
        <p:spPr>
          <a:xfrm>
            <a:off x="-108520" y="14469"/>
            <a:ext cx="7524328" cy="936104"/>
          </a:xfrm>
        </p:spPr>
        <p:txBody>
          <a:bodyPr>
            <a:normAutofit/>
          </a:bodyPr>
          <a:lstStyle/>
          <a:p>
            <a:r>
              <a:rPr lang="en-GB" altLang="en-US" sz="3200" u="sng" dirty="0" smtClean="0">
                <a:latin typeface="Comic Sans MS" pitchFamily="66" charset="0"/>
              </a:rPr>
              <a:t>Exothermic reaction</a:t>
            </a:r>
          </a:p>
        </p:txBody>
      </p:sp>
      <p:sp>
        <p:nvSpPr>
          <p:cNvPr id="124931" name="Rectangle 2"/>
          <p:cNvSpPr>
            <a:spLocks noChangeArrowheads="1"/>
          </p:cNvSpPr>
          <p:nvPr/>
        </p:nvSpPr>
        <p:spPr bwMode="auto">
          <a:xfrm>
            <a:off x="118000" y="869091"/>
            <a:ext cx="835183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A +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B      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Cambria Math" pitchFamily="18" charset="0"/>
              </a:rPr>
              <a:t>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C + D + Energy 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    </a:t>
            </a:r>
            <a:r>
              <a:rPr lang="en-GB" altLang="en-US" sz="2400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-</a:t>
            </a:r>
            <a:r>
              <a:rPr lang="el-GR" altLang="en-US" sz="2400" b="1" dirty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Δ</a:t>
            </a:r>
            <a:r>
              <a:rPr lang="en-GB" altLang="en-US" sz="2400" b="1" dirty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H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 smtClean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Add heat -The reverse reaction (</a:t>
            </a:r>
            <a:r>
              <a:rPr lang="en-GB" altLang="en-US" sz="2400" dirty="0" err="1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endo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absorbs heat.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equilibrium moves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to the left. </a:t>
            </a:r>
            <a:endParaRPr lang="en-GB" altLang="en-US" sz="2400" dirty="0" smtClean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The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new equilibrium mixture contains more A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and B</a:t>
            </a: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cxnSp>
        <p:nvCxnSpPr>
          <p:cNvPr id="124932" name="Straight Connector 4"/>
          <p:cNvCxnSpPr>
            <a:cxnSpLocks noChangeShapeType="1"/>
          </p:cNvCxnSpPr>
          <p:nvPr/>
        </p:nvCxnSpPr>
        <p:spPr bwMode="auto">
          <a:xfrm rot="5400000">
            <a:off x="1655465" y="4133848"/>
            <a:ext cx="194468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933" name="Straight Connector 6"/>
          <p:cNvCxnSpPr>
            <a:cxnSpLocks noChangeShapeType="1"/>
          </p:cNvCxnSpPr>
          <p:nvPr/>
        </p:nvCxnSpPr>
        <p:spPr bwMode="auto">
          <a:xfrm>
            <a:off x="2627809" y="5097800"/>
            <a:ext cx="23050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4934" name="Freeform 9"/>
          <p:cNvSpPr>
            <a:spLocks/>
          </p:cNvSpPr>
          <p:nvPr/>
        </p:nvSpPr>
        <p:spPr bwMode="auto">
          <a:xfrm>
            <a:off x="2659559" y="3889712"/>
            <a:ext cx="2001838" cy="1209675"/>
          </a:xfrm>
          <a:custGeom>
            <a:avLst/>
            <a:gdLst>
              <a:gd name="T0" fmla="*/ 0 w 2002972"/>
              <a:gd name="T1" fmla="*/ 1211487 h 1209524"/>
              <a:gd name="T2" fmla="*/ 749207 w 2002972"/>
              <a:gd name="T3" fmla="*/ 193836 h 1209524"/>
              <a:gd name="T4" fmla="*/ 1988280 w 2002972"/>
              <a:gd name="T5" fmla="*/ 48459 h 1209524"/>
              <a:gd name="T6" fmla="*/ 0 60000 65536"/>
              <a:gd name="T7" fmla="*/ 0 60000 65536"/>
              <a:gd name="T8" fmla="*/ 0 60000 65536"/>
              <a:gd name="T9" fmla="*/ 0 w 2002972"/>
              <a:gd name="T10" fmla="*/ 0 h 1209524"/>
              <a:gd name="T11" fmla="*/ 2002972 w 2002972"/>
              <a:gd name="T12" fmla="*/ 1209524 h 12095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02972" h="1209524">
                <a:moveTo>
                  <a:pt x="0" y="1209524"/>
                </a:moveTo>
                <a:cubicBezTo>
                  <a:pt x="210457" y="798286"/>
                  <a:pt x="420914" y="387048"/>
                  <a:pt x="754743" y="193524"/>
                </a:cubicBezTo>
                <a:cubicBezTo>
                  <a:pt x="1088572" y="0"/>
                  <a:pt x="1545772" y="24190"/>
                  <a:pt x="2002972" y="48381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4935" name="TextBox 10"/>
          <p:cNvSpPr txBox="1">
            <a:spLocks noChangeArrowheads="1"/>
          </p:cNvSpPr>
          <p:nvPr/>
        </p:nvSpPr>
        <p:spPr bwMode="auto">
          <a:xfrm>
            <a:off x="4355976" y="3645024"/>
            <a:ext cx="17287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omic Sans MS" pitchFamily="66" charset="0"/>
              </a:rPr>
              <a:t>Low temp</a:t>
            </a:r>
          </a:p>
        </p:txBody>
      </p:sp>
      <p:sp>
        <p:nvSpPr>
          <p:cNvPr id="124936" name="Freeform 12"/>
          <p:cNvSpPr>
            <a:spLocks/>
          </p:cNvSpPr>
          <p:nvPr/>
        </p:nvSpPr>
        <p:spPr bwMode="auto">
          <a:xfrm>
            <a:off x="2659559" y="4372312"/>
            <a:ext cx="1900238" cy="712788"/>
          </a:xfrm>
          <a:custGeom>
            <a:avLst/>
            <a:gdLst>
              <a:gd name="T0" fmla="*/ 0 w 1901372"/>
              <a:gd name="T1" fmla="*/ 702906 h 713618"/>
              <a:gd name="T2" fmla="*/ 201630 w 1901372"/>
              <a:gd name="T3" fmla="*/ 116753 h 713618"/>
              <a:gd name="T4" fmla="*/ 835326 w 1901372"/>
              <a:gd name="T5" fmla="*/ 16677 h 713618"/>
              <a:gd name="T6" fmla="*/ 1886682 w 1901372"/>
              <a:gd name="T7" fmla="*/ 16677 h 713618"/>
              <a:gd name="T8" fmla="*/ 0 60000 65536"/>
              <a:gd name="T9" fmla="*/ 0 60000 65536"/>
              <a:gd name="T10" fmla="*/ 0 60000 65536"/>
              <a:gd name="T11" fmla="*/ 0 60000 65536"/>
              <a:gd name="T12" fmla="*/ 0 w 1901372"/>
              <a:gd name="T13" fmla="*/ 0 h 713618"/>
              <a:gd name="T14" fmla="*/ 1901372 w 1901372"/>
              <a:gd name="T15" fmla="*/ 713618 h 7136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01372" h="713618">
                <a:moveTo>
                  <a:pt x="0" y="713618"/>
                </a:moveTo>
                <a:cubicBezTo>
                  <a:pt x="31447" y="474132"/>
                  <a:pt x="62895" y="234647"/>
                  <a:pt x="203200" y="118533"/>
                </a:cubicBezTo>
                <a:cubicBezTo>
                  <a:pt x="343505" y="2419"/>
                  <a:pt x="558800" y="33866"/>
                  <a:pt x="841829" y="16933"/>
                </a:cubicBezTo>
                <a:cubicBezTo>
                  <a:pt x="1124858" y="0"/>
                  <a:pt x="1513115" y="8466"/>
                  <a:pt x="1901372" y="16933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4937" name="TextBox 13"/>
          <p:cNvSpPr txBox="1">
            <a:spLocks noChangeArrowheads="1"/>
          </p:cNvSpPr>
          <p:nvPr/>
        </p:nvSpPr>
        <p:spPr bwMode="auto">
          <a:xfrm>
            <a:off x="4499992" y="4221088"/>
            <a:ext cx="42484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omic Sans MS" pitchFamily="66" charset="0"/>
              </a:rPr>
              <a:t>High temp - favours reactants so less product formed.</a:t>
            </a:r>
          </a:p>
        </p:txBody>
      </p:sp>
      <p:sp>
        <p:nvSpPr>
          <p:cNvPr id="124938" name="TextBox 14"/>
          <p:cNvSpPr txBox="1">
            <a:spLocks noChangeArrowheads="1"/>
          </p:cNvSpPr>
          <p:nvPr/>
        </p:nvSpPr>
        <p:spPr bwMode="auto">
          <a:xfrm>
            <a:off x="827584" y="3369012"/>
            <a:ext cx="17287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 dirty="0" err="1">
                <a:latin typeface="Comic Sans MS" pitchFamily="66" charset="0"/>
              </a:rPr>
              <a:t>Conc</a:t>
            </a:r>
            <a:r>
              <a:rPr lang="en-GB" altLang="en-US" sz="1600" dirty="0">
                <a:latin typeface="Comic Sans MS" pitchFamily="66" charset="0"/>
              </a:rPr>
              <a:t> product</a:t>
            </a:r>
          </a:p>
        </p:txBody>
      </p:sp>
      <p:sp>
        <p:nvSpPr>
          <p:cNvPr id="124939" name="TextBox 15"/>
          <p:cNvSpPr txBox="1">
            <a:spLocks noChangeArrowheads="1"/>
          </p:cNvSpPr>
          <p:nvPr/>
        </p:nvSpPr>
        <p:spPr bwMode="auto">
          <a:xfrm>
            <a:off x="1116509" y="4666000"/>
            <a:ext cx="8636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faster</a:t>
            </a:r>
          </a:p>
        </p:txBody>
      </p:sp>
      <p:cxnSp>
        <p:nvCxnSpPr>
          <p:cNvPr id="124940" name="Straight Arrow Connector 17"/>
          <p:cNvCxnSpPr>
            <a:cxnSpLocks noChangeShapeType="1"/>
          </p:cNvCxnSpPr>
          <p:nvPr/>
        </p:nvCxnSpPr>
        <p:spPr bwMode="auto">
          <a:xfrm flipV="1">
            <a:off x="2051547" y="4737437"/>
            <a:ext cx="647700" cy="968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" name="Group 8"/>
          <p:cNvGrpSpPr/>
          <p:nvPr/>
        </p:nvGrpSpPr>
        <p:grpSpPr>
          <a:xfrm>
            <a:off x="2770777" y="1038098"/>
            <a:ext cx="451707" cy="297997"/>
            <a:chOff x="650617" y="5875337"/>
            <a:chExt cx="451707" cy="297997"/>
          </a:xfrm>
        </p:grpSpPr>
        <p:grpSp>
          <p:nvGrpSpPr>
            <p:cNvPr id="8" name="Group 7"/>
            <p:cNvGrpSpPr/>
            <p:nvPr/>
          </p:nvGrpSpPr>
          <p:grpSpPr>
            <a:xfrm>
              <a:off x="650617" y="5875337"/>
              <a:ext cx="432048" cy="104775"/>
              <a:chOff x="611560" y="5918200"/>
              <a:chExt cx="432048" cy="104775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611560" y="6022975"/>
                <a:ext cx="432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>
                <a:off x="899592" y="5918200"/>
                <a:ext cx="144016" cy="10477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474" y="6039984"/>
              <a:ext cx="450850" cy="133350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Rectangle 9"/>
          <p:cNvSpPr/>
          <p:nvPr/>
        </p:nvSpPr>
        <p:spPr>
          <a:xfrm>
            <a:off x="485634" y="5805264"/>
            <a:ext cx="8002956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In an exothermic reaction; increasing </a:t>
            </a:r>
            <a:r>
              <a:rPr lang="en-GB" sz="2400" dirty="0">
                <a:latin typeface="Comic Sans MS" panose="030F0702030302020204" pitchFamily="66" charset="0"/>
              </a:rPr>
              <a:t>temperature shifts equilibrium to the left.</a:t>
            </a:r>
          </a:p>
        </p:txBody>
      </p:sp>
    </p:spTree>
    <p:extLst>
      <p:ext uri="{BB962C8B-B14F-4D97-AF65-F5344CB8AC3E}">
        <p14:creationId xmlns:p14="http://schemas.microsoft.com/office/powerpoint/2010/main" val="421983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/>
          <p:cNvSpPr>
            <a:spLocks noGrp="1"/>
          </p:cNvSpPr>
          <p:nvPr>
            <p:ph type="title"/>
          </p:nvPr>
        </p:nvSpPr>
        <p:spPr>
          <a:xfrm>
            <a:off x="25400" y="116632"/>
            <a:ext cx="8229600" cy="1143000"/>
          </a:xfrm>
        </p:spPr>
        <p:txBody>
          <a:bodyPr/>
          <a:lstStyle/>
          <a:p>
            <a:r>
              <a:rPr lang="en-GB" altLang="en-US" dirty="0" smtClean="0">
                <a:latin typeface="Comic Sans MS" pitchFamily="66" charset="0"/>
              </a:rPr>
              <a:t>Endothermic reaction</a:t>
            </a:r>
          </a:p>
        </p:txBody>
      </p:sp>
      <p:sp>
        <p:nvSpPr>
          <p:cNvPr id="125955" name="Rectangle 2"/>
          <p:cNvSpPr>
            <a:spLocks noChangeArrowheads="1"/>
          </p:cNvSpPr>
          <p:nvPr/>
        </p:nvSpPr>
        <p:spPr bwMode="auto">
          <a:xfrm>
            <a:off x="323850" y="1443573"/>
            <a:ext cx="835183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              Energy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+ A + B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       C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+ D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        </a:t>
            </a:r>
            <a:r>
              <a:rPr lang="en-GB" altLang="en-US" sz="2400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+</a:t>
            </a:r>
            <a:r>
              <a:rPr lang="el-GR" altLang="en-US" sz="2400" b="1" dirty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Δ</a:t>
            </a:r>
            <a:r>
              <a:rPr lang="en-GB" altLang="en-US" sz="2400" b="1" dirty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H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Forward reaction is endothermic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Increasing temperature shifts equilibrium to the right.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  <p:cxnSp>
        <p:nvCxnSpPr>
          <p:cNvPr id="125956" name="Straight Connector 4"/>
          <p:cNvCxnSpPr>
            <a:cxnSpLocks noChangeShapeType="1"/>
          </p:cNvCxnSpPr>
          <p:nvPr/>
        </p:nvCxnSpPr>
        <p:spPr bwMode="auto">
          <a:xfrm rot="5400000">
            <a:off x="2015331" y="5049044"/>
            <a:ext cx="194468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5957" name="Straight Connector 6"/>
          <p:cNvCxnSpPr>
            <a:cxnSpLocks noChangeShapeType="1"/>
          </p:cNvCxnSpPr>
          <p:nvPr/>
        </p:nvCxnSpPr>
        <p:spPr bwMode="auto">
          <a:xfrm>
            <a:off x="2987675" y="6021388"/>
            <a:ext cx="23050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5958" name="TextBox 10"/>
          <p:cNvSpPr txBox="1">
            <a:spLocks noChangeArrowheads="1"/>
          </p:cNvSpPr>
          <p:nvPr/>
        </p:nvSpPr>
        <p:spPr bwMode="auto">
          <a:xfrm>
            <a:off x="4788421" y="4294837"/>
            <a:ext cx="34559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Comic Sans MS" pitchFamily="66" charset="0"/>
              </a:rPr>
              <a:t>High temp- favours </a:t>
            </a:r>
            <a:r>
              <a:rPr lang="en-GB" altLang="en-US" sz="1800" dirty="0" err="1" smtClean="0">
                <a:latin typeface="Comic Sans MS" pitchFamily="66" charset="0"/>
              </a:rPr>
              <a:t>rhs</a:t>
            </a:r>
            <a:r>
              <a:rPr lang="en-GB" altLang="en-US" sz="1800" dirty="0" smtClean="0">
                <a:latin typeface="Comic Sans MS" pitchFamily="66" charset="0"/>
              </a:rPr>
              <a:t> </a:t>
            </a:r>
            <a:r>
              <a:rPr lang="en-GB" altLang="en-US" sz="1800" dirty="0">
                <a:latin typeface="Comic Sans MS" pitchFamily="66" charset="0"/>
              </a:rPr>
              <a:t>so more product formed</a:t>
            </a:r>
            <a:r>
              <a:rPr lang="en-GB" altLang="en-US" sz="1600" dirty="0">
                <a:latin typeface="Comic Sans MS" pitchFamily="66" charset="0"/>
              </a:rPr>
              <a:t>.</a:t>
            </a:r>
          </a:p>
        </p:txBody>
      </p:sp>
      <p:sp>
        <p:nvSpPr>
          <p:cNvPr id="125959" name="TextBox 13"/>
          <p:cNvSpPr txBox="1">
            <a:spLocks noChangeArrowheads="1"/>
          </p:cNvSpPr>
          <p:nvPr/>
        </p:nvSpPr>
        <p:spPr bwMode="auto">
          <a:xfrm>
            <a:off x="4932040" y="5229225"/>
            <a:ext cx="33131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Comic Sans MS" pitchFamily="66" charset="0"/>
              </a:rPr>
              <a:t>Low temp</a:t>
            </a:r>
          </a:p>
        </p:txBody>
      </p:sp>
      <p:sp>
        <p:nvSpPr>
          <p:cNvPr id="125960" name="TextBox 14"/>
          <p:cNvSpPr txBox="1">
            <a:spLocks noChangeArrowheads="1"/>
          </p:cNvSpPr>
          <p:nvPr/>
        </p:nvSpPr>
        <p:spPr bwMode="auto">
          <a:xfrm>
            <a:off x="1187450" y="4292600"/>
            <a:ext cx="17287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 dirty="0" err="1">
                <a:latin typeface="Comic Sans MS" pitchFamily="66" charset="0"/>
              </a:rPr>
              <a:t>Conc</a:t>
            </a:r>
            <a:r>
              <a:rPr lang="en-GB" altLang="en-US" sz="1600" dirty="0">
                <a:latin typeface="Comic Sans MS" pitchFamily="66" charset="0"/>
              </a:rPr>
              <a:t> product</a:t>
            </a:r>
          </a:p>
        </p:txBody>
      </p:sp>
      <p:sp>
        <p:nvSpPr>
          <p:cNvPr id="125961" name="TextBox 15"/>
          <p:cNvSpPr txBox="1">
            <a:spLocks noChangeArrowheads="1"/>
          </p:cNvSpPr>
          <p:nvPr/>
        </p:nvSpPr>
        <p:spPr bwMode="auto">
          <a:xfrm>
            <a:off x="1476375" y="5589588"/>
            <a:ext cx="8636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>
                <a:latin typeface="Comic Sans MS" pitchFamily="66" charset="0"/>
              </a:rPr>
              <a:t>faster</a:t>
            </a:r>
          </a:p>
        </p:txBody>
      </p:sp>
      <p:cxnSp>
        <p:nvCxnSpPr>
          <p:cNvPr id="125962" name="Straight Arrow Connector 17"/>
          <p:cNvCxnSpPr>
            <a:cxnSpLocks noChangeShapeType="1"/>
          </p:cNvCxnSpPr>
          <p:nvPr/>
        </p:nvCxnSpPr>
        <p:spPr bwMode="auto">
          <a:xfrm flipV="1">
            <a:off x="2411413" y="5661025"/>
            <a:ext cx="647700" cy="968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5963" name="Freeform 16"/>
          <p:cNvSpPr>
            <a:spLocks/>
          </p:cNvSpPr>
          <p:nvPr/>
        </p:nvSpPr>
        <p:spPr bwMode="auto">
          <a:xfrm>
            <a:off x="3019425" y="4614863"/>
            <a:ext cx="1973263" cy="1379537"/>
          </a:xfrm>
          <a:custGeom>
            <a:avLst/>
            <a:gdLst>
              <a:gd name="T0" fmla="*/ 0 w 1973943"/>
              <a:gd name="T1" fmla="*/ 1387723 h 1378857"/>
              <a:gd name="T2" fmla="*/ 462382 w 1973943"/>
              <a:gd name="T3" fmla="*/ 292153 h 1378857"/>
              <a:gd name="T4" fmla="*/ 1965121 w 1973943"/>
              <a:gd name="T5" fmla="*/ 0 h 1378857"/>
              <a:gd name="T6" fmla="*/ 0 60000 65536"/>
              <a:gd name="T7" fmla="*/ 0 60000 65536"/>
              <a:gd name="T8" fmla="*/ 0 60000 65536"/>
              <a:gd name="T9" fmla="*/ 0 w 1973943"/>
              <a:gd name="T10" fmla="*/ 0 h 1378857"/>
              <a:gd name="T11" fmla="*/ 1973943 w 1973943"/>
              <a:gd name="T12" fmla="*/ 1378857 h 137885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3943" h="1378857">
                <a:moveTo>
                  <a:pt x="0" y="1378857"/>
                </a:moveTo>
                <a:cubicBezTo>
                  <a:pt x="67733" y="949476"/>
                  <a:pt x="135467" y="520096"/>
                  <a:pt x="464458" y="290286"/>
                </a:cubicBezTo>
                <a:cubicBezTo>
                  <a:pt x="793449" y="60476"/>
                  <a:pt x="1383696" y="30238"/>
                  <a:pt x="1973943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5964" name="Freeform 18"/>
          <p:cNvSpPr>
            <a:spLocks/>
          </p:cNvSpPr>
          <p:nvPr/>
        </p:nvSpPr>
        <p:spPr bwMode="auto">
          <a:xfrm>
            <a:off x="3048000" y="5457825"/>
            <a:ext cx="1944688" cy="536575"/>
          </a:xfrm>
          <a:custGeom>
            <a:avLst/>
            <a:gdLst>
              <a:gd name="T0" fmla="*/ 0 w 1944914"/>
              <a:gd name="T1" fmla="*/ 531157 h 537029"/>
              <a:gd name="T2" fmla="*/ 420277 w 1944914"/>
              <a:gd name="T3" fmla="*/ 143556 h 537029"/>
              <a:gd name="T4" fmla="*/ 1941976 w 1944914"/>
              <a:gd name="T5" fmla="*/ 0 h 537029"/>
              <a:gd name="T6" fmla="*/ 0 60000 65536"/>
              <a:gd name="T7" fmla="*/ 0 60000 65536"/>
              <a:gd name="T8" fmla="*/ 0 60000 65536"/>
              <a:gd name="T9" fmla="*/ 0 w 1944914"/>
              <a:gd name="T10" fmla="*/ 0 h 537029"/>
              <a:gd name="T11" fmla="*/ 1944914 w 1944914"/>
              <a:gd name="T12" fmla="*/ 537029 h 5370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44914" h="537029">
                <a:moveTo>
                  <a:pt x="0" y="537029"/>
                </a:moveTo>
                <a:cubicBezTo>
                  <a:pt x="48381" y="385838"/>
                  <a:pt x="96762" y="234648"/>
                  <a:pt x="420914" y="145143"/>
                </a:cubicBezTo>
                <a:cubicBezTo>
                  <a:pt x="745066" y="55638"/>
                  <a:pt x="1344990" y="27819"/>
                  <a:pt x="1944914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3960750" y="1490117"/>
            <a:ext cx="451707" cy="297997"/>
            <a:chOff x="650617" y="5875337"/>
            <a:chExt cx="451707" cy="297997"/>
          </a:xfrm>
        </p:grpSpPr>
        <p:grpSp>
          <p:nvGrpSpPr>
            <p:cNvPr id="14" name="Group 13"/>
            <p:cNvGrpSpPr/>
            <p:nvPr/>
          </p:nvGrpSpPr>
          <p:grpSpPr>
            <a:xfrm>
              <a:off x="650617" y="5875337"/>
              <a:ext cx="432048" cy="104775"/>
              <a:chOff x="611560" y="5918200"/>
              <a:chExt cx="432048" cy="104775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611560" y="6022975"/>
                <a:ext cx="432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899592" y="5918200"/>
                <a:ext cx="144016" cy="10477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474" y="6039984"/>
              <a:ext cx="450850" cy="133350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638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12651"/>
            <a:ext cx="626745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3568" y="4869160"/>
            <a:ext cx="806489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N</a:t>
            </a:r>
            <a:r>
              <a:rPr lang="en-GB" sz="2800" baseline="-25000" dirty="0">
                <a:latin typeface="Comic Sans MS" panose="030F0702030302020204" pitchFamily="66" charset="0"/>
              </a:rPr>
              <a:t>2</a:t>
            </a:r>
            <a:r>
              <a:rPr lang="en-GB" sz="2800" dirty="0">
                <a:latin typeface="Comic Sans MS" panose="030F0702030302020204" pitchFamily="66" charset="0"/>
              </a:rPr>
              <a:t>O</a:t>
            </a:r>
            <a:r>
              <a:rPr lang="en-GB" sz="2800" baseline="-25000" dirty="0">
                <a:latin typeface="Comic Sans MS" panose="030F0702030302020204" pitchFamily="66" charset="0"/>
              </a:rPr>
              <a:t>4</a:t>
            </a:r>
            <a:r>
              <a:rPr lang="en-GB" sz="2800" dirty="0">
                <a:latin typeface="Comic Sans MS" panose="030F0702030302020204" pitchFamily="66" charset="0"/>
              </a:rPr>
              <a:t>        </a:t>
            </a:r>
            <a:r>
              <a:rPr lang="en-GB" sz="2800" dirty="0" smtClean="0">
                <a:latin typeface="Comic Sans MS" panose="030F0702030302020204" pitchFamily="66" charset="0"/>
              </a:rPr>
              <a:t>			2NO</a:t>
            </a:r>
            <a:r>
              <a:rPr lang="en-GB" sz="2800" baseline="-25000" dirty="0" smtClean="0">
                <a:latin typeface="Comic Sans MS" panose="030F0702030302020204" pitchFamily="66" charset="0"/>
              </a:rPr>
              <a:t>2</a:t>
            </a:r>
            <a:r>
              <a:rPr lang="en-GB" sz="2800" dirty="0" smtClean="0">
                <a:latin typeface="Comic Sans MS" panose="030F0702030302020204" pitchFamily="66" charset="0"/>
              </a:rPr>
              <a:t>            </a:t>
            </a:r>
            <a:r>
              <a:rPr lang="el-GR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Δ</a:t>
            </a:r>
            <a:r>
              <a:rPr lang="en-GB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l-GR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+</a:t>
            </a:r>
            <a:r>
              <a:rPr lang="en-GB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ve</a:t>
            </a:r>
            <a:r>
              <a:rPr lang="en-GB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     </a:t>
            </a:r>
          </a:p>
          <a:p>
            <a:r>
              <a:rPr lang="en-GB" sz="2000" dirty="0" err="1">
                <a:latin typeface="Comic Sans MS" panose="030F0702030302020204" pitchFamily="66" charset="0"/>
              </a:rPr>
              <a:t>dinitrogen</a:t>
            </a:r>
            <a:r>
              <a:rPr lang="en-GB" sz="2000" dirty="0"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latin typeface="Comic Sans MS" panose="030F0702030302020204" pitchFamily="66" charset="0"/>
              </a:rPr>
              <a:t>tetraoxide</a:t>
            </a:r>
            <a:r>
              <a:rPr lang="en-GB" sz="2000" dirty="0">
                <a:latin typeface="Comic Sans MS" panose="030F0702030302020204" pitchFamily="66" charset="0"/>
              </a:rPr>
              <a:t>          </a:t>
            </a:r>
            <a:r>
              <a:rPr lang="en-GB" sz="2000" dirty="0" smtClean="0">
                <a:latin typeface="Comic Sans MS" panose="030F0702030302020204" pitchFamily="66" charset="0"/>
              </a:rPr>
              <a:t>     nitrogen </a:t>
            </a:r>
            <a:r>
              <a:rPr lang="en-GB" sz="2000" dirty="0">
                <a:latin typeface="Comic Sans MS" panose="030F0702030302020204" pitchFamily="66" charset="0"/>
              </a:rPr>
              <a:t>dioxide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 (colourless)                         </a:t>
            </a:r>
            <a:r>
              <a:rPr lang="en-GB" sz="2000" dirty="0" smtClean="0">
                <a:latin typeface="Comic Sans MS" panose="030F0702030302020204" pitchFamily="66" charset="0"/>
              </a:rPr>
              <a:t>     (</a:t>
            </a:r>
            <a:r>
              <a:rPr lang="en-GB" sz="2000" dirty="0">
                <a:latin typeface="Comic Sans MS" panose="030F0702030302020204" pitchFamily="66" charset="0"/>
              </a:rPr>
              <a:t>dark brown)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419872" y="4869160"/>
            <a:ext cx="451707" cy="297997"/>
            <a:chOff x="650617" y="5875337"/>
            <a:chExt cx="451707" cy="297997"/>
          </a:xfrm>
        </p:grpSpPr>
        <p:grpSp>
          <p:nvGrpSpPr>
            <p:cNvPr id="12" name="Group 11"/>
            <p:cNvGrpSpPr/>
            <p:nvPr/>
          </p:nvGrpSpPr>
          <p:grpSpPr>
            <a:xfrm>
              <a:off x="650617" y="5875337"/>
              <a:ext cx="432048" cy="104775"/>
              <a:chOff x="611560" y="5918200"/>
              <a:chExt cx="432048" cy="10477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611560" y="6022975"/>
                <a:ext cx="432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899592" y="5918200"/>
                <a:ext cx="144016" cy="10477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474" y="6039984"/>
              <a:ext cx="450850" cy="133350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251520" y="188640"/>
            <a:ext cx="4343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Experiment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838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Placeholder 3"/>
          <p:cNvSpPr>
            <a:spLocks noGrp="1"/>
          </p:cNvSpPr>
          <p:nvPr>
            <p:ph type="body" sz="half" idx="1"/>
          </p:nvPr>
        </p:nvSpPr>
        <p:spPr>
          <a:xfrm>
            <a:off x="468313" y="548680"/>
            <a:ext cx="7773987" cy="4114800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N</a:t>
            </a:r>
            <a:r>
              <a:rPr lang="en-GB" baseline="-250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2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O</a:t>
            </a:r>
            <a:r>
              <a:rPr lang="en-GB" baseline="-250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4</a:t>
            </a:r>
            <a:r>
              <a:rPr lang="en-GB" baseline="-25000" dirty="0" smtClean="0">
                <a:latin typeface="Comic Sans MS" pitchFamily="66" charset="0"/>
              </a:rPr>
              <a:t>                      </a:t>
            </a:r>
            <a:r>
              <a:rPr lang="en-GB" dirty="0" smtClean="0">
                <a:solidFill>
                  <a:srgbClr val="993300"/>
                </a:solidFill>
                <a:latin typeface="Comic Sans MS" pitchFamily="66" charset="0"/>
              </a:rPr>
              <a:t>2NO</a:t>
            </a:r>
            <a:r>
              <a:rPr lang="en-GB" baseline="-25000" dirty="0" smtClean="0">
                <a:solidFill>
                  <a:srgbClr val="993300"/>
                </a:solidFill>
                <a:latin typeface="Comic Sans MS" pitchFamily="66" charset="0"/>
              </a:rPr>
              <a:t>2</a:t>
            </a:r>
            <a:r>
              <a:rPr lang="en-GB" dirty="0" smtClean="0">
                <a:latin typeface="Comic Sans MS" pitchFamily="66" charset="0"/>
              </a:rPr>
              <a:t>       </a:t>
            </a:r>
            <a:r>
              <a:rPr lang="el-GR" dirty="0" smtClean="0">
                <a:solidFill>
                  <a:srgbClr val="FF0000"/>
                </a:solidFill>
                <a:latin typeface="Comic Sans MS" pitchFamily="66" charset="0"/>
              </a:rPr>
              <a:t>Δ</a:t>
            </a:r>
            <a:r>
              <a:rPr lang="en-GB" dirty="0" smtClean="0">
                <a:solidFill>
                  <a:srgbClr val="FF0000"/>
                </a:solidFill>
                <a:latin typeface="Comic Sans MS" pitchFamily="66" charset="0"/>
              </a:rPr>
              <a:t>H +</a:t>
            </a:r>
            <a:r>
              <a:rPr lang="en-GB" dirty="0" err="1" smtClean="0">
                <a:solidFill>
                  <a:srgbClr val="FF0000"/>
                </a:solidFill>
                <a:latin typeface="Comic Sans MS" pitchFamily="66" charset="0"/>
              </a:rPr>
              <a:t>ve</a:t>
            </a:r>
            <a:endParaRPr lang="en-GB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Tx/>
              <a:buNone/>
              <a:defRPr/>
            </a:pPr>
            <a:r>
              <a:rPr lang="en-GB" sz="2000" dirty="0" err="1" smtClean="0">
                <a:latin typeface="Comic Sans MS" pitchFamily="66" charset="0"/>
              </a:rPr>
              <a:t>dinitrogen</a:t>
            </a:r>
            <a:r>
              <a:rPr lang="en-GB" sz="2000" dirty="0" smtClean="0">
                <a:latin typeface="Comic Sans MS" pitchFamily="66" charset="0"/>
              </a:rPr>
              <a:t> </a:t>
            </a:r>
            <a:r>
              <a:rPr lang="en-GB" sz="2000" dirty="0" err="1" smtClean="0">
                <a:latin typeface="Comic Sans MS" pitchFamily="66" charset="0"/>
              </a:rPr>
              <a:t>tetraoxide</a:t>
            </a:r>
            <a:r>
              <a:rPr lang="en-GB" sz="2000" dirty="0" smtClean="0">
                <a:latin typeface="Comic Sans MS" pitchFamily="66" charset="0"/>
              </a:rPr>
              <a:t>               nitrogen dioxide</a:t>
            </a:r>
          </a:p>
          <a:p>
            <a:pPr>
              <a:buFontTx/>
              <a:buNone/>
              <a:defRPr/>
            </a:pPr>
            <a:r>
              <a:rPr lang="en-GB" sz="2000" dirty="0" smtClean="0">
                <a:latin typeface="Comic Sans MS" pitchFamily="66" charset="0"/>
              </a:rPr>
              <a:t> (colourless)                              (dark brown)</a:t>
            </a:r>
          </a:p>
          <a:p>
            <a:pPr>
              <a:buFontTx/>
              <a:buNone/>
              <a:defRPr/>
            </a:pPr>
            <a:endParaRPr lang="en-GB" sz="2000" dirty="0" smtClean="0">
              <a:latin typeface="Comic Sans MS" pitchFamily="66" charset="0"/>
            </a:endParaRPr>
          </a:p>
          <a:p>
            <a:pPr>
              <a:buFontTx/>
              <a:buNone/>
              <a:defRPr/>
            </a:pPr>
            <a:endParaRPr lang="en-GB" sz="2000" dirty="0" smtClean="0"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2276872"/>
            <a:ext cx="7996237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GB" sz="2000" b="1" u="sng" kern="0" dirty="0">
                <a:solidFill>
                  <a:prstClr val="black"/>
                </a:solidFill>
                <a:latin typeface="Comic Sans MS" panose="030F0702030302020204" pitchFamily="66" charset="0"/>
              </a:rPr>
              <a:t>Increasing the temperature </a:t>
            </a:r>
            <a:endParaRPr lang="en-GB" sz="2000" b="1" u="sng" kern="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Equilibrium moves 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to </a:t>
            </a:r>
            <a:r>
              <a:rPr lang="en-GB" sz="2000" b="1" kern="0" dirty="0">
                <a:solidFill>
                  <a:prstClr val="black"/>
                </a:solidFill>
                <a:latin typeface="Comic Sans MS" panose="030F0702030302020204" pitchFamily="66" charset="0"/>
              </a:rPr>
              <a:t>lower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 the temperature. </a:t>
            </a:r>
            <a:endParaRPr lang="en-GB" sz="2000" kern="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The </a:t>
            </a:r>
            <a:r>
              <a:rPr lang="en-GB" sz="2000" b="1" kern="0" dirty="0">
                <a:solidFill>
                  <a:prstClr val="black"/>
                </a:solidFill>
                <a:latin typeface="Comic Sans MS" panose="030F0702030302020204" pitchFamily="66" charset="0"/>
              </a:rPr>
              <a:t>forward 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reaction takes in energy so the equilibrium moves to the </a:t>
            </a:r>
            <a:r>
              <a:rPr lang="en-GB" sz="2000" b="1" kern="0" dirty="0">
                <a:solidFill>
                  <a:prstClr val="black"/>
                </a:solidFill>
                <a:latin typeface="Comic Sans MS" panose="030F0702030302020204" pitchFamily="66" charset="0"/>
              </a:rPr>
              <a:t>right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kern="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Producing 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more </a:t>
            </a:r>
            <a:r>
              <a:rPr lang="en-GB" sz="2000" b="1" kern="0" dirty="0">
                <a:solidFill>
                  <a:prstClr val="black"/>
                </a:solidFill>
                <a:latin typeface="Comic Sans MS" panose="030F0702030302020204" pitchFamily="66" charset="0"/>
              </a:rPr>
              <a:t>NO</a:t>
            </a:r>
            <a:r>
              <a:rPr lang="en-GB" sz="2000" b="1" kern="0" baseline="-25000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kern="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, so 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the colour becomes darker.</a:t>
            </a:r>
          </a:p>
        </p:txBody>
      </p:sp>
      <p:sp>
        <p:nvSpPr>
          <p:cNvPr id="7" name="Rectangle 6"/>
          <p:cNvSpPr/>
          <p:nvPr/>
        </p:nvSpPr>
        <p:spPr>
          <a:xfrm>
            <a:off x="323528" y="4135437"/>
            <a:ext cx="7996237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GB" sz="2000" b="1" u="sng" kern="0" dirty="0">
                <a:solidFill>
                  <a:prstClr val="black"/>
                </a:solidFill>
                <a:latin typeface="Comic Sans MS" panose="030F0702030302020204" pitchFamily="66" charset="0"/>
              </a:rPr>
              <a:t>Decreasing the temperature </a:t>
            </a:r>
            <a:endParaRPr lang="en-GB" sz="2000" b="1" u="sng" kern="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Equilibrium moves 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to </a:t>
            </a:r>
            <a:r>
              <a:rPr lang="en-GB" sz="2000" b="1" kern="0" dirty="0">
                <a:solidFill>
                  <a:prstClr val="black"/>
                </a:solidFill>
                <a:latin typeface="Comic Sans MS" panose="030F0702030302020204" pitchFamily="66" charset="0"/>
              </a:rPr>
              <a:t>raise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 the temperature. </a:t>
            </a:r>
            <a:endParaRPr lang="en-GB" sz="2000" kern="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The </a:t>
            </a:r>
            <a:r>
              <a:rPr lang="en-GB" sz="2000" b="1" kern="0" dirty="0">
                <a:solidFill>
                  <a:prstClr val="black"/>
                </a:solidFill>
                <a:latin typeface="Comic Sans MS" panose="030F0702030302020204" pitchFamily="66" charset="0"/>
              </a:rPr>
              <a:t>reverse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 reaction gives out energy so the equilibrium moves to the </a:t>
            </a:r>
            <a:r>
              <a:rPr lang="en-GB" sz="2000" b="1" kern="0" dirty="0">
                <a:solidFill>
                  <a:prstClr val="black"/>
                </a:solidFill>
                <a:latin typeface="Comic Sans MS" panose="030F0702030302020204" pitchFamily="66" charset="0"/>
              </a:rPr>
              <a:t>left 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producing more </a:t>
            </a:r>
            <a:r>
              <a:rPr lang="en-GB" sz="2000" b="1" kern="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N</a:t>
            </a:r>
            <a:r>
              <a:rPr lang="en-GB" sz="2000" b="1" kern="0" baseline="-25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  <a:r>
              <a:rPr lang="en-GB" sz="2000" b="1" kern="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O</a:t>
            </a:r>
            <a:r>
              <a:rPr lang="en-GB" sz="2000" b="1" kern="0" baseline="-25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4.</a:t>
            </a:r>
            <a:r>
              <a:rPr lang="en-GB" sz="2000" kern="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The 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colour becomes </a:t>
            </a:r>
            <a:r>
              <a:rPr lang="en-GB" sz="2000" b="1" kern="0" dirty="0">
                <a:solidFill>
                  <a:prstClr val="black"/>
                </a:solidFill>
                <a:latin typeface="Comic Sans MS" panose="030F0702030302020204" pitchFamily="66" charset="0"/>
              </a:rPr>
              <a:t>lighter</a:t>
            </a:r>
            <a:r>
              <a:rPr lang="en-GB" sz="2000" kern="0" dirty="0">
                <a:solidFill>
                  <a:prstClr val="black"/>
                </a:solidFill>
                <a:latin typeface="Comic Sans MS" panose="030F0702030302020204" pitchFamily="66" charset="0"/>
              </a:rPr>
              <a:t>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266026" y="692696"/>
            <a:ext cx="451707" cy="297997"/>
            <a:chOff x="650617" y="5875337"/>
            <a:chExt cx="451707" cy="297997"/>
          </a:xfrm>
        </p:grpSpPr>
        <p:grpSp>
          <p:nvGrpSpPr>
            <p:cNvPr id="9" name="Group 8"/>
            <p:cNvGrpSpPr/>
            <p:nvPr/>
          </p:nvGrpSpPr>
          <p:grpSpPr>
            <a:xfrm>
              <a:off x="650617" y="5875337"/>
              <a:ext cx="432048" cy="104775"/>
              <a:chOff x="611560" y="5918200"/>
              <a:chExt cx="432048" cy="104775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611560" y="6022975"/>
                <a:ext cx="432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899592" y="5918200"/>
                <a:ext cx="144016" cy="10477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474" y="6039984"/>
              <a:ext cx="450850" cy="133350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573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title"/>
          </p:nvPr>
        </p:nvSpPr>
        <p:spPr>
          <a:xfrm>
            <a:off x="611188" y="263683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GB" altLang="en-US" b="1" u="sng" dirty="0" smtClean="0">
                <a:latin typeface="Comic Sans MS" pitchFamily="66" charset="0"/>
              </a:rPr>
              <a:t>3.Pressure</a:t>
            </a:r>
            <a:r>
              <a:rPr lang="en-GB" altLang="en-US" dirty="0" smtClean="0">
                <a:latin typeface="Comic Sans MS" pitchFamily="66" charset="0"/>
              </a:rPr>
              <a:t> may alter the position of equilibrium</a:t>
            </a:r>
          </a:p>
        </p:txBody>
      </p:sp>
    </p:spTree>
    <p:extLst>
      <p:ext uri="{BB962C8B-B14F-4D97-AF65-F5344CB8AC3E}">
        <p14:creationId xmlns:p14="http://schemas.microsoft.com/office/powerpoint/2010/main" val="328838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2"/>
          <p:cNvSpPr>
            <a:spLocks noChangeArrowheads="1"/>
          </p:cNvSpPr>
          <p:nvPr/>
        </p:nvSpPr>
        <p:spPr bwMode="auto">
          <a:xfrm>
            <a:off x="323578" y="332656"/>
            <a:ext cx="81375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The pressure exerted by a gas is caused by the freely moving molecules bombarding the walls of the container.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An </a:t>
            </a:r>
            <a:r>
              <a:rPr lang="en-GB" altLang="en-US" sz="2400" b="1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increase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GB" altLang="en-US" sz="2400" b="1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in the number of molecules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results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in an </a:t>
            </a:r>
            <a:r>
              <a:rPr lang="en-GB" altLang="en-US" sz="2400" b="1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increase in pressure, </a:t>
            </a: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assuming the size of the container is kept constant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  <a:ea typeface="Times New Roman" pitchFamily="18" charset="0"/>
                <a:cs typeface="Arial" pitchFamily="34" charset="0"/>
              </a:rPr>
              <a:t>The system can reduce the pressure by reacting in such a way as to produce fewer molecules.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3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-152400"/>
            <a:ext cx="4953000" cy="792163"/>
          </a:xfrm>
          <a:noFill/>
        </p:spPr>
        <p:txBody>
          <a:bodyPr/>
          <a:lstStyle/>
          <a:p>
            <a:pPr eaLnBrk="1" hangingPunct="1"/>
            <a:r>
              <a:rPr lang="en-GB" altLang="en-US" sz="3200" b="1" u="sng" dirty="0" smtClean="0">
                <a:ea typeface="ＭＳ Ｐゴシック" pitchFamily="34" charset="-128"/>
              </a:rPr>
              <a:t>Changing Pressure</a:t>
            </a:r>
            <a:endParaRPr lang="en-US" altLang="en-US" sz="3200" b="1" u="sng" dirty="0" smtClean="0">
              <a:ea typeface="ＭＳ Ｐゴシック" pitchFamily="34" charset="-128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467519" y="524617"/>
            <a:ext cx="6096000" cy="366713"/>
            <a:chOff x="480" y="432"/>
            <a:chExt cx="3840" cy="231"/>
          </a:xfrm>
        </p:grpSpPr>
        <p:sp>
          <p:nvSpPr>
            <p:cNvPr id="31764" name="Text Box 12"/>
            <p:cNvSpPr txBox="1">
              <a:spLocks noChangeArrowheads="1"/>
            </p:cNvSpPr>
            <p:nvPr/>
          </p:nvSpPr>
          <p:spPr bwMode="auto">
            <a:xfrm>
              <a:off x="480" y="432"/>
              <a:ext cx="38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dirty="0"/>
                <a:t>N</a:t>
              </a:r>
              <a:r>
                <a:rPr lang="en-GB" altLang="en-US" sz="1800" baseline="-25000" dirty="0"/>
                <a:t>2</a:t>
              </a:r>
              <a:r>
                <a:rPr lang="en-GB" altLang="en-US" sz="1800" dirty="0"/>
                <a:t> </a:t>
              </a:r>
              <a:r>
                <a:rPr lang="en-GB" altLang="en-US" sz="1800" baseline="-25000" dirty="0"/>
                <a:t>(g)</a:t>
              </a:r>
              <a:r>
                <a:rPr lang="en-GB" altLang="en-US" sz="1800" dirty="0"/>
                <a:t>          +	3 H</a:t>
              </a:r>
              <a:r>
                <a:rPr lang="en-GB" altLang="en-US" sz="1800" baseline="-25000" dirty="0"/>
                <a:t>2</a:t>
              </a:r>
              <a:r>
                <a:rPr lang="en-GB" altLang="en-US" sz="1800" dirty="0"/>
                <a:t> </a:t>
              </a:r>
              <a:r>
                <a:rPr lang="en-GB" altLang="en-US" sz="1800" baseline="-25000" dirty="0"/>
                <a:t>(g)          </a:t>
              </a:r>
              <a:r>
                <a:rPr lang="en-GB" altLang="en-US" sz="1800" dirty="0"/>
                <a:t>	         	2 NH</a:t>
              </a:r>
              <a:r>
                <a:rPr lang="en-GB" altLang="en-US" sz="1800" baseline="-25000" dirty="0"/>
                <a:t>3</a:t>
              </a:r>
              <a:r>
                <a:rPr lang="en-GB" altLang="en-US" sz="1800" dirty="0"/>
                <a:t> </a:t>
              </a:r>
              <a:r>
                <a:rPr lang="en-GB" altLang="en-US" sz="1800" baseline="-25000" dirty="0"/>
                <a:t>(g)</a:t>
              </a:r>
              <a:endParaRPr lang="en-US" altLang="en-US" sz="1800" baseline="-25000" dirty="0"/>
            </a:p>
          </p:txBody>
        </p:sp>
        <p:grpSp>
          <p:nvGrpSpPr>
            <p:cNvPr id="31765" name="Group 13"/>
            <p:cNvGrpSpPr>
              <a:grpSpLocks/>
            </p:cNvGrpSpPr>
            <p:nvPr/>
          </p:nvGrpSpPr>
          <p:grpSpPr bwMode="auto">
            <a:xfrm>
              <a:off x="2400" y="480"/>
              <a:ext cx="456" cy="123"/>
              <a:chOff x="2592" y="2134"/>
              <a:chExt cx="288" cy="77"/>
            </a:xfrm>
          </p:grpSpPr>
          <p:grpSp>
            <p:nvGrpSpPr>
              <p:cNvPr id="31766" name="Group 14"/>
              <p:cNvGrpSpPr>
                <a:grpSpLocks/>
              </p:cNvGrpSpPr>
              <p:nvPr/>
            </p:nvGrpSpPr>
            <p:grpSpPr bwMode="auto">
              <a:xfrm>
                <a:off x="2592" y="2134"/>
                <a:ext cx="288" cy="26"/>
                <a:chOff x="2592" y="2134"/>
                <a:chExt cx="288" cy="26"/>
              </a:xfrm>
            </p:grpSpPr>
            <p:sp>
              <p:nvSpPr>
                <p:cNvPr id="31770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2592" y="2160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1771" name="Line 16"/>
                <p:cNvSpPr>
                  <a:spLocks noChangeShapeType="1"/>
                </p:cNvSpPr>
                <p:nvPr/>
              </p:nvSpPr>
              <p:spPr bwMode="auto">
                <a:xfrm flipH="1" flipV="1">
                  <a:off x="2820" y="2134"/>
                  <a:ext cx="60" cy="2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31767" name="Group 17"/>
              <p:cNvGrpSpPr>
                <a:grpSpLocks/>
              </p:cNvGrpSpPr>
              <p:nvPr/>
            </p:nvGrpSpPr>
            <p:grpSpPr bwMode="auto">
              <a:xfrm flipH="1" flipV="1">
                <a:off x="2592" y="2185"/>
                <a:ext cx="288" cy="26"/>
                <a:chOff x="2592" y="2134"/>
                <a:chExt cx="288" cy="26"/>
              </a:xfrm>
            </p:grpSpPr>
            <p:sp>
              <p:nvSpPr>
                <p:cNvPr id="31768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2592" y="2160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1769" name="Line 19"/>
                <p:cNvSpPr>
                  <a:spLocks noChangeShapeType="1"/>
                </p:cNvSpPr>
                <p:nvPr/>
              </p:nvSpPr>
              <p:spPr bwMode="auto">
                <a:xfrm flipH="1" flipV="1">
                  <a:off x="2820" y="2134"/>
                  <a:ext cx="60" cy="2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45076" name="Text Box 20"/>
          <p:cNvSpPr txBox="1">
            <a:spLocks noChangeArrowheads="1"/>
          </p:cNvSpPr>
          <p:nvPr/>
        </p:nvSpPr>
        <p:spPr bwMode="auto">
          <a:xfrm>
            <a:off x="238919" y="1439016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 dirty="0"/>
              <a:t>1 volume</a:t>
            </a:r>
            <a:endParaRPr lang="en-US" altLang="en-US" sz="1800" b="0" dirty="0"/>
          </a:p>
        </p:txBody>
      </p:sp>
      <p:sp>
        <p:nvSpPr>
          <p:cNvPr id="45077" name="Text Box 21"/>
          <p:cNvSpPr txBox="1">
            <a:spLocks noChangeArrowheads="1"/>
          </p:cNvSpPr>
          <p:nvPr/>
        </p:nvSpPr>
        <p:spPr bwMode="auto">
          <a:xfrm>
            <a:off x="2162225" y="1439017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 dirty="0"/>
              <a:t>3 volumes</a:t>
            </a:r>
            <a:endParaRPr lang="en-US" altLang="en-US" sz="1800" b="0" dirty="0"/>
          </a:p>
        </p:txBody>
      </p:sp>
      <p:sp>
        <p:nvSpPr>
          <p:cNvPr id="45078" name="Text Box 22"/>
          <p:cNvSpPr txBox="1">
            <a:spLocks noChangeArrowheads="1"/>
          </p:cNvSpPr>
          <p:nvPr/>
        </p:nvSpPr>
        <p:spPr bwMode="auto">
          <a:xfrm>
            <a:off x="4819253" y="1439015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 dirty="0"/>
              <a:t>2 volumes</a:t>
            </a:r>
            <a:endParaRPr lang="en-US" altLang="en-US" sz="1800" b="0" dirty="0"/>
          </a:p>
        </p:txBody>
      </p:sp>
      <p:sp>
        <p:nvSpPr>
          <p:cNvPr id="45079" name="AutoShape 23"/>
          <p:cNvSpPr>
            <a:spLocks noChangeArrowheads="1"/>
          </p:cNvSpPr>
          <p:nvPr/>
        </p:nvSpPr>
        <p:spPr bwMode="auto">
          <a:xfrm>
            <a:off x="696119" y="905617"/>
            <a:ext cx="152400" cy="533400"/>
          </a:xfrm>
          <a:prstGeom prst="up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5080" name="AutoShape 24"/>
          <p:cNvSpPr>
            <a:spLocks noChangeArrowheads="1"/>
          </p:cNvSpPr>
          <p:nvPr/>
        </p:nvSpPr>
        <p:spPr bwMode="auto">
          <a:xfrm>
            <a:off x="5268119" y="905617"/>
            <a:ext cx="152400" cy="533400"/>
          </a:xfrm>
          <a:prstGeom prst="up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5081" name="AutoShape 25"/>
          <p:cNvSpPr>
            <a:spLocks noChangeArrowheads="1"/>
          </p:cNvSpPr>
          <p:nvPr/>
        </p:nvSpPr>
        <p:spPr bwMode="auto">
          <a:xfrm>
            <a:off x="2448719" y="905617"/>
            <a:ext cx="152400" cy="533400"/>
          </a:xfrm>
          <a:prstGeom prst="up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990600" y="1774773"/>
            <a:ext cx="1752600" cy="595313"/>
            <a:chOff x="672" y="1248"/>
            <a:chExt cx="1104" cy="375"/>
          </a:xfrm>
        </p:grpSpPr>
        <p:sp>
          <p:nvSpPr>
            <p:cNvPr id="31762" name="AutoShape 26"/>
            <p:cNvSpPr>
              <a:spLocks/>
            </p:cNvSpPr>
            <p:nvPr/>
          </p:nvSpPr>
          <p:spPr bwMode="auto">
            <a:xfrm rot="-5400000">
              <a:off x="1152" y="768"/>
              <a:ext cx="144" cy="1104"/>
            </a:xfrm>
            <a:prstGeom prst="leftBrace">
              <a:avLst>
                <a:gd name="adj1" fmla="val 63889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1763" name="Text Box 27"/>
            <p:cNvSpPr txBox="1">
              <a:spLocks noChangeArrowheads="1"/>
            </p:cNvSpPr>
            <p:nvPr/>
          </p:nvSpPr>
          <p:spPr bwMode="auto">
            <a:xfrm>
              <a:off x="912" y="1392"/>
              <a:ext cx="8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0"/>
                <a:t>4 volumes</a:t>
              </a:r>
              <a:endParaRPr lang="en-US" altLang="en-US" sz="1800" b="0"/>
            </a:p>
          </p:txBody>
        </p:sp>
      </p:grpSp>
      <p:pic>
        <p:nvPicPr>
          <p:cNvPr id="45084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2322659"/>
            <a:ext cx="207645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6" name="AutoShape 30"/>
          <p:cNvSpPr>
            <a:spLocks noChangeArrowheads="1"/>
          </p:cNvSpPr>
          <p:nvPr/>
        </p:nvSpPr>
        <p:spPr bwMode="auto">
          <a:xfrm>
            <a:off x="2601119" y="3375171"/>
            <a:ext cx="2209800" cy="457200"/>
          </a:xfrm>
          <a:prstGeom prst="rightArrow">
            <a:avLst>
              <a:gd name="adj1" fmla="val 50000"/>
              <a:gd name="adj2" fmla="val 1208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5087" name="Text Box 31"/>
          <p:cNvSpPr txBox="1">
            <a:spLocks noChangeArrowheads="1"/>
          </p:cNvSpPr>
          <p:nvPr/>
        </p:nvSpPr>
        <p:spPr bwMode="auto">
          <a:xfrm>
            <a:off x="2524919" y="2806898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/>
              <a:t>Increase Pressure</a:t>
            </a:r>
          </a:p>
        </p:txBody>
      </p:sp>
      <p:sp>
        <p:nvSpPr>
          <p:cNvPr id="45088" name="Text Box 32"/>
          <p:cNvSpPr txBox="1">
            <a:spLocks noChangeArrowheads="1"/>
          </p:cNvSpPr>
          <p:nvPr/>
        </p:nvSpPr>
        <p:spPr bwMode="auto">
          <a:xfrm>
            <a:off x="7181850" y="2852936"/>
            <a:ext cx="1600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/>
              <a:t>Volume decreases</a:t>
            </a:r>
          </a:p>
        </p:txBody>
      </p:sp>
      <p:pic>
        <p:nvPicPr>
          <p:cNvPr id="45089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3" y="2322659"/>
            <a:ext cx="21526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8919" y="5427540"/>
            <a:ext cx="8418562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FOR GASES, </a:t>
            </a:r>
            <a:r>
              <a:rPr lang="en-GB" sz="2000" b="1" u="sng" dirty="0" smtClean="0">
                <a:latin typeface="Comic Sans MS" panose="030F0702030302020204" pitchFamily="66" charset="0"/>
              </a:rPr>
              <a:t>an </a:t>
            </a:r>
            <a:r>
              <a:rPr lang="en-GB" sz="2000" b="1" u="sng" dirty="0">
                <a:latin typeface="Comic Sans MS" panose="030F0702030302020204" pitchFamily="66" charset="0"/>
              </a:rPr>
              <a:t>increase in pressure</a:t>
            </a:r>
            <a:r>
              <a:rPr lang="en-GB" sz="2000" dirty="0">
                <a:latin typeface="Comic Sans MS" panose="030F0702030302020204" pitchFamily="66" charset="0"/>
              </a:rPr>
              <a:t> will cause the equilibrium to counteract this effect </a:t>
            </a:r>
            <a:r>
              <a:rPr lang="en-GB" sz="2000" dirty="0" smtClean="0">
                <a:latin typeface="Comic Sans MS" panose="030F0702030302020204" pitchFamily="66" charset="0"/>
              </a:rPr>
              <a:t>so shift to the side of lower volume to reduce the pressure.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High pressures favour </a:t>
            </a:r>
            <a:r>
              <a:rPr lang="en-GB" sz="2000" dirty="0">
                <a:latin typeface="Comic Sans MS" panose="030F0702030302020204" pitchFamily="66" charset="0"/>
              </a:rPr>
              <a:t>the side with less gas molecules.</a:t>
            </a:r>
          </a:p>
        </p:txBody>
      </p:sp>
    </p:spTree>
    <p:extLst>
      <p:ext uri="{BB962C8B-B14F-4D97-AF65-F5344CB8AC3E}">
        <p14:creationId xmlns:p14="http://schemas.microsoft.com/office/powerpoint/2010/main" val="284487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45076" grpId="0"/>
      <p:bldP spid="45077" grpId="0"/>
      <p:bldP spid="45078" grpId="0"/>
      <p:bldP spid="45079" grpId="0" animBg="1"/>
      <p:bldP spid="45080" grpId="0" animBg="1"/>
      <p:bldP spid="45081" grpId="0" animBg="1"/>
      <p:bldP spid="45086" grpId="0" animBg="1"/>
      <p:bldP spid="45087" grpId="0"/>
      <p:bldP spid="4508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52400" y="71735"/>
            <a:ext cx="845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Increase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pressure:</a:t>
            </a: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  <a:r>
              <a:rPr lang="en-GB" altLang="en-US" sz="2400" b="1" u="sng" dirty="0" smtClean="0">
                <a:latin typeface="Comic Sans MS" panose="030F0702030302020204" pitchFamily="66" charset="0"/>
              </a:rPr>
              <a:t>volume </a:t>
            </a:r>
            <a:r>
              <a:rPr lang="en-GB" altLang="en-US" sz="2400" b="1" u="sng" dirty="0">
                <a:latin typeface="Comic Sans MS" panose="030F0702030302020204" pitchFamily="66" charset="0"/>
              </a:rPr>
              <a:t>decreases</a:t>
            </a:r>
            <a:endParaRPr lang="en-US" altLang="en-US" sz="2400" b="1" u="sng" dirty="0">
              <a:latin typeface="Comic Sans MS" panose="030F0702030302020204" pitchFamily="66" charset="0"/>
            </a:endParaRP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2895600" y="533400"/>
            <a:ext cx="6096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latin typeface="Comic Sans MS" panose="030F0702030302020204" pitchFamily="66" charset="0"/>
              </a:rPr>
              <a:t> Equilibrium moves</a:t>
            </a:r>
            <a:r>
              <a:rPr lang="en-GB" altLang="en-US" sz="2400" b="0" dirty="0">
                <a:latin typeface="Comic Sans MS" panose="030F0702030302020204" pitchFamily="66" charset="0"/>
              </a:rPr>
              <a:t> to side with </a:t>
            </a:r>
            <a:r>
              <a:rPr lang="en-GB" altLang="en-US" sz="2400" dirty="0">
                <a:latin typeface="Comic Sans MS" panose="030F0702030302020204" pitchFamily="66" charset="0"/>
              </a:rPr>
              <a:t>lowest volume</a:t>
            </a:r>
            <a:r>
              <a:rPr lang="en-GB" altLang="en-US" sz="2400" b="0" dirty="0">
                <a:latin typeface="Comic Sans MS" panose="030F0702030302020204" pitchFamily="66" charset="0"/>
              </a:rPr>
              <a:t> (right)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b="0" dirty="0">
                <a:latin typeface="Comic Sans MS" panose="030F0702030302020204" pitchFamily="66" charset="0"/>
              </a:rPr>
              <a:t> more NH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3</a:t>
            </a:r>
            <a:r>
              <a:rPr lang="en-GB" altLang="en-US" sz="2400" b="0" dirty="0">
                <a:latin typeface="Comic Sans MS" panose="030F0702030302020204" pitchFamily="66" charset="0"/>
              </a:rPr>
              <a:t> produced</a:t>
            </a:r>
            <a:endParaRPr lang="en-US" altLang="en-US" sz="2400" b="0" dirty="0">
              <a:latin typeface="Comic Sans MS" panose="030F0702030302020204" pitchFamily="66" charset="0"/>
            </a:endParaRP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0" y="2137173"/>
            <a:ext cx="845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b="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Decrease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pressure:</a:t>
            </a: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 </a:t>
            </a:r>
            <a:r>
              <a:rPr lang="en-GB" altLang="en-US" sz="2400" b="1" u="sng" dirty="0" smtClean="0">
                <a:latin typeface="Comic Sans MS" panose="030F0702030302020204" pitchFamily="66" charset="0"/>
              </a:rPr>
              <a:t>volume </a:t>
            </a:r>
            <a:r>
              <a:rPr lang="en-GB" altLang="en-US" sz="2400" b="1" u="sng" dirty="0">
                <a:latin typeface="Comic Sans MS" panose="030F0702030302020204" pitchFamily="66" charset="0"/>
              </a:rPr>
              <a:t>increases</a:t>
            </a:r>
            <a:endParaRPr lang="en-US" altLang="en-US" sz="2400" b="1" u="sng" dirty="0">
              <a:latin typeface="Comic Sans MS" panose="030F0702030302020204" pitchFamily="66" charset="0"/>
            </a:endParaRP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2949360" y="2598838"/>
            <a:ext cx="60422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dirty="0">
                <a:latin typeface="Comic Sans MS" panose="030F0702030302020204" pitchFamily="66" charset="0"/>
              </a:rPr>
              <a:t> Equilibrium moves</a:t>
            </a:r>
            <a:r>
              <a:rPr lang="en-GB" altLang="en-US" sz="2400" b="0" dirty="0">
                <a:latin typeface="Comic Sans MS" panose="030F0702030302020204" pitchFamily="66" charset="0"/>
              </a:rPr>
              <a:t> to side with </a:t>
            </a:r>
            <a:r>
              <a:rPr lang="en-GB" altLang="en-US" sz="2400" dirty="0">
                <a:latin typeface="Comic Sans MS" panose="030F0702030302020204" pitchFamily="66" charset="0"/>
              </a:rPr>
              <a:t>largest volume</a:t>
            </a:r>
            <a:r>
              <a:rPr lang="en-GB" altLang="en-US" sz="2400" b="0" dirty="0">
                <a:latin typeface="Comic Sans MS" panose="030F0702030302020204" pitchFamily="66" charset="0"/>
              </a:rPr>
              <a:t> (left)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en-GB" altLang="en-US" sz="2400" b="0" dirty="0">
                <a:latin typeface="Comic Sans MS" panose="030F0702030302020204" pitchFamily="66" charset="0"/>
              </a:rPr>
              <a:t> More N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400" b="0" dirty="0">
                <a:latin typeface="Comic Sans MS" panose="030F0702030302020204" pitchFamily="66" charset="0"/>
              </a:rPr>
              <a:t>, H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400" b="0" dirty="0">
                <a:latin typeface="Comic Sans MS" panose="030F0702030302020204" pitchFamily="66" charset="0"/>
              </a:rPr>
              <a:t> produced</a:t>
            </a:r>
            <a:endParaRPr lang="en-US" altLang="en-US" sz="2400" b="0" dirty="0">
              <a:latin typeface="Comic Sans MS" panose="030F0702030302020204" pitchFamily="66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228600" y="3752852"/>
            <a:ext cx="7007696" cy="1270001"/>
            <a:chOff x="144" y="2220"/>
            <a:chExt cx="3888" cy="800"/>
          </a:xfrm>
        </p:grpSpPr>
        <p:sp>
          <p:nvSpPr>
            <p:cNvPr id="32777" name="Text Box 8"/>
            <p:cNvSpPr txBox="1">
              <a:spLocks noChangeArrowheads="1"/>
            </p:cNvSpPr>
            <p:nvPr/>
          </p:nvSpPr>
          <p:spPr bwMode="auto">
            <a:xfrm>
              <a:off x="144" y="2220"/>
              <a:ext cx="57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>
                  <a:latin typeface="Comic Sans MS" panose="030F0702030302020204" pitchFamily="66" charset="0"/>
                </a:rPr>
                <a:t>Note:</a:t>
              </a:r>
            </a:p>
          </p:txBody>
        </p:sp>
        <p:sp>
          <p:nvSpPr>
            <p:cNvPr id="32779" name="Text Box 9"/>
            <p:cNvSpPr txBox="1">
              <a:spLocks noChangeArrowheads="1"/>
            </p:cNvSpPr>
            <p:nvPr/>
          </p:nvSpPr>
          <p:spPr bwMode="auto">
            <a:xfrm>
              <a:off x="528" y="2497"/>
              <a:ext cx="3504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0" dirty="0">
                  <a:latin typeface="Comic Sans MS" panose="030F0702030302020204" pitchFamily="66" charset="0"/>
                </a:rPr>
                <a:t>2 A </a:t>
              </a:r>
              <a:r>
                <a:rPr lang="en-GB" altLang="en-US" sz="2400" b="0" baseline="-25000" dirty="0">
                  <a:latin typeface="Comic Sans MS" panose="030F0702030302020204" pitchFamily="66" charset="0"/>
                </a:rPr>
                <a:t>(g)</a:t>
              </a:r>
              <a:r>
                <a:rPr lang="en-GB" altLang="en-US" sz="2400" b="0" dirty="0">
                  <a:latin typeface="Comic Sans MS" panose="030F0702030302020204" pitchFamily="66" charset="0"/>
                </a:rPr>
                <a:t>  +  B </a:t>
              </a:r>
              <a:r>
                <a:rPr lang="en-GB" altLang="en-US" sz="2400" b="0" baseline="-25000" dirty="0">
                  <a:latin typeface="Comic Sans MS" panose="030F0702030302020204" pitchFamily="66" charset="0"/>
                </a:rPr>
                <a:t>(g</a:t>
              </a:r>
              <a:r>
                <a:rPr lang="en-GB" altLang="en-US" sz="2400" b="0" baseline="-25000" dirty="0" smtClean="0">
                  <a:latin typeface="Comic Sans MS" panose="030F0702030302020204" pitchFamily="66" charset="0"/>
                </a:rPr>
                <a:t>)</a:t>
              </a:r>
              <a:r>
                <a:rPr lang="en-GB" altLang="en-US" sz="2400" dirty="0">
                  <a:latin typeface="Comic Sans MS" panose="030F0702030302020204" pitchFamily="66" charset="0"/>
                </a:rPr>
                <a:t> </a:t>
              </a:r>
              <a:r>
                <a:rPr lang="en-GB" altLang="en-US" sz="2400" dirty="0" smtClean="0">
                  <a:latin typeface="Comic Sans MS" panose="030F0702030302020204" pitchFamily="66" charset="0"/>
                </a:rPr>
                <a:t>       </a:t>
              </a:r>
              <a:r>
                <a:rPr lang="en-GB" altLang="en-US" sz="2400" b="0" dirty="0" smtClean="0">
                  <a:latin typeface="Comic Sans MS" panose="030F0702030302020204" pitchFamily="66" charset="0"/>
                </a:rPr>
                <a:t> 4 </a:t>
              </a:r>
              <a:r>
                <a:rPr lang="en-GB" altLang="en-US" sz="2400" b="0" dirty="0">
                  <a:latin typeface="Comic Sans MS" panose="030F0702030302020204" pitchFamily="66" charset="0"/>
                </a:rPr>
                <a:t>C </a:t>
              </a:r>
              <a:r>
                <a:rPr lang="en-GB" altLang="en-US" sz="2400" b="0" baseline="-25000" dirty="0">
                  <a:latin typeface="Comic Sans MS" panose="030F0702030302020204" pitchFamily="66" charset="0"/>
                </a:rPr>
                <a:t>(s)</a:t>
              </a:r>
              <a:r>
                <a:rPr lang="en-GB" altLang="en-US" sz="2400" b="0" dirty="0">
                  <a:latin typeface="Comic Sans MS" panose="030F0702030302020204" pitchFamily="66" charset="0"/>
                </a:rPr>
                <a:t>  +  D </a:t>
              </a:r>
              <a:r>
                <a:rPr lang="en-GB" altLang="en-US" sz="2400" b="0" baseline="-25000" dirty="0">
                  <a:latin typeface="Comic Sans MS" panose="030F0702030302020204" pitchFamily="66" charset="0"/>
                </a:rPr>
                <a:t>(g)</a:t>
              </a:r>
              <a:r>
                <a:rPr lang="en-GB" altLang="en-US" sz="2400" b="0" dirty="0">
                  <a:latin typeface="Comic Sans MS" panose="030F0702030302020204" pitchFamily="66" charset="0"/>
                </a:rPr>
                <a:t>  +  3 E </a:t>
              </a:r>
              <a:r>
                <a:rPr lang="en-GB" altLang="en-US" sz="2400" b="0" baseline="-25000" dirty="0">
                  <a:latin typeface="Comic Sans MS" panose="030F0702030302020204" pitchFamily="66" charset="0"/>
                </a:rPr>
                <a:t>(</a:t>
              </a:r>
              <a:r>
                <a:rPr lang="en-GB" altLang="en-US" sz="2400" b="0" baseline="-25000" dirty="0" err="1">
                  <a:latin typeface="Comic Sans MS" panose="030F0702030302020204" pitchFamily="66" charset="0"/>
                </a:rPr>
                <a:t>aq</a:t>
              </a:r>
              <a:r>
                <a:rPr lang="en-GB" altLang="en-US" sz="2400" b="0" baseline="-25000" dirty="0">
                  <a:latin typeface="Comic Sans MS" panose="030F0702030302020204" pitchFamily="66" charset="0"/>
                </a:rPr>
                <a:t>)</a:t>
              </a:r>
              <a:r>
                <a:rPr lang="en-GB" altLang="en-US" sz="2400" b="0" dirty="0">
                  <a:latin typeface="Comic Sans MS" panose="030F0702030302020204" pitchFamily="66" charset="0"/>
                </a:rPr>
                <a:t>			</a:t>
              </a:r>
            </a:p>
          </p:txBody>
        </p:sp>
      </p:grpSp>
      <p:sp>
        <p:nvSpPr>
          <p:cNvPr id="47122" name="AutoShape 18"/>
          <p:cNvSpPr>
            <a:spLocks noChangeArrowheads="1"/>
          </p:cNvSpPr>
          <p:nvPr/>
        </p:nvSpPr>
        <p:spPr bwMode="auto">
          <a:xfrm>
            <a:off x="2360847" y="4784769"/>
            <a:ext cx="304800" cy="685800"/>
          </a:xfrm>
          <a:prstGeom prst="up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Comic Sans MS" panose="030F0702030302020204" pitchFamily="66" charset="0"/>
            </a:endParaRPr>
          </a:p>
        </p:txBody>
      </p:sp>
      <p:sp>
        <p:nvSpPr>
          <p:cNvPr id="47123" name="Text Box 19"/>
          <p:cNvSpPr txBox="1">
            <a:spLocks noChangeArrowheads="1"/>
          </p:cNvSpPr>
          <p:nvPr/>
        </p:nvSpPr>
        <p:spPr bwMode="auto">
          <a:xfrm>
            <a:off x="194455" y="5470569"/>
            <a:ext cx="77861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0" dirty="0">
                <a:latin typeface="Comic Sans MS" panose="030F0702030302020204" pitchFamily="66" charset="0"/>
              </a:rPr>
              <a:t> Reactants have largest volume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 b="0" dirty="0">
                <a:latin typeface="Comic Sans MS" panose="030F0702030302020204" pitchFamily="66" charset="0"/>
              </a:rPr>
              <a:t> Gases occupy much more space than solids or liquids</a:t>
            </a:r>
          </a:p>
        </p:txBody>
      </p:sp>
      <p:grpSp>
        <p:nvGrpSpPr>
          <p:cNvPr id="19" name="Group 8"/>
          <p:cNvGrpSpPr>
            <a:grpSpLocks/>
          </p:cNvGrpSpPr>
          <p:nvPr/>
        </p:nvGrpSpPr>
        <p:grpSpPr bwMode="auto">
          <a:xfrm>
            <a:off x="3146194" y="4322416"/>
            <a:ext cx="390104" cy="195263"/>
            <a:chOff x="2592" y="2134"/>
            <a:chExt cx="288" cy="77"/>
          </a:xfrm>
        </p:grpSpPr>
        <p:grpSp>
          <p:nvGrpSpPr>
            <p:cNvPr id="20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5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1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22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2525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  <p:bldP spid="47109" grpId="0" build="p"/>
      <p:bldP spid="47110" grpId="0"/>
      <p:bldP spid="47111" grpId="0" build="p"/>
      <p:bldP spid="47122" grpId="0" animBg="1"/>
      <p:bldP spid="4712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1" name="Text Box 15"/>
          <p:cNvSpPr txBox="1">
            <a:spLocks noChangeArrowheads="1"/>
          </p:cNvSpPr>
          <p:nvPr/>
        </p:nvSpPr>
        <p:spPr bwMode="auto">
          <a:xfrm>
            <a:off x="304800" y="1196752"/>
            <a:ext cx="46863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en-GB" altLang="en-US" sz="2400" b="0" dirty="0">
                <a:latin typeface="Comic Sans MS" panose="030F0702030302020204" pitchFamily="66" charset="0"/>
              </a:rPr>
              <a:t>Addition of bromine</a:t>
            </a:r>
            <a:r>
              <a:rPr lang="en-GB" altLang="en-US" sz="2400" b="0" dirty="0" smtClean="0">
                <a:latin typeface="Comic Sans MS" panose="030F0702030302020204" pitchFamily="66" charset="0"/>
              </a:rPr>
              <a:t>:</a:t>
            </a:r>
            <a:endParaRPr lang="en-GB" altLang="en-US" sz="2400" b="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en-GB" altLang="en-US" sz="2400" b="0" dirty="0">
                <a:latin typeface="Comic Sans MS" panose="030F0702030302020204" pitchFamily="66" charset="0"/>
              </a:rPr>
              <a:t>Increase temperature:</a:t>
            </a:r>
          </a:p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en-GB" altLang="en-US" sz="2400" b="0" dirty="0" smtClean="0">
                <a:latin typeface="Comic Sans MS" panose="030F0702030302020204" pitchFamily="66" charset="0"/>
              </a:rPr>
              <a:t>Addition </a:t>
            </a:r>
            <a:r>
              <a:rPr lang="en-GB" altLang="en-US" sz="2400" b="0" dirty="0">
                <a:latin typeface="Comic Sans MS" panose="030F0702030302020204" pitchFamily="66" charset="0"/>
              </a:rPr>
              <a:t>of acid:</a:t>
            </a:r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152400" y="31242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</a:rPr>
              <a:t>Ex2.    C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400" b="0" dirty="0">
                <a:latin typeface="Comic Sans MS" panose="030F0702030302020204" pitchFamily="66" charset="0"/>
              </a:rPr>
              <a:t>H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4 (g)</a:t>
            </a:r>
            <a:r>
              <a:rPr lang="en-GB" altLang="en-US" sz="2400" b="0" dirty="0">
                <a:latin typeface="Comic Sans MS" panose="030F0702030302020204" pitchFamily="66" charset="0"/>
              </a:rPr>
              <a:t>  +   H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400" b="0" dirty="0">
                <a:latin typeface="Comic Sans MS" panose="030F0702030302020204" pitchFamily="66" charset="0"/>
              </a:rPr>
              <a:t>O 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(g)</a:t>
            </a:r>
            <a:r>
              <a:rPr lang="en-GB" altLang="en-US" sz="2400" b="0" dirty="0">
                <a:latin typeface="Comic Sans MS" panose="030F0702030302020204" pitchFamily="66" charset="0"/>
              </a:rPr>
              <a:t>		</a:t>
            </a:r>
            <a:r>
              <a:rPr lang="en-GB" altLang="en-US" sz="2400" b="0" dirty="0" smtClean="0">
                <a:latin typeface="Comic Sans MS" panose="030F0702030302020204" pitchFamily="66" charset="0"/>
              </a:rPr>
              <a:t>C</a:t>
            </a:r>
            <a:r>
              <a:rPr lang="en-GB" altLang="en-US" sz="2400" b="0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2400" b="0" dirty="0" smtClean="0">
                <a:latin typeface="Comic Sans MS" panose="030F0702030302020204" pitchFamily="66" charset="0"/>
              </a:rPr>
              <a:t>H</a:t>
            </a:r>
            <a:r>
              <a:rPr lang="en-GB" altLang="en-US" sz="2400" b="0" baseline="-25000" dirty="0" smtClean="0">
                <a:latin typeface="Comic Sans MS" panose="030F0702030302020204" pitchFamily="66" charset="0"/>
              </a:rPr>
              <a:t>5</a:t>
            </a:r>
            <a:r>
              <a:rPr lang="en-GB" altLang="en-US" sz="2400" b="0" dirty="0" smtClean="0">
                <a:latin typeface="Comic Sans MS" panose="030F0702030302020204" pitchFamily="66" charset="0"/>
              </a:rPr>
              <a:t>OH</a:t>
            </a:r>
            <a:r>
              <a:rPr lang="en-GB" altLang="en-US" sz="2400" b="0" baseline="30000" dirty="0" smtClean="0">
                <a:latin typeface="Comic Sans MS" panose="030F0702030302020204" pitchFamily="66" charset="0"/>
              </a:rPr>
              <a:t> </a:t>
            </a:r>
            <a:r>
              <a:rPr lang="en-GB" altLang="en-US" sz="2400" b="0" baseline="-25000" dirty="0">
                <a:latin typeface="Comic Sans MS" panose="030F0702030302020204" pitchFamily="66" charset="0"/>
              </a:rPr>
              <a:t>(l)</a:t>
            </a:r>
            <a:endParaRPr lang="en-US" altLang="en-US" sz="2400" b="0" baseline="-25000" dirty="0">
              <a:latin typeface="Comic Sans MS" panose="030F0702030302020204" pitchFamily="66" charset="0"/>
            </a:endParaRPr>
          </a:p>
        </p:txBody>
      </p: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-64770" y="109877"/>
            <a:ext cx="9144000" cy="1222376"/>
            <a:chOff x="0" y="-3"/>
            <a:chExt cx="5760" cy="770"/>
          </a:xfrm>
        </p:grpSpPr>
        <p:sp>
          <p:nvSpPr>
            <p:cNvPr id="33799" name="Text Box 4"/>
            <p:cNvSpPr txBox="1">
              <a:spLocks noChangeArrowheads="1"/>
            </p:cNvSpPr>
            <p:nvPr/>
          </p:nvSpPr>
          <p:spPr bwMode="auto">
            <a:xfrm>
              <a:off x="0" y="192"/>
              <a:ext cx="52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0" dirty="0">
                  <a:latin typeface="Comic Sans MS" panose="030F0702030302020204" pitchFamily="66" charset="0"/>
                </a:rPr>
                <a:t>Ex1.  </a:t>
              </a:r>
            </a:p>
          </p:txBody>
        </p:sp>
        <p:sp>
          <p:nvSpPr>
            <p:cNvPr id="33800" name="Text Box 6"/>
            <p:cNvSpPr txBox="1">
              <a:spLocks noChangeArrowheads="1"/>
            </p:cNvSpPr>
            <p:nvPr/>
          </p:nvSpPr>
          <p:spPr bwMode="auto">
            <a:xfrm>
              <a:off x="528" y="192"/>
              <a:ext cx="52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0"/>
                <a:t>Br</a:t>
              </a:r>
              <a:r>
                <a:rPr lang="en-GB" altLang="en-US" sz="2400" b="0" baseline="-25000"/>
                <a:t>2 (l)</a:t>
              </a:r>
              <a:r>
                <a:rPr lang="en-GB" altLang="en-US" sz="2400" b="0"/>
                <a:t>  +   H</a:t>
              </a:r>
              <a:r>
                <a:rPr lang="en-GB" altLang="en-US" sz="2400" b="0" baseline="-25000"/>
                <a:t>2</a:t>
              </a:r>
              <a:r>
                <a:rPr lang="en-GB" altLang="en-US" sz="2400" b="0"/>
                <a:t>O </a:t>
              </a:r>
              <a:r>
                <a:rPr lang="en-GB" altLang="en-US" sz="2400" b="0" baseline="-25000"/>
                <a:t>(l)</a:t>
              </a:r>
              <a:r>
                <a:rPr lang="en-GB" altLang="en-US" sz="2400" b="0"/>
                <a:t>		2 H</a:t>
              </a:r>
              <a:r>
                <a:rPr lang="en-GB" altLang="en-US" sz="2400" b="0" baseline="30000"/>
                <a:t>+ </a:t>
              </a:r>
              <a:r>
                <a:rPr lang="en-GB" altLang="en-US" sz="2400" b="0" baseline="-25000"/>
                <a:t>(aq)  </a:t>
              </a:r>
              <a:r>
                <a:rPr lang="en-GB" altLang="en-US" sz="2400" b="0"/>
                <a:t> +</a:t>
              </a:r>
              <a:r>
                <a:rPr lang="en-GB" altLang="en-US" sz="2400" b="0" baseline="-25000"/>
                <a:t>    </a:t>
              </a:r>
              <a:r>
                <a:rPr lang="en-GB" altLang="en-US" sz="2400" b="0"/>
                <a:t>Br</a:t>
              </a:r>
              <a:r>
                <a:rPr lang="en-GB" altLang="en-US" sz="2400" b="0" baseline="30000"/>
                <a:t>-</a:t>
              </a:r>
              <a:r>
                <a:rPr lang="en-GB" altLang="en-US" sz="2400" b="0"/>
                <a:t> </a:t>
              </a:r>
              <a:r>
                <a:rPr lang="en-GB" altLang="en-US" sz="2400" b="0" baseline="-25000"/>
                <a:t>(aq)</a:t>
              </a:r>
              <a:r>
                <a:rPr lang="en-GB" altLang="en-US" sz="2400" b="0"/>
                <a:t>  +  BrO</a:t>
              </a:r>
              <a:r>
                <a:rPr lang="en-GB" altLang="en-US" sz="2400" b="0" baseline="30000"/>
                <a:t>-</a:t>
              </a:r>
              <a:r>
                <a:rPr lang="en-GB" altLang="en-US" sz="2400" b="0"/>
                <a:t> </a:t>
              </a:r>
              <a:r>
                <a:rPr lang="en-GB" altLang="en-US" sz="2400" b="0" baseline="-25000"/>
                <a:t>(aq)</a:t>
              </a:r>
              <a:endParaRPr lang="en-US" altLang="en-US" sz="2400" b="0" baseline="-25000"/>
            </a:p>
          </p:txBody>
        </p:sp>
        <p:sp>
          <p:nvSpPr>
            <p:cNvPr id="33802" name="Text Box 16"/>
            <p:cNvSpPr txBox="1">
              <a:spLocks noChangeArrowheads="1"/>
            </p:cNvSpPr>
            <p:nvPr/>
          </p:nvSpPr>
          <p:spPr bwMode="auto">
            <a:xfrm>
              <a:off x="2034" y="-3"/>
              <a:ext cx="8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0" dirty="0">
                  <a:latin typeface="Comic Sans MS" panose="030F0702030302020204" pitchFamily="66" charset="0"/>
                </a:rPr>
                <a:t>“EXO”</a:t>
              </a:r>
              <a:endParaRPr lang="en-US" altLang="en-US" sz="2400" b="0" dirty="0">
                <a:latin typeface="Comic Sans MS" panose="030F0702030302020204" pitchFamily="66" charset="0"/>
              </a:endParaRPr>
            </a:p>
          </p:txBody>
        </p:sp>
        <p:sp>
          <p:nvSpPr>
            <p:cNvPr id="33803" name="Text Box 26"/>
            <p:cNvSpPr txBox="1">
              <a:spLocks noChangeArrowheads="1"/>
            </p:cNvSpPr>
            <p:nvPr/>
          </p:nvSpPr>
          <p:spPr bwMode="auto">
            <a:xfrm>
              <a:off x="1958" y="476"/>
              <a:ext cx="112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0" dirty="0">
                  <a:latin typeface="Comic Sans MS" panose="030F0702030302020204" pitchFamily="66" charset="0"/>
                </a:rPr>
                <a:t>“ENDO”</a:t>
              </a:r>
              <a:endParaRPr lang="en-US" altLang="en-US" sz="2400" b="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50205" name="Text Box 29"/>
          <p:cNvSpPr txBox="1">
            <a:spLocks noChangeArrowheads="1"/>
          </p:cNvSpPr>
          <p:nvPr/>
        </p:nvSpPr>
        <p:spPr bwMode="auto">
          <a:xfrm>
            <a:off x="290803" y="4005064"/>
            <a:ext cx="41148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en-GB" altLang="en-US" sz="2400" b="0" dirty="0">
                <a:latin typeface="Comic Sans MS" panose="030F0702030302020204" pitchFamily="66" charset="0"/>
              </a:rPr>
              <a:t>Remove ethanol</a:t>
            </a:r>
            <a:r>
              <a:rPr lang="en-GB" altLang="en-US" sz="2400" b="0" dirty="0" smtClean="0">
                <a:latin typeface="Comic Sans MS" panose="030F0702030302020204" pitchFamily="66" charset="0"/>
              </a:rPr>
              <a:t>:</a:t>
            </a:r>
            <a:endParaRPr lang="en-GB" altLang="en-US" sz="2400" b="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en-GB" altLang="en-US" sz="2400" b="0" dirty="0">
                <a:latin typeface="Comic Sans MS" panose="030F0702030302020204" pitchFamily="66" charset="0"/>
              </a:rPr>
              <a:t>Decrease pressure</a:t>
            </a:r>
            <a:r>
              <a:rPr lang="en-GB" altLang="en-US" sz="2400" b="0" dirty="0" smtClean="0">
                <a:latin typeface="Comic Sans MS" panose="030F0702030302020204" pitchFamily="66" charset="0"/>
              </a:rPr>
              <a:t>:</a:t>
            </a:r>
            <a:endParaRPr lang="en-GB" altLang="en-US" sz="2400" b="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AutoNum type="alphaUcPeriod"/>
            </a:pPr>
            <a:r>
              <a:rPr lang="en-GB" altLang="en-US" sz="2400" b="0" dirty="0">
                <a:latin typeface="Comic Sans MS" panose="030F0702030302020204" pitchFamily="66" charset="0"/>
              </a:rPr>
              <a:t>Decrease temperature:</a:t>
            </a:r>
            <a:endParaRPr lang="en-US" altLang="en-US" sz="2400" b="0" dirty="0">
              <a:latin typeface="Comic Sans MS" panose="030F0702030302020204" pitchFamily="66" charset="0"/>
            </a:endParaRPr>
          </a:p>
        </p:txBody>
      </p:sp>
      <p:sp>
        <p:nvSpPr>
          <p:cNvPr id="50206" name="Rectangle 30"/>
          <p:cNvSpPr>
            <a:spLocks noChangeArrowheads="1"/>
          </p:cNvSpPr>
          <p:nvPr/>
        </p:nvSpPr>
        <p:spPr bwMode="auto">
          <a:xfrm>
            <a:off x="3591229" y="2895600"/>
            <a:ext cx="10534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0" dirty="0" smtClean="0">
                <a:latin typeface="Comic Sans MS" panose="030F0702030302020204" pitchFamily="66" charset="0"/>
              </a:rPr>
              <a:t>“ENDO</a:t>
            </a:r>
            <a:r>
              <a:rPr lang="en-GB" altLang="en-US" sz="1800" b="0" dirty="0">
                <a:latin typeface="Comic Sans MS" panose="030F0702030302020204" pitchFamily="66" charset="0"/>
              </a:rPr>
              <a:t>”</a:t>
            </a:r>
          </a:p>
        </p:txBody>
      </p:sp>
      <p:grpSp>
        <p:nvGrpSpPr>
          <p:cNvPr id="26" name="Group 8"/>
          <p:cNvGrpSpPr>
            <a:grpSpLocks/>
          </p:cNvGrpSpPr>
          <p:nvPr/>
        </p:nvGrpSpPr>
        <p:grpSpPr bwMode="auto">
          <a:xfrm>
            <a:off x="3523066" y="571840"/>
            <a:ext cx="390104" cy="195263"/>
            <a:chOff x="2592" y="2134"/>
            <a:chExt cx="288" cy="77"/>
          </a:xfrm>
        </p:grpSpPr>
        <p:grpSp>
          <p:nvGrpSpPr>
            <p:cNvPr id="27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31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2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8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29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0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33" name="Group 8"/>
          <p:cNvGrpSpPr>
            <a:grpSpLocks/>
          </p:cNvGrpSpPr>
          <p:nvPr/>
        </p:nvGrpSpPr>
        <p:grpSpPr bwMode="auto">
          <a:xfrm>
            <a:off x="3935593" y="3255168"/>
            <a:ext cx="390104" cy="195263"/>
            <a:chOff x="2592" y="2134"/>
            <a:chExt cx="288" cy="77"/>
          </a:xfrm>
        </p:grpSpPr>
        <p:grpSp>
          <p:nvGrpSpPr>
            <p:cNvPr id="34" name="Group 9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38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9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35" name="Group 12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36" name="Line 13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37" name="Line 14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400">
                  <a:latin typeface="Comic Sans MS" panose="030F0702030302020204" pitchFamily="66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882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91" grpId="0"/>
      <p:bldP spid="50205" grpId="0"/>
      <p:bldP spid="5020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2852936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2400" dirty="0" smtClean="0">
                <a:latin typeface="Comic Sans MS" panose="030F0702030302020204" pitchFamily="66" charset="0"/>
              </a:rPr>
              <a:t>. According </a:t>
            </a:r>
            <a:r>
              <a:rPr lang="en-GB" sz="2400" dirty="0">
                <a:latin typeface="Comic Sans MS" panose="030F0702030302020204" pitchFamily="66" charset="0"/>
              </a:rPr>
              <a:t>to Le </a:t>
            </a:r>
            <a:r>
              <a:rPr lang="en-GB" sz="2400" dirty="0" err="1">
                <a:latin typeface="Comic Sans MS" panose="030F0702030302020204" pitchFamily="66" charset="0"/>
              </a:rPr>
              <a:t>Chatelier</a:t>
            </a:r>
            <a:r>
              <a:rPr lang="en-GB" sz="2400" dirty="0">
                <a:latin typeface="Comic Sans MS" panose="030F0702030302020204" pitchFamily="66" charset="0"/>
              </a:rPr>
              <a:t>, the position of equilibrium will move in such a way as to counteract the change</a:t>
            </a:r>
            <a:r>
              <a:rPr lang="en-GB" sz="24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GB" sz="2400" dirty="0" smtClean="0">
                <a:latin typeface="Comic Sans MS" panose="030F0702030302020204" pitchFamily="66" charset="0"/>
              </a:rPr>
              <a:t>That </a:t>
            </a:r>
            <a:r>
              <a:rPr lang="en-GB" sz="2400" dirty="0">
                <a:latin typeface="Comic Sans MS" panose="030F0702030302020204" pitchFamily="66" charset="0"/>
              </a:rPr>
              <a:t>means that the position of equilibrium will move so that the pressure is reduced </a:t>
            </a:r>
            <a:r>
              <a:rPr lang="en-GB" sz="2400" dirty="0" smtClean="0">
                <a:latin typeface="Comic Sans MS" panose="030F0702030302020204" pitchFamily="66" charset="0"/>
              </a:rPr>
              <a:t>again.  This favours the side with the fewer gas molecules (which is N</a:t>
            </a:r>
            <a:r>
              <a:rPr lang="en-GB" sz="2400" baseline="-25000" dirty="0" smtClean="0">
                <a:latin typeface="Comic Sans MS" panose="030F0702030302020204" pitchFamily="66" charset="0"/>
              </a:rPr>
              <a:t>2</a:t>
            </a:r>
            <a:r>
              <a:rPr lang="en-GB" sz="2400" dirty="0" smtClean="0">
                <a:latin typeface="Comic Sans MS" panose="030F0702030302020204" pitchFamily="66" charset="0"/>
              </a:rPr>
              <a:t>O</a:t>
            </a:r>
            <a:r>
              <a:rPr lang="en-GB" sz="2400" baseline="-25000" dirty="0" smtClean="0">
                <a:latin typeface="Comic Sans MS" panose="030F0702030302020204" pitchFamily="66" charset="0"/>
              </a:rPr>
              <a:t>4</a:t>
            </a:r>
            <a:r>
              <a:rPr lang="en-GB" sz="2400" dirty="0" smtClean="0">
                <a:latin typeface="Comic Sans MS" panose="030F0702030302020204" pitchFamily="66" charset="0"/>
              </a:rPr>
              <a:t>). 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332656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Q</a:t>
            </a:r>
            <a:r>
              <a:rPr lang="en-GB" sz="2400" dirty="0" smtClean="0">
                <a:latin typeface="Comic Sans MS" panose="030F0702030302020204" pitchFamily="66" charset="0"/>
              </a:rPr>
              <a:t>. </a:t>
            </a:r>
            <a:r>
              <a:rPr lang="en-GB" sz="2400" dirty="0">
                <a:latin typeface="Comic Sans MS" panose="030F0702030302020204" pitchFamily="66" charset="0"/>
              </a:rPr>
              <a:t>According </a:t>
            </a:r>
            <a:r>
              <a:rPr lang="en-GB" sz="2400" dirty="0" smtClean="0">
                <a:latin typeface="Comic Sans MS" panose="030F0702030302020204" pitchFamily="66" charset="0"/>
              </a:rPr>
              <a:t>to Le </a:t>
            </a:r>
            <a:r>
              <a:rPr lang="en-GB" sz="2400" dirty="0" err="1" smtClean="0">
                <a:latin typeface="Comic Sans MS" panose="030F0702030302020204" pitchFamily="66" charset="0"/>
              </a:rPr>
              <a:t>Chatelier</a:t>
            </a:r>
            <a:r>
              <a:rPr lang="en-GB" sz="2400" dirty="0" smtClean="0">
                <a:latin typeface="Comic Sans MS" panose="030F0702030302020204" pitchFamily="66" charset="0"/>
              </a:rPr>
              <a:t> how will increasing the pressure effect the following reaction: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1320442"/>
            <a:ext cx="705678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N</a:t>
            </a:r>
            <a:r>
              <a:rPr lang="en-GB" sz="2800" baseline="-25000" dirty="0">
                <a:latin typeface="Comic Sans MS" panose="030F0702030302020204" pitchFamily="66" charset="0"/>
              </a:rPr>
              <a:t>2</a:t>
            </a:r>
            <a:r>
              <a:rPr lang="en-GB" sz="2800" dirty="0">
                <a:latin typeface="Comic Sans MS" panose="030F0702030302020204" pitchFamily="66" charset="0"/>
              </a:rPr>
              <a:t>O</a:t>
            </a:r>
            <a:r>
              <a:rPr lang="en-GB" sz="2800" baseline="-25000" dirty="0">
                <a:latin typeface="Comic Sans MS" panose="030F0702030302020204" pitchFamily="66" charset="0"/>
              </a:rPr>
              <a:t>4</a:t>
            </a:r>
            <a:r>
              <a:rPr lang="en-GB" sz="2800" dirty="0">
                <a:latin typeface="Comic Sans MS" panose="030F0702030302020204" pitchFamily="66" charset="0"/>
              </a:rPr>
              <a:t>		 ⇄ 		2NO</a:t>
            </a:r>
            <a:r>
              <a:rPr lang="en-GB" sz="2800" baseline="-25000" dirty="0">
                <a:latin typeface="Comic Sans MS" panose="030F0702030302020204" pitchFamily="66" charset="0"/>
              </a:rPr>
              <a:t>2</a:t>
            </a:r>
          </a:p>
          <a:p>
            <a:r>
              <a:rPr lang="en-GB" dirty="0">
                <a:latin typeface="Comic Sans MS" panose="030F0702030302020204" pitchFamily="66" charset="0"/>
              </a:rPr>
              <a:t>colourless </a:t>
            </a:r>
            <a:r>
              <a:rPr lang="en-GB" dirty="0"/>
              <a:t>			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brown</a:t>
            </a:r>
            <a:r>
              <a:rPr lang="en-GB" dirty="0"/>
              <a:t> </a:t>
            </a:r>
          </a:p>
          <a:p>
            <a:r>
              <a:rPr lang="en-GB" dirty="0"/>
              <a:t>1 mole, so fewer particles 	 </a:t>
            </a:r>
            <a:r>
              <a:rPr lang="en-GB" dirty="0" smtClean="0"/>
              <a:t>               2 </a:t>
            </a:r>
            <a:r>
              <a:rPr lang="en-GB" dirty="0"/>
              <a:t>moles</a:t>
            </a:r>
          </a:p>
          <a:p>
            <a:r>
              <a:rPr lang="en-GB" dirty="0"/>
              <a:t> </a:t>
            </a:r>
            <a:r>
              <a:rPr lang="en-GB" dirty="0" smtClean="0"/>
              <a:t>lowers </a:t>
            </a:r>
            <a:r>
              <a:rPr lang="en-GB" dirty="0"/>
              <a:t>the pressure </a:t>
            </a:r>
          </a:p>
        </p:txBody>
      </p:sp>
    </p:spTree>
    <p:extLst>
      <p:ext uri="{BB962C8B-B14F-4D97-AF65-F5344CB8AC3E}">
        <p14:creationId xmlns:p14="http://schemas.microsoft.com/office/powerpoint/2010/main" val="42575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2819400" cy="838200"/>
          </a:xfrm>
        </p:spPr>
        <p:txBody>
          <a:bodyPr/>
          <a:lstStyle/>
          <a:p>
            <a:pPr eaLnBrk="1" hangingPunct="1"/>
            <a:r>
              <a:rPr lang="en-GB" altLang="en-US" sz="3200" b="1" u="sng" dirty="0" smtClean="0">
                <a:latin typeface="Comic Sans MS" panose="030F0702030302020204" pitchFamily="66" charset="0"/>
                <a:ea typeface="ＭＳ Ｐゴシック" pitchFamily="34" charset="-128"/>
              </a:rPr>
              <a:t>4. Catalysts</a:t>
            </a:r>
            <a:endParaRPr lang="en-US" altLang="en-US" sz="3200" b="1" u="sng" dirty="0" smtClean="0">
              <a:latin typeface="Comic Sans MS" panose="030F0702030302020204" pitchFamily="66" charset="0"/>
              <a:ea typeface="ＭＳ Ｐゴシック" pitchFamily="34" charset="-128"/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81000" y="1066800"/>
            <a:ext cx="77724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</a:rPr>
              <a:t>A catalyst would increase the rate of the forward reaction and the reverse reaction, therefore: dynamic equilibrium will be achieved quicker, However</a:t>
            </a:r>
            <a:endParaRPr lang="en-US" altLang="en-US" sz="2400" b="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b="0" dirty="0"/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290399" y="2821126"/>
            <a:ext cx="8458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dirty="0">
                <a:latin typeface="Comic Sans MS" panose="030F0702030302020204" pitchFamily="66" charset="0"/>
              </a:rPr>
              <a:t>A catalyst has NO EFFECT on the position of equilibrium.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19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/>
      <p:bldP spid="51205" grpId="0"/>
      <p:bldP spid="5120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2667000" y="0"/>
            <a:ext cx="2819400" cy="685800"/>
          </a:xfrm>
        </p:spPr>
        <p:txBody>
          <a:bodyPr/>
          <a:lstStyle/>
          <a:p>
            <a:pPr eaLnBrk="1" hangingPunct="1"/>
            <a:r>
              <a:rPr lang="en-GB" altLang="en-US" sz="3200" b="1" u="sng" smtClean="0">
                <a:ea typeface="ＭＳ Ｐゴシック" pitchFamily="34" charset="-128"/>
              </a:rPr>
              <a:t>Summary</a:t>
            </a:r>
            <a:endParaRPr lang="en-US" altLang="en-US" sz="3200" b="1" u="sng" smtClean="0">
              <a:ea typeface="ＭＳ Ｐゴシック" pitchFamily="34" charset="-128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52400" y="914400"/>
            <a:ext cx="8763000" cy="5257800"/>
            <a:chOff x="96" y="576"/>
            <a:chExt cx="5520" cy="3312"/>
          </a:xfrm>
        </p:grpSpPr>
        <p:sp>
          <p:nvSpPr>
            <p:cNvPr id="35854" name="Text Box 5"/>
            <p:cNvSpPr txBox="1">
              <a:spLocks noChangeArrowheads="1"/>
            </p:cNvSpPr>
            <p:nvPr/>
          </p:nvSpPr>
          <p:spPr bwMode="auto">
            <a:xfrm>
              <a:off x="240" y="624"/>
              <a:ext cx="5280" cy="2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/>
                <a:t>Variable		Action		Effect on position of Equilibrium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 b="0"/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0"/>
                <a:t>Concentration	increase		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0"/>
                <a:t>		decrease	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 b="0"/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0"/>
                <a:t>Temperature	increase		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0"/>
                <a:t>		decrease	 	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800" b="0"/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0"/>
                <a:t>Pressure	increase		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0"/>
                <a:t>		decrease	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0"/>
                <a:t>	</a:t>
              </a:r>
              <a:endParaRPr lang="en-US" altLang="en-US" sz="1800" b="0"/>
            </a:p>
          </p:txBody>
        </p:sp>
        <p:sp>
          <p:nvSpPr>
            <p:cNvPr id="35855" name="Line 6"/>
            <p:cNvSpPr>
              <a:spLocks noChangeShapeType="1"/>
            </p:cNvSpPr>
            <p:nvPr/>
          </p:nvSpPr>
          <p:spPr bwMode="auto">
            <a:xfrm>
              <a:off x="96" y="912"/>
              <a:ext cx="55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6" name="Line 7"/>
            <p:cNvSpPr>
              <a:spLocks noChangeShapeType="1"/>
            </p:cNvSpPr>
            <p:nvPr/>
          </p:nvSpPr>
          <p:spPr bwMode="auto">
            <a:xfrm>
              <a:off x="1296" y="576"/>
              <a:ext cx="0" cy="33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7" name="Line 8"/>
            <p:cNvSpPr>
              <a:spLocks noChangeShapeType="1"/>
            </p:cNvSpPr>
            <p:nvPr/>
          </p:nvSpPr>
          <p:spPr bwMode="auto">
            <a:xfrm>
              <a:off x="2352" y="576"/>
              <a:ext cx="0" cy="33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4114800" y="1752600"/>
            <a:ext cx="342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moves to opposite side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4114800" y="2209800"/>
            <a:ext cx="3352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moves to same side</a:t>
            </a: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4114800" y="3048000"/>
            <a:ext cx="434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moves in ENDOTHERMIC direction</a:t>
            </a:r>
          </a:p>
        </p:txBody>
      </p:sp>
      <p:sp>
        <p:nvSpPr>
          <p:cNvPr id="35847" name="Text Box 13"/>
          <p:cNvSpPr txBox="1">
            <a:spLocks noChangeArrowheads="1"/>
          </p:cNvSpPr>
          <p:nvPr/>
        </p:nvSpPr>
        <p:spPr bwMode="auto">
          <a:xfrm>
            <a:off x="5257800" y="228600"/>
            <a:ext cx="3886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/>
          </a:p>
        </p:txBody>
      </p:sp>
      <p:sp>
        <p:nvSpPr>
          <p:cNvPr id="35848" name="Text Box 15"/>
          <p:cNvSpPr txBox="1">
            <a:spLocks noChangeArrowheads="1"/>
          </p:cNvSpPr>
          <p:nvPr/>
        </p:nvSpPr>
        <p:spPr bwMode="auto">
          <a:xfrm>
            <a:off x="5257800" y="0"/>
            <a:ext cx="3886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/>
          </a:p>
        </p:txBody>
      </p:sp>
      <p:sp>
        <p:nvSpPr>
          <p:cNvPr id="53265" name="Text Box 17"/>
          <p:cNvSpPr txBox="1">
            <a:spLocks noChangeArrowheads="1"/>
          </p:cNvSpPr>
          <p:nvPr/>
        </p:nvSpPr>
        <p:spPr bwMode="auto">
          <a:xfrm>
            <a:off x="4114800" y="3505200"/>
            <a:ext cx="3886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moves in EXOTHERMIC direction</a:t>
            </a:r>
          </a:p>
        </p:txBody>
      </p:sp>
      <p:sp>
        <p:nvSpPr>
          <p:cNvPr id="53266" name="Text Box 18"/>
          <p:cNvSpPr txBox="1">
            <a:spLocks noChangeArrowheads="1"/>
          </p:cNvSpPr>
          <p:nvPr/>
        </p:nvSpPr>
        <p:spPr bwMode="auto">
          <a:xfrm>
            <a:off x="4038600" y="4267200"/>
            <a:ext cx="487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moves to side with lowest volume of gas</a:t>
            </a:r>
          </a:p>
        </p:txBody>
      </p:sp>
      <p:sp>
        <p:nvSpPr>
          <p:cNvPr id="53267" name="Text Box 19"/>
          <p:cNvSpPr txBox="1">
            <a:spLocks noChangeArrowheads="1"/>
          </p:cNvSpPr>
          <p:nvPr/>
        </p:nvSpPr>
        <p:spPr bwMode="auto">
          <a:xfrm>
            <a:off x="4038600" y="4724400"/>
            <a:ext cx="480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moves to side with highest volume of gas</a:t>
            </a:r>
          </a:p>
        </p:txBody>
      </p:sp>
      <p:sp>
        <p:nvSpPr>
          <p:cNvPr id="35852" name="Text Box 16"/>
          <p:cNvSpPr txBox="1">
            <a:spLocks noChangeArrowheads="1"/>
          </p:cNvSpPr>
          <p:nvPr/>
        </p:nvSpPr>
        <p:spPr bwMode="auto">
          <a:xfrm>
            <a:off x="0" y="55626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/>
              <a:t>Catalyst </a:t>
            </a:r>
          </a:p>
        </p:txBody>
      </p:sp>
      <p:sp>
        <p:nvSpPr>
          <p:cNvPr id="49169" name="Text Box 17"/>
          <p:cNvSpPr txBox="1">
            <a:spLocks noChangeArrowheads="1"/>
          </p:cNvSpPr>
          <p:nvPr/>
        </p:nvSpPr>
        <p:spPr bwMode="auto">
          <a:xfrm>
            <a:off x="4114800" y="5410200"/>
            <a:ext cx="4191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No effect though equlibrium more rapidly attained</a:t>
            </a:r>
          </a:p>
        </p:txBody>
      </p:sp>
    </p:spTree>
    <p:extLst>
      <p:ext uri="{BB962C8B-B14F-4D97-AF65-F5344CB8AC3E}">
        <p14:creationId xmlns:p14="http://schemas.microsoft.com/office/powerpoint/2010/main" val="97130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8" grpId="0"/>
      <p:bldP spid="53259" grpId="0"/>
      <p:bldP spid="53260" grpId="0"/>
      <p:bldP spid="53265" grpId="0"/>
      <p:bldP spid="53266" grpId="0"/>
      <p:bldP spid="53267" grpId="0"/>
      <p:bldP spid="4916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64613" cy="1143000"/>
          </a:xfrm>
        </p:spPr>
        <p:txBody>
          <a:bodyPr>
            <a:normAutofit/>
          </a:bodyPr>
          <a:lstStyle/>
          <a:p>
            <a:r>
              <a:rPr lang="en-GB" altLang="en-US" sz="3200" b="1" dirty="0" smtClean="0">
                <a:latin typeface="Comic Sans MS" pitchFamily="66" charset="0"/>
              </a:rPr>
              <a:t>Effect of chemicals not present in the equilibrium</a:t>
            </a:r>
            <a:endParaRPr lang="en-US" altLang="en-US" sz="3200" b="1" dirty="0" smtClean="0">
              <a:latin typeface="Comic Sans MS" pitchFamily="66" charset="0"/>
            </a:endParaRPr>
          </a:p>
        </p:txBody>
      </p:sp>
      <p:sp>
        <p:nvSpPr>
          <p:cNvPr id="15462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268760"/>
            <a:ext cx="8229600" cy="21875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Dissolving chlorine in water produces the hypochlorite ion, </a:t>
            </a:r>
            <a:r>
              <a:rPr lang="en-GB" altLang="en-US" sz="2400" dirty="0" err="1" smtClean="0">
                <a:latin typeface="Comic Sans MS" pitchFamily="66" charset="0"/>
              </a:rPr>
              <a:t>ClO</a:t>
            </a:r>
            <a:r>
              <a:rPr lang="en-GB" altLang="en-US" sz="2400" baseline="30000" dirty="0" smtClean="0">
                <a:latin typeface="Comic Sans MS" pitchFamily="66" charset="0"/>
              </a:rPr>
              <a:t>-</a:t>
            </a:r>
            <a:r>
              <a:rPr lang="en-GB" altLang="en-US" sz="2400" dirty="0" smtClean="0">
                <a:latin typeface="Comic Sans MS" pitchFamily="66" charset="0"/>
              </a:rPr>
              <a:t>, which has a bleaching effect.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1800" b="1" dirty="0" smtClean="0"/>
              <a:t>  </a:t>
            </a:r>
            <a:r>
              <a:rPr lang="en-GB" altLang="en-US" sz="2400" b="1" dirty="0" smtClean="0">
                <a:latin typeface="Comic Sans MS" panose="030F0702030302020204" pitchFamily="66" charset="0"/>
              </a:rPr>
              <a:t>Cl</a:t>
            </a:r>
            <a:r>
              <a:rPr lang="en-GB" altLang="en-US" sz="24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2400" b="1" dirty="0" smtClean="0">
                <a:latin typeface="Comic Sans MS" panose="030F0702030302020204" pitchFamily="66" charset="0"/>
              </a:rPr>
              <a:t>   +      H</a:t>
            </a:r>
            <a:r>
              <a:rPr lang="en-GB" altLang="en-US" sz="24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2400" b="1" dirty="0" smtClean="0">
                <a:latin typeface="Comic Sans MS" panose="030F0702030302020204" pitchFamily="66" charset="0"/>
              </a:rPr>
              <a:t>O      </a:t>
            </a:r>
            <a:r>
              <a:rPr lang="en-GB" altLang="en-US" sz="2400" dirty="0" smtClean="0">
                <a:latin typeface="Comic Sans MS" pitchFamily="66" charset="0"/>
                <a:ea typeface="Times New Roman" pitchFamily="18" charset="0"/>
                <a:cs typeface="Cambria Math" pitchFamily="18" charset="0"/>
              </a:rPr>
              <a:t>⇄</a:t>
            </a:r>
            <a:r>
              <a:rPr lang="en-GB" altLang="en-US" sz="2400" b="1" dirty="0" smtClean="0">
                <a:latin typeface="Comic Sans MS" panose="030F0702030302020204" pitchFamily="66" charset="0"/>
              </a:rPr>
              <a:t>  2H </a:t>
            </a:r>
            <a:r>
              <a:rPr lang="en-GB" altLang="en-US" sz="2400" b="1" baseline="30000" dirty="0" smtClean="0">
                <a:latin typeface="Comic Sans MS" panose="030F0702030302020204" pitchFamily="66" charset="0"/>
              </a:rPr>
              <a:t>+</a:t>
            </a:r>
            <a:r>
              <a:rPr lang="en-GB" altLang="en-US" sz="2400" b="1" dirty="0" smtClean="0">
                <a:latin typeface="Comic Sans MS" panose="030F0702030302020204" pitchFamily="66" charset="0"/>
              </a:rPr>
              <a:t>    + </a:t>
            </a:r>
            <a:r>
              <a:rPr lang="en-GB" altLang="en-US" sz="2400" b="1" dirty="0" err="1" smtClean="0">
                <a:latin typeface="Comic Sans MS" panose="030F0702030302020204" pitchFamily="66" charset="0"/>
              </a:rPr>
              <a:t>ClO</a:t>
            </a:r>
            <a:r>
              <a:rPr lang="en-GB" altLang="en-US" sz="2400" b="1" baseline="30000" dirty="0" smtClean="0">
                <a:latin typeface="Comic Sans MS" panose="030F0702030302020204" pitchFamily="66" charset="0"/>
              </a:rPr>
              <a:t>-</a:t>
            </a:r>
            <a:r>
              <a:rPr lang="en-GB" altLang="en-US" sz="2400" b="1" dirty="0" smtClean="0">
                <a:latin typeface="Comic Sans MS" panose="030F0702030302020204" pitchFamily="66" charset="0"/>
              </a:rPr>
              <a:t>   +  Cl</a:t>
            </a:r>
            <a:r>
              <a:rPr lang="en-GB" altLang="en-US" sz="2400" b="1" baseline="30000" dirty="0" smtClean="0">
                <a:latin typeface="Comic Sans MS" panose="030F0702030302020204" pitchFamily="66" charset="0"/>
              </a:rPr>
              <a:t>-</a:t>
            </a:r>
            <a:r>
              <a:rPr lang="en-GB" altLang="en-US" sz="2400" baseline="30000" dirty="0" smtClean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54628" name="Rectangle 9"/>
          <p:cNvSpPr>
            <a:spLocks noGrp="1" noChangeArrowheads="1"/>
          </p:cNvSpPr>
          <p:nvPr>
            <p:ph sz="half" idx="2"/>
          </p:nvPr>
        </p:nvSpPr>
        <p:spPr>
          <a:xfrm>
            <a:off x="468313" y="3933825"/>
            <a:ext cx="8229600" cy="2189163"/>
          </a:xfrm>
        </p:spPr>
        <p:txBody>
          <a:bodyPr/>
          <a:lstStyle/>
          <a:p>
            <a:endParaRPr lang="en-US" altLang="en-US" sz="2800" smtClean="0"/>
          </a:p>
        </p:txBody>
      </p:sp>
      <p:pic>
        <p:nvPicPr>
          <p:cNvPr id="154629" name="Picture 13" descr="bleach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933825"/>
            <a:ext cx="2160588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30" name="Picture 15" descr="chlorine-blea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33825"/>
            <a:ext cx="27368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31" name="Picture 17" descr="slide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933825"/>
            <a:ext cx="36004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>
                <a:latin typeface="Comic Sans MS" pitchFamily="66" charset="0"/>
              </a:rPr>
              <a:t>Effect of neutralisation</a:t>
            </a:r>
            <a:endParaRPr lang="en-US" altLang="en-US" dirty="0" smtClean="0">
              <a:latin typeface="Comic Sans MS" pitchFamily="66" charset="0"/>
            </a:endParaRP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 sz="2000" b="1" dirty="0" smtClean="0">
                <a:latin typeface="Comic Sans MS" panose="030F0702030302020204" pitchFamily="66" charset="0"/>
              </a:rPr>
              <a:t>          Cl</a:t>
            </a:r>
            <a:r>
              <a:rPr lang="en-GB" altLang="en-US" sz="20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   +      H</a:t>
            </a:r>
            <a:r>
              <a:rPr lang="en-GB" altLang="en-US" sz="20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O           2H </a:t>
            </a:r>
            <a:r>
              <a:rPr lang="en-GB" altLang="en-US" sz="2000" b="1" baseline="30000" dirty="0" smtClean="0">
                <a:latin typeface="Comic Sans MS" panose="030F0702030302020204" pitchFamily="66" charset="0"/>
              </a:rPr>
              <a:t>+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       + </a:t>
            </a:r>
            <a:r>
              <a:rPr lang="en-GB" altLang="en-US" sz="2000" b="1" dirty="0" err="1" smtClean="0">
                <a:latin typeface="Comic Sans MS" panose="030F0702030302020204" pitchFamily="66" charset="0"/>
              </a:rPr>
              <a:t>ClO</a:t>
            </a:r>
            <a:r>
              <a:rPr lang="en-GB" altLang="en-US" sz="2000" b="1" baseline="30000" dirty="0" smtClean="0">
                <a:latin typeface="Comic Sans MS" panose="030F0702030302020204" pitchFamily="66" charset="0"/>
              </a:rPr>
              <a:t>-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       +  Cl</a:t>
            </a:r>
            <a:r>
              <a:rPr lang="en-GB" altLang="en-US" sz="2000" b="1" baseline="30000" dirty="0" smtClean="0">
                <a:latin typeface="Comic Sans MS" panose="030F0702030302020204" pitchFamily="66" charset="0"/>
              </a:rPr>
              <a:t>-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endParaRPr lang="en-GB" altLang="en-US" sz="2000" dirty="0" smtClean="0"/>
          </a:p>
          <a:p>
            <a:pPr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Adding an alkali will remove hydrogen ions from the equilibrium which will move to the right to replace them </a:t>
            </a:r>
          </a:p>
          <a:p>
            <a:endParaRPr lang="en-GB" altLang="en-US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The bleaching effect will be increased.</a:t>
            </a:r>
            <a:endParaRPr lang="en-US" altLang="en-US" sz="2400" dirty="0" smtClean="0">
              <a:latin typeface="Comic Sans MS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95936" y="1620661"/>
            <a:ext cx="451707" cy="297997"/>
            <a:chOff x="650617" y="5875337"/>
            <a:chExt cx="451707" cy="297997"/>
          </a:xfrm>
        </p:grpSpPr>
        <p:grpSp>
          <p:nvGrpSpPr>
            <p:cNvPr id="5" name="Group 4"/>
            <p:cNvGrpSpPr/>
            <p:nvPr/>
          </p:nvGrpSpPr>
          <p:grpSpPr>
            <a:xfrm>
              <a:off x="650617" y="5875337"/>
              <a:ext cx="432048" cy="104775"/>
              <a:chOff x="611560" y="5918200"/>
              <a:chExt cx="432048" cy="104775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611560" y="6022975"/>
                <a:ext cx="432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899592" y="5918200"/>
                <a:ext cx="144016" cy="10477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474" y="6039984"/>
              <a:ext cx="450850" cy="133350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112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Effect of precipitation</a:t>
            </a:r>
            <a:endParaRPr lang="en-US" altLang="en-US" smtClean="0">
              <a:latin typeface="Comic Sans MS" pitchFamily="66" charset="0"/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GB" altLang="en-US" sz="2000" b="1" dirty="0" smtClean="0">
                <a:latin typeface="Comic Sans MS" panose="030F0702030302020204" pitchFamily="66" charset="0"/>
              </a:rPr>
              <a:t>         Cl</a:t>
            </a:r>
            <a:r>
              <a:rPr lang="en-GB" altLang="en-US" sz="20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   +      H</a:t>
            </a:r>
            <a:r>
              <a:rPr lang="en-GB" altLang="en-US" sz="20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O        2H </a:t>
            </a:r>
            <a:r>
              <a:rPr lang="en-GB" altLang="en-US" sz="2000" b="1" baseline="30000" dirty="0" smtClean="0">
                <a:latin typeface="Comic Sans MS" panose="030F0702030302020204" pitchFamily="66" charset="0"/>
              </a:rPr>
              <a:t>+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    + </a:t>
            </a:r>
            <a:r>
              <a:rPr lang="en-GB" altLang="en-US" sz="2000" b="1" dirty="0" err="1" smtClean="0">
                <a:latin typeface="Comic Sans MS" panose="030F0702030302020204" pitchFamily="66" charset="0"/>
              </a:rPr>
              <a:t>ClO</a:t>
            </a:r>
            <a:r>
              <a:rPr lang="en-GB" altLang="en-US" sz="2000" b="1" baseline="30000" dirty="0" smtClean="0">
                <a:latin typeface="Comic Sans MS" panose="030F0702030302020204" pitchFamily="66" charset="0"/>
              </a:rPr>
              <a:t>-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   +  Cl</a:t>
            </a:r>
            <a:r>
              <a:rPr lang="en-GB" altLang="en-US" sz="2000" b="1" baseline="30000" dirty="0" smtClean="0">
                <a:latin typeface="Comic Sans MS" panose="030F0702030302020204" pitchFamily="66" charset="0"/>
              </a:rPr>
              <a:t>-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endParaRPr lang="en-GB" altLang="en-US" sz="1800" dirty="0" smtClean="0"/>
          </a:p>
          <a:p>
            <a:endParaRPr lang="en-GB" altLang="en-US" sz="1800" dirty="0" smtClean="0"/>
          </a:p>
          <a:p>
            <a:pPr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Adding silver nitrate will remove chloride  ions from the equilibrium as the precipitate silver nitrate is formed.</a:t>
            </a:r>
          </a:p>
          <a:p>
            <a:pPr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The equilibrium will move to the right to replace them so the bleaching effect will be increased.</a:t>
            </a:r>
            <a:endParaRPr lang="en-US" altLang="en-US" sz="2400" dirty="0" smtClean="0">
              <a:latin typeface="Comic Sans MS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57345" y="1628800"/>
            <a:ext cx="451707" cy="297997"/>
            <a:chOff x="650617" y="5875337"/>
            <a:chExt cx="451707" cy="297997"/>
          </a:xfrm>
        </p:grpSpPr>
        <p:grpSp>
          <p:nvGrpSpPr>
            <p:cNvPr id="5" name="Group 4"/>
            <p:cNvGrpSpPr/>
            <p:nvPr/>
          </p:nvGrpSpPr>
          <p:grpSpPr>
            <a:xfrm>
              <a:off x="650617" y="5875337"/>
              <a:ext cx="432048" cy="104775"/>
              <a:chOff x="611560" y="5918200"/>
              <a:chExt cx="432048" cy="104775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611560" y="6022975"/>
                <a:ext cx="432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899592" y="5918200"/>
                <a:ext cx="144016" cy="10477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474" y="6039984"/>
              <a:ext cx="450850" cy="133350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061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Effect of acid</a:t>
            </a:r>
            <a:endParaRPr lang="en-US" altLang="en-US" smtClean="0">
              <a:latin typeface="Comic Sans MS" pitchFamily="66" charset="0"/>
            </a:endParaRP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GB" altLang="en-US" sz="2000" b="1" dirty="0" smtClean="0"/>
              <a:t>         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Cl</a:t>
            </a:r>
            <a:r>
              <a:rPr lang="en-GB" altLang="en-US" sz="20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   +      H</a:t>
            </a:r>
            <a:r>
              <a:rPr lang="en-GB" altLang="en-US" sz="2000" b="1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O             2H </a:t>
            </a:r>
            <a:r>
              <a:rPr lang="en-GB" altLang="en-US" sz="2000" b="1" baseline="30000" dirty="0" smtClean="0">
                <a:latin typeface="Comic Sans MS" panose="030F0702030302020204" pitchFamily="66" charset="0"/>
              </a:rPr>
              <a:t>+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  +   </a:t>
            </a:r>
            <a:r>
              <a:rPr lang="en-GB" altLang="en-US" sz="2000" b="1" dirty="0" err="1" smtClean="0">
                <a:latin typeface="Comic Sans MS" panose="030F0702030302020204" pitchFamily="66" charset="0"/>
              </a:rPr>
              <a:t>ClO</a:t>
            </a:r>
            <a:r>
              <a:rPr lang="en-GB" altLang="en-US" sz="2000" b="1" baseline="30000" dirty="0" smtClean="0">
                <a:latin typeface="Comic Sans MS" panose="030F0702030302020204" pitchFamily="66" charset="0"/>
              </a:rPr>
              <a:t>-</a:t>
            </a:r>
            <a:r>
              <a:rPr lang="en-GB" altLang="en-US" sz="2000" b="1" dirty="0" smtClean="0">
                <a:latin typeface="Comic Sans MS" panose="030F0702030302020204" pitchFamily="66" charset="0"/>
              </a:rPr>
              <a:t>   +  Cl</a:t>
            </a:r>
            <a:r>
              <a:rPr lang="en-GB" altLang="en-US" sz="2000" b="1" baseline="30000" dirty="0" smtClean="0">
                <a:latin typeface="Comic Sans MS" panose="030F0702030302020204" pitchFamily="66" charset="0"/>
              </a:rPr>
              <a:t>-</a:t>
            </a:r>
            <a:r>
              <a:rPr lang="en-GB" altLang="en-US" sz="2000" baseline="30000" dirty="0" smtClean="0">
                <a:latin typeface="Comic Sans MS" panose="030F0702030302020204" pitchFamily="66" charset="0"/>
              </a:rPr>
              <a:t> </a:t>
            </a:r>
          </a:p>
          <a:p>
            <a:endParaRPr lang="en-GB" altLang="en-US" sz="2000" dirty="0" smtClean="0"/>
          </a:p>
          <a:p>
            <a:endParaRPr lang="en-GB" altLang="en-US" sz="1800" dirty="0" smtClean="0"/>
          </a:p>
          <a:p>
            <a:endParaRPr lang="en-GB" altLang="en-US" sz="1800" dirty="0" smtClean="0"/>
          </a:p>
          <a:p>
            <a:pPr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Adding an acid causes the equilibrium to move to use up H+ ions. The equilibrium moves to the left producing more toxic Cl</a:t>
            </a:r>
            <a:r>
              <a:rPr lang="en-GB" altLang="en-US" sz="2400" baseline="-25000" dirty="0" smtClean="0">
                <a:latin typeface="Comic Sans MS" pitchFamily="66" charset="0"/>
              </a:rPr>
              <a:t>2</a:t>
            </a:r>
          </a:p>
          <a:p>
            <a:pPr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This can be fatal and accidents caused by mixing bleach and acid are not unusual.</a:t>
            </a:r>
            <a:endParaRPr lang="en-US" altLang="en-US" sz="2400" dirty="0" smtClean="0">
              <a:latin typeface="Comic Sans MS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394011" y="1624827"/>
            <a:ext cx="451707" cy="297997"/>
            <a:chOff x="650617" y="5875337"/>
            <a:chExt cx="451707" cy="297997"/>
          </a:xfrm>
        </p:grpSpPr>
        <p:grpSp>
          <p:nvGrpSpPr>
            <p:cNvPr id="5" name="Group 4"/>
            <p:cNvGrpSpPr/>
            <p:nvPr/>
          </p:nvGrpSpPr>
          <p:grpSpPr>
            <a:xfrm>
              <a:off x="650617" y="5875337"/>
              <a:ext cx="432048" cy="104775"/>
              <a:chOff x="611560" y="5918200"/>
              <a:chExt cx="432048" cy="104775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611560" y="6022975"/>
                <a:ext cx="432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899592" y="5918200"/>
                <a:ext cx="144016" cy="10477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474" y="6039984"/>
              <a:ext cx="450850" cy="133350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893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6019800" cy="792163"/>
          </a:xfrm>
        </p:spPr>
        <p:txBody>
          <a:bodyPr/>
          <a:lstStyle/>
          <a:p>
            <a:pPr eaLnBrk="1" hangingPunct="1"/>
            <a:r>
              <a:rPr lang="en-GB" altLang="en-US" sz="3200" b="1" u="sng" dirty="0" smtClean="0">
                <a:latin typeface="Comic Sans MS" panose="030F0702030302020204" pitchFamily="66" charset="0"/>
                <a:ea typeface="ＭＳ Ｐゴシック" pitchFamily="34" charset="-128"/>
              </a:rPr>
              <a:t>Equilibrium and Industry</a:t>
            </a:r>
            <a:endParaRPr lang="en-US" altLang="en-US" sz="3200" b="1" u="sng" dirty="0" smtClean="0">
              <a:latin typeface="Comic Sans MS" panose="030F0702030302020204" pitchFamily="66" charset="0"/>
              <a:ea typeface="ＭＳ Ｐゴシック" pitchFamily="34" charset="-128"/>
            </a:endParaRP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28600" y="1066800"/>
            <a:ext cx="8534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</a:rPr>
              <a:t>The laws of equilibrium are used by industrial chemists to </a:t>
            </a:r>
            <a:r>
              <a:rPr lang="en-GB" altLang="en-US" sz="2400" dirty="0">
                <a:latin typeface="Comic Sans MS" panose="030F0702030302020204" pitchFamily="66" charset="0"/>
              </a:rPr>
              <a:t>increase the yield</a:t>
            </a:r>
            <a:r>
              <a:rPr lang="en-GB" altLang="en-US" sz="2400" b="0" dirty="0">
                <a:latin typeface="Comic Sans MS" panose="030F0702030302020204" pitchFamily="66" charset="0"/>
              </a:rPr>
              <a:t> of products.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dirty="0" err="1">
                <a:latin typeface="Comic Sans MS" panose="030F0702030302020204" pitchFamily="66" charset="0"/>
              </a:rPr>
              <a:t>e.g</a:t>
            </a:r>
            <a:endParaRPr lang="en-GB" altLang="en-US" sz="2400" b="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b="0" dirty="0"/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914400" y="1981199"/>
            <a:ext cx="541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</a:rPr>
              <a:t>The Haber Process:</a:t>
            </a:r>
            <a:endParaRPr lang="en-US" altLang="en-US" sz="2400" b="0" dirty="0">
              <a:latin typeface="Comic Sans MS" panose="030F0702030302020204" pitchFamily="66" charset="0"/>
            </a:endParaRPr>
          </a:p>
        </p:txBody>
      </p:sp>
      <p:sp>
        <p:nvSpPr>
          <p:cNvPr id="36869" name="Text Box 9"/>
          <p:cNvSpPr txBox="1">
            <a:spLocks noChangeArrowheads="1"/>
          </p:cNvSpPr>
          <p:nvPr/>
        </p:nvSpPr>
        <p:spPr bwMode="auto">
          <a:xfrm>
            <a:off x="0" y="2819400"/>
            <a:ext cx="8305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mic Sans MS" panose="030F0702030302020204" pitchFamily="66" charset="0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676400" y="2743200"/>
            <a:ext cx="5334000" cy="457200"/>
            <a:chOff x="1056" y="1728"/>
            <a:chExt cx="3360" cy="288"/>
          </a:xfrm>
        </p:grpSpPr>
        <p:sp>
          <p:nvSpPr>
            <p:cNvPr id="36878" name="Text Box 10"/>
            <p:cNvSpPr txBox="1">
              <a:spLocks noChangeArrowheads="1"/>
            </p:cNvSpPr>
            <p:nvPr/>
          </p:nvSpPr>
          <p:spPr bwMode="auto">
            <a:xfrm>
              <a:off x="1056" y="1728"/>
              <a:ext cx="33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0">
                  <a:latin typeface="Comic Sans MS" panose="030F0702030302020204" pitchFamily="66" charset="0"/>
                </a:rPr>
                <a:t>N</a:t>
              </a:r>
              <a:r>
                <a:rPr lang="en-GB" altLang="en-US" sz="2400" b="0" baseline="-25000">
                  <a:latin typeface="Comic Sans MS" panose="030F0702030302020204" pitchFamily="66" charset="0"/>
                </a:rPr>
                <a:t>2 (g)</a:t>
              </a:r>
              <a:r>
                <a:rPr lang="en-GB" altLang="en-US" sz="2400" b="0">
                  <a:latin typeface="Comic Sans MS" panose="030F0702030302020204" pitchFamily="66" charset="0"/>
                </a:rPr>
                <a:t>  +     H</a:t>
              </a:r>
              <a:r>
                <a:rPr lang="en-GB" altLang="en-US" sz="2400" b="0" baseline="-25000">
                  <a:latin typeface="Comic Sans MS" panose="030F0702030302020204" pitchFamily="66" charset="0"/>
                </a:rPr>
                <a:t>2</a:t>
              </a:r>
              <a:r>
                <a:rPr lang="en-GB" altLang="en-US" sz="2400" b="0">
                  <a:latin typeface="Comic Sans MS" panose="030F0702030302020204" pitchFamily="66" charset="0"/>
                </a:rPr>
                <a:t> </a:t>
              </a:r>
              <a:r>
                <a:rPr lang="en-GB" altLang="en-US" sz="2400" b="0" baseline="-25000">
                  <a:latin typeface="Comic Sans MS" panose="030F0702030302020204" pitchFamily="66" charset="0"/>
                </a:rPr>
                <a:t>(g)</a:t>
              </a:r>
              <a:r>
                <a:rPr lang="en-GB" altLang="en-US" sz="2400" b="0">
                  <a:latin typeface="Comic Sans MS" panose="030F0702030302020204" pitchFamily="66" charset="0"/>
                </a:rPr>
                <a:t>		NH</a:t>
              </a:r>
              <a:r>
                <a:rPr lang="en-GB" altLang="en-US" sz="2400" b="0" baseline="-25000">
                  <a:latin typeface="Comic Sans MS" panose="030F0702030302020204" pitchFamily="66" charset="0"/>
                </a:rPr>
                <a:t>3</a:t>
              </a:r>
              <a:r>
                <a:rPr lang="en-GB" altLang="en-US" sz="2400" b="0" baseline="30000">
                  <a:latin typeface="Comic Sans MS" panose="030F0702030302020204" pitchFamily="66" charset="0"/>
                </a:rPr>
                <a:t> </a:t>
              </a:r>
              <a:r>
                <a:rPr lang="en-GB" altLang="en-US" sz="2400" b="0" baseline="-25000">
                  <a:latin typeface="Comic Sans MS" panose="030F0702030302020204" pitchFamily="66" charset="0"/>
                </a:rPr>
                <a:t>(g)</a:t>
              </a:r>
              <a:endParaRPr lang="en-US" altLang="en-US" sz="2400" b="0" baseline="-25000">
                <a:latin typeface="Comic Sans MS" panose="030F0702030302020204" pitchFamily="66" charset="0"/>
              </a:endParaRPr>
            </a:p>
          </p:txBody>
        </p:sp>
        <p:grpSp>
          <p:nvGrpSpPr>
            <p:cNvPr id="36879" name="Group 11"/>
            <p:cNvGrpSpPr>
              <a:grpSpLocks/>
            </p:cNvGrpSpPr>
            <p:nvPr/>
          </p:nvGrpSpPr>
          <p:grpSpPr bwMode="auto">
            <a:xfrm>
              <a:off x="2640" y="1824"/>
              <a:ext cx="456" cy="123"/>
              <a:chOff x="2592" y="2134"/>
              <a:chExt cx="288" cy="77"/>
            </a:xfrm>
          </p:grpSpPr>
          <p:grpSp>
            <p:nvGrpSpPr>
              <p:cNvPr id="36880" name="Group 12"/>
              <p:cNvGrpSpPr>
                <a:grpSpLocks/>
              </p:cNvGrpSpPr>
              <p:nvPr/>
            </p:nvGrpSpPr>
            <p:grpSpPr bwMode="auto">
              <a:xfrm>
                <a:off x="2592" y="2134"/>
                <a:ext cx="288" cy="26"/>
                <a:chOff x="2592" y="2134"/>
                <a:chExt cx="288" cy="26"/>
              </a:xfrm>
            </p:grpSpPr>
            <p:sp>
              <p:nvSpPr>
                <p:cNvPr id="36884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2592" y="2160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sz="240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36885" name="Line 14"/>
                <p:cNvSpPr>
                  <a:spLocks noChangeShapeType="1"/>
                </p:cNvSpPr>
                <p:nvPr/>
              </p:nvSpPr>
              <p:spPr bwMode="auto">
                <a:xfrm flipH="1" flipV="1">
                  <a:off x="2820" y="2134"/>
                  <a:ext cx="60" cy="2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sz="240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36881" name="Group 15"/>
              <p:cNvGrpSpPr>
                <a:grpSpLocks/>
              </p:cNvGrpSpPr>
              <p:nvPr/>
            </p:nvGrpSpPr>
            <p:grpSpPr bwMode="auto">
              <a:xfrm flipH="1" flipV="1">
                <a:off x="2592" y="2185"/>
                <a:ext cx="288" cy="26"/>
                <a:chOff x="2592" y="2134"/>
                <a:chExt cx="288" cy="26"/>
              </a:xfrm>
            </p:grpSpPr>
            <p:sp>
              <p:nvSpPr>
                <p:cNvPr id="36882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592" y="2160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sz="240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36883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2820" y="2134"/>
                  <a:ext cx="60" cy="2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sz="2400">
                    <a:latin typeface="Comic Sans MS" panose="030F0702030302020204" pitchFamily="66" charset="0"/>
                  </a:endParaRPr>
                </a:p>
              </p:txBody>
            </p:sp>
          </p:grpSp>
        </p:grpSp>
      </p:grpSp>
      <p:sp>
        <p:nvSpPr>
          <p:cNvPr id="55314" name="Text Box 18"/>
          <p:cNvSpPr txBox="1">
            <a:spLocks noChangeArrowheads="1"/>
          </p:cNvSpPr>
          <p:nvPr/>
        </p:nvSpPr>
        <p:spPr bwMode="auto">
          <a:xfrm>
            <a:off x="3965575" y="2379506"/>
            <a:ext cx="1295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dirty="0">
                <a:latin typeface="Comic Sans MS" panose="030F0702030302020204" pitchFamily="66" charset="0"/>
              </a:rPr>
              <a:t>“EXO”</a:t>
            </a:r>
            <a:endParaRPr lang="en-US" altLang="en-US" sz="2400" b="0" dirty="0">
              <a:latin typeface="Comic Sans MS" panose="030F0702030302020204" pitchFamily="66" charset="0"/>
            </a:endParaRPr>
          </a:p>
        </p:txBody>
      </p:sp>
      <p:sp>
        <p:nvSpPr>
          <p:cNvPr id="55315" name="Text Box 19"/>
          <p:cNvSpPr txBox="1">
            <a:spLocks noChangeArrowheads="1"/>
          </p:cNvSpPr>
          <p:nvPr/>
        </p:nvSpPr>
        <p:spPr bwMode="auto">
          <a:xfrm>
            <a:off x="3851920" y="3200400"/>
            <a:ext cx="14090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>
                <a:latin typeface="Comic Sans MS" panose="030F0702030302020204" pitchFamily="66" charset="0"/>
              </a:rPr>
              <a:t>“ENDO”</a:t>
            </a:r>
            <a:endParaRPr lang="en-US" altLang="en-US" sz="2400" b="0">
              <a:latin typeface="Comic Sans MS" panose="030F0702030302020204" pitchFamily="66" charset="0"/>
            </a:endParaRPr>
          </a:p>
        </p:txBody>
      </p:sp>
      <p:sp>
        <p:nvSpPr>
          <p:cNvPr id="55317" name="Rectangle 21"/>
          <p:cNvSpPr>
            <a:spLocks noChangeArrowheads="1"/>
          </p:cNvSpPr>
          <p:nvPr/>
        </p:nvSpPr>
        <p:spPr bwMode="auto">
          <a:xfrm>
            <a:off x="5105400" y="2743200"/>
            <a:ext cx="311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0">
                <a:latin typeface="Comic Sans MS" panose="030F0702030302020204" pitchFamily="66" charset="0"/>
              </a:rPr>
              <a:t>2</a:t>
            </a:r>
            <a:endParaRPr lang="en-US" altLang="en-US" sz="2400" b="0">
              <a:latin typeface="Comic Sans MS" panose="030F0702030302020204" pitchFamily="66" charset="0"/>
            </a:endParaRPr>
          </a:p>
        </p:txBody>
      </p:sp>
      <p:sp>
        <p:nvSpPr>
          <p:cNvPr id="55318" name="Rectangle 22"/>
          <p:cNvSpPr>
            <a:spLocks noChangeArrowheads="1"/>
          </p:cNvSpPr>
          <p:nvPr/>
        </p:nvSpPr>
        <p:spPr bwMode="auto">
          <a:xfrm>
            <a:off x="2895600" y="274320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0">
                <a:latin typeface="Comic Sans MS" panose="030F0702030302020204" pitchFamily="66" charset="0"/>
              </a:rPr>
              <a:t>3</a:t>
            </a:r>
            <a:endParaRPr lang="en-US" altLang="en-US" sz="2400" b="0">
              <a:latin typeface="Comic Sans MS" panose="030F0702030302020204" pitchFamily="66" charset="0"/>
            </a:endParaRPr>
          </a:p>
        </p:txBody>
      </p: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5029200" y="3276600"/>
            <a:ext cx="1559024" cy="1973263"/>
            <a:chOff x="3168" y="2064"/>
            <a:chExt cx="768" cy="1243"/>
          </a:xfrm>
        </p:grpSpPr>
        <p:sp>
          <p:nvSpPr>
            <p:cNvPr id="36876" name="Text Box 23"/>
            <p:cNvSpPr txBox="1">
              <a:spLocks noChangeArrowheads="1"/>
            </p:cNvSpPr>
            <p:nvPr/>
          </p:nvSpPr>
          <p:spPr bwMode="auto">
            <a:xfrm>
              <a:off x="3168" y="2784"/>
              <a:ext cx="768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0">
                  <a:latin typeface="Comic Sans MS" panose="030F0702030302020204" pitchFamily="66" charset="0"/>
                </a:rPr>
                <a:t>Ammonia</a:t>
              </a:r>
              <a:endParaRPr lang="en-US" altLang="en-US" sz="2400" b="0">
                <a:latin typeface="Comic Sans MS" panose="030F0702030302020204" pitchFamily="66" charset="0"/>
              </a:endParaRPr>
            </a:p>
          </p:txBody>
        </p:sp>
        <p:sp>
          <p:nvSpPr>
            <p:cNvPr id="36877" name="AutoShape 24"/>
            <p:cNvSpPr>
              <a:spLocks noChangeArrowheads="1"/>
            </p:cNvSpPr>
            <p:nvPr/>
          </p:nvSpPr>
          <p:spPr bwMode="auto">
            <a:xfrm>
              <a:off x="3408" y="2064"/>
              <a:ext cx="192" cy="672"/>
            </a:xfrm>
            <a:prstGeom prst="upArrow">
              <a:avLst>
                <a:gd name="adj1" fmla="val 50000"/>
                <a:gd name="adj2" fmla="val 8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37931725" indent="-37474525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210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2" grpId="0"/>
      <p:bldP spid="55314" grpId="0"/>
      <p:bldP spid="55315" grpId="0"/>
      <p:bldP spid="55317" grpId="0"/>
      <p:bldP spid="553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62819" name="Picture 5" descr="haberfl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916113"/>
            <a:ext cx="6191250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9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362950" cy="56165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2800" dirty="0" smtClean="0">
                <a:solidFill>
                  <a:srgbClr val="FF0000"/>
                </a:solidFill>
                <a:latin typeface="Comic Sans MS" panose="030F0702030302020204" pitchFamily="66" charset="0"/>
                <a:ea typeface="ＭＳ Ｐゴシック" pitchFamily="34" charset="-128"/>
              </a:rPr>
              <a:t>Ammonia</a:t>
            </a: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 (NH</a:t>
            </a:r>
            <a:r>
              <a:rPr lang="en-GB" altLang="en-US" sz="2800" baseline="-25000" dirty="0" smtClean="0">
                <a:latin typeface="Comic Sans MS" panose="030F0702030302020204" pitchFamily="66" charset="0"/>
                <a:ea typeface="ＭＳ Ｐゴシック" pitchFamily="34" charset="-128"/>
              </a:rPr>
              <a:t>3</a:t>
            </a: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) is manufactured in the </a:t>
            </a:r>
            <a:r>
              <a:rPr lang="en-GB" altLang="en-US" sz="2800" u="sng" dirty="0" smtClean="0">
                <a:latin typeface="Comic Sans MS" panose="030F0702030302020204" pitchFamily="66" charset="0"/>
                <a:ea typeface="ＭＳ Ｐゴシック" pitchFamily="34" charset="-128"/>
              </a:rPr>
              <a:t>Haber</a:t>
            </a: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 process.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altLang="en-US" sz="2800" dirty="0" smtClean="0">
              <a:latin typeface="Comic Sans MS" panose="030F0702030302020204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 err="1" smtClean="0">
                <a:latin typeface="Comic Sans MS" panose="030F0702030302020204" pitchFamily="66" charset="0"/>
                <a:ea typeface="ＭＳ Ｐゴシック" pitchFamily="34" charset="-128"/>
              </a:rPr>
              <a:t>Feedstocks</a:t>
            </a: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 are: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		1. </a:t>
            </a:r>
            <a:r>
              <a:rPr lang="en-GB" altLang="en-US" sz="2800" dirty="0" smtClean="0">
                <a:solidFill>
                  <a:srgbClr val="FF0000"/>
                </a:solidFill>
                <a:latin typeface="Comic Sans MS" panose="030F0702030302020204" pitchFamily="66" charset="0"/>
                <a:ea typeface="ＭＳ Ｐゴシック" pitchFamily="34" charset="-128"/>
              </a:rPr>
              <a:t>Nitrogen</a:t>
            </a: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 from the air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		2. </a:t>
            </a:r>
            <a:r>
              <a:rPr lang="en-GB" altLang="en-US" sz="2800" dirty="0" smtClean="0">
                <a:solidFill>
                  <a:srgbClr val="FF0000"/>
                </a:solidFill>
                <a:latin typeface="Comic Sans MS" panose="030F0702030302020204" pitchFamily="66" charset="0"/>
                <a:ea typeface="ＭＳ Ｐゴシック" pitchFamily="34" charset="-128"/>
              </a:rPr>
              <a:t>Hydrogen</a:t>
            </a: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 from natural gas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800" dirty="0" smtClean="0">
              <a:latin typeface="Comic Sans MS" panose="030F0702030302020204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Reaction conditions: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		Catalyst: </a:t>
            </a:r>
            <a:r>
              <a:rPr lang="en-GB" altLang="en-US" sz="2800" dirty="0" smtClean="0">
                <a:solidFill>
                  <a:srgbClr val="FF0000"/>
                </a:solidFill>
                <a:latin typeface="Comic Sans MS" panose="030F0702030302020204" pitchFamily="66" charset="0"/>
                <a:ea typeface="ＭＳ Ｐゴシック" pitchFamily="34" charset="-128"/>
              </a:rPr>
              <a:t>Iron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		Temperature:</a:t>
            </a:r>
            <a:r>
              <a:rPr lang="en-GB" altLang="en-US" sz="2800" dirty="0" smtClean="0">
                <a:solidFill>
                  <a:srgbClr val="FF0000"/>
                </a:solidFill>
                <a:latin typeface="Comic Sans MS" panose="030F0702030302020204" pitchFamily="66" charset="0"/>
                <a:ea typeface="ＭＳ Ｐゴシック" pitchFamily="34" charset="-128"/>
              </a:rPr>
              <a:t>450</a:t>
            </a:r>
            <a:r>
              <a:rPr lang="en-US" altLang="en-US" sz="2800" dirty="0" smtClean="0">
                <a:solidFill>
                  <a:srgbClr val="FF0000"/>
                </a:solidFill>
                <a:latin typeface="Comic Sans MS" panose="030F0702030302020204" pitchFamily="66" charset="0"/>
                <a:ea typeface="ＭＳ Ｐゴシック" pitchFamily="34" charset="-128"/>
              </a:rPr>
              <a:t>°C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 smtClean="0">
                <a:latin typeface="Comic Sans MS" panose="030F0702030302020204" pitchFamily="66" charset="0"/>
                <a:ea typeface="ＭＳ Ｐゴシック" pitchFamily="34" charset="-128"/>
              </a:rPr>
              <a:t>		Pressure:</a:t>
            </a:r>
            <a:r>
              <a:rPr lang="en-US" altLang="en-US" sz="2800" dirty="0" smtClean="0">
                <a:solidFill>
                  <a:srgbClr val="FF0000"/>
                </a:solidFill>
                <a:latin typeface="Comic Sans MS" panose="030F0702030302020204" pitchFamily="66" charset="0"/>
                <a:ea typeface="ＭＳ Ｐゴシック" pitchFamily="34" charset="-128"/>
              </a:rPr>
              <a:t>200 atmospheres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 smtClean="0">
                <a:latin typeface="Microsoft Sans Serif" pitchFamily="34" charset="0"/>
                <a:ea typeface="ＭＳ Ｐゴシック" pitchFamily="34" charset="-128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801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8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83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8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03850"/>
          </a:xfrm>
        </p:spPr>
        <p:txBody>
          <a:bodyPr/>
          <a:lstStyle/>
          <a:p>
            <a:pPr eaLnBrk="1" hangingPunct="1"/>
            <a:r>
              <a:rPr lang="en-GB" altLang="en-US" sz="2400" dirty="0" smtClean="0">
                <a:latin typeface="Comic Sans MS" panose="030F0702030302020204" pitchFamily="66" charset="0"/>
                <a:ea typeface="ＭＳ Ｐゴシック" pitchFamily="34" charset="-128"/>
              </a:rPr>
              <a:t>The reaction is </a:t>
            </a:r>
            <a:r>
              <a:rPr lang="en-GB" altLang="en-US" sz="2400" dirty="0" smtClean="0">
                <a:solidFill>
                  <a:srgbClr val="FF0000"/>
                </a:solidFill>
                <a:latin typeface="Comic Sans MS" panose="030F0702030302020204" pitchFamily="66" charset="0"/>
                <a:ea typeface="ＭＳ Ｐゴシック" pitchFamily="34" charset="-128"/>
              </a:rPr>
              <a:t>reversible</a:t>
            </a:r>
            <a:r>
              <a:rPr lang="en-GB" altLang="en-US" sz="2400" dirty="0" smtClean="0">
                <a:latin typeface="Comic Sans MS" panose="030F0702030302020204" pitchFamily="66" charset="0"/>
                <a:ea typeface="ＭＳ Ｐゴシック" pitchFamily="34" charset="-128"/>
              </a:rPr>
              <a:t>, so as well as nitrogen reacting with hydrogen to make ammonia, the ammonia also breaks back down again into nitrogen and hydrogen.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5003800" y="3709988"/>
            <a:ext cx="1368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Tahoma" pitchFamily="34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5076825" y="335756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Tahoma" pitchFamily="34" charset="0"/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5076825" y="4724400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Tahoma" pitchFamily="34" charset="0"/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685800" y="2590800"/>
            <a:ext cx="7543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0" dirty="0">
                <a:latin typeface="Comic Sans MS" panose="030F0702030302020204" pitchFamily="66" charset="0"/>
              </a:rPr>
              <a:t>In most industrial situations a continuous process is used. This </a:t>
            </a:r>
            <a:r>
              <a:rPr lang="en-GB" altLang="en-US" sz="2400" b="0" dirty="0" smtClean="0">
                <a:latin typeface="Comic Sans MS" panose="030F0702030302020204" pitchFamily="66" charset="0"/>
              </a:rPr>
              <a:t>means </a:t>
            </a:r>
            <a:r>
              <a:rPr lang="en-GB" altLang="en-US" sz="2400" b="0" dirty="0">
                <a:latin typeface="Comic Sans MS" panose="030F0702030302020204" pitchFamily="66" charset="0"/>
              </a:rPr>
              <a:t>that equilibrium which requires a closed system is never </a:t>
            </a:r>
            <a:r>
              <a:rPr lang="en-GB" altLang="en-US" sz="2400" b="0" dirty="0" smtClean="0">
                <a:latin typeface="Comic Sans MS" panose="030F0702030302020204" pitchFamily="66" charset="0"/>
              </a:rPr>
              <a:t>achieved.</a:t>
            </a:r>
            <a:endParaRPr lang="en-GB" altLang="en-US" sz="2400" b="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69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7"/>
          <p:cNvSpPr txBox="1">
            <a:spLocks noChangeArrowheads="1"/>
          </p:cNvSpPr>
          <p:nvPr/>
        </p:nvSpPr>
        <p:spPr bwMode="auto">
          <a:xfrm>
            <a:off x="762000" y="6096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 u="sng">
                <a:latin typeface="Comic Sans MS" panose="030F0702030302020204" pitchFamily="66" charset="0"/>
              </a:rPr>
              <a:t>The above process is carried out in industry:</a:t>
            </a:r>
            <a:endParaRPr lang="en-US" altLang="en-US" sz="2400" b="0" u="sng">
              <a:latin typeface="Comic Sans MS" panose="030F0702030302020204" pitchFamily="66" charset="0"/>
            </a:endParaRPr>
          </a:p>
        </p:txBody>
      </p:sp>
      <p:sp>
        <p:nvSpPr>
          <p:cNvPr id="41987" name="Text Box 18"/>
          <p:cNvSpPr txBox="1">
            <a:spLocks noChangeArrowheads="1"/>
          </p:cNvSpPr>
          <p:nvPr/>
        </p:nvSpPr>
        <p:spPr bwMode="auto">
          <a:xfrm>
            <a:off x="457200" y="1447800"/>
            <a:ext cx="79248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 b="0">
                <a:latin typeface="Comic Sans MS" panose="030F0702030302020204" pitchFamily="66" charset="0"/>
              </a:rPr>
              <a:t> at a specific pressure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 b="0">
                <a:latin typeface="Comic Sans MS" panose="030F0702030302020204" pitchFamily="66" charset="0"/>
              </a:rPr>
              <a:t> at a specific temperature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 b="0">
                <a:latin typeface="Comic Sans MS" panose="030F0702030302020204" pitchFamily="66" charset="0"/>
              </a:rPr>
              <a:t> unreacted reactants are recycled continuously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 b="0">
                <a:latin typeface="Comic Sans MS" panose="030F0702030302020204" pitchFamily="66" charset="0"/>
              </a:rPr>
              <a:t> products are removed continuously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 b="0">
                <a:latin typeface="Comic Sans MS" panose="030F0702030302020204" pitchFamily="66" charset="0"/>
              </a:rPr>
              <a:t> a catalyst is used</a:t>
            </a:r>
            <a:endParaRPr lang="en-US" altLang="en-US" sz="2400" b="0">
              <a:latin typeface="Comic Sans MS" panose="030F0702030302020204" pitchFamily="66" charset="0"/>
            </a:endParaRP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09120"/>
            <a:ext cx="7639050" cy="13779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86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4"/>
          <p:cNvSpPr txBox="1">
            <a:spLocks noChangeArrowheads="1"/>
          </p:cNvSpPr>
          <p:nvPr/>
        </p:nvSpPr>
        <p:spPr bwMode="auto">
          <a:xfrm>
            <a:off x="3657600" y="381000"/>
            <a:ext cx="533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0">
                <a:latin typeface="Comic Sans MS" panose="030F0702030302020204" pitchFamily="66" charset="0"/>
              </a:rPr>
              <a:t>N</a:t>
            </a:r>
            <a:r>
              <a:rPr lang="en-GB" altLang="en-US" sz="2400" b="0" baseline="-25000">
                <a:latin typeface="Comic Sans MS" panose="030F0702030302020204" pitchFamily="66" charset="0"/>
              </a:rPr>
              <a:t>2 (g)</a:t>
            </a:r>
            <a:r>
              <a:rPr lang="en-GB" altLang="en-US" sz="2400" b="0">
                <a:latin typeface="Comic Sans MS" panose="030F0702030302020204" pitchFamily="66" charset="0"/>
              </a:rPr>
              <a:t>  +     H</a:t>
            </a:r>
            <a:r>
              <a:rPr lang="en-GB" altLang="en-US" sz="2400" b="0" baseline="-25000">
                <a:latin typeface="Comic Sans MS" panose="030F0702030302020204" pitchFamily="66" charset="0"/>
              </a:rPr>
              <a:t>2</a:t>
            </a:r>
            <a:r>
              <a:rPr lang="en-GB" altLang="en-US" sz="2400" b="0">
                <a:latin typeface="Comic Sans MS" panose="030F0702030302020204" pitchFamily="66" charset="0"/>
              </a:rPr>
              <a:t> </a:t>
            </a:r>
            <a:r>
              <a:rPr lang="en-GB" altLang="en-US" sz="2400" b="0" baseline="-25000">
                <a:latin typeface="Comic Sans MS" panose="030F0702030302020204" pitchFamily="66" charset="0"/>
              </a:rPr>
              <a:t>(g)</a:t>
            </a:r>
            <a:r>
              <a:rPr lang="en-GB" altLang="en-US" sz="2400" b="0">
                <a:latin typeface="Comic Sans MS" panose="030F0702030302020204" pitchFamily="66" charset="0"/>
              </a:rPr>
              <a:t>		NH</a:t>
            </a:r>
            <a:r>
              <a:rPr lang="en-GB" altLang="en-US" sz="2400" b="0" baseline="-25000">
                <a:latin typeface="Comic Sans MS" panose="030F0702030302020204" pitchFamily="66" charset="0"/>
              </a:rPr>
              <a:t>3</a:t>
            </a:r>
            <a:r>
              <a:rPr lang="en-GB" altLang="en-US" sz="2400" b="0" baseline="30000">
                <a:latin typeface="Comic Sans MS" panose="030F0702030302020204" pitchFamily="66" charset="0"/>
              </a:rPr>
              <a:t> </a:t>
            </a:r>
            <a:r>
              <a:rPr lang="en-GB" altLang="en-US" sz="2400" b="0" baseline="-25000">
                <a:latin typeface="Comic Sans MS" panose="030F0702030302020204" pitchFamily="66" charset="0"/>
              </a:rPr>
              <a:t>(g)</a:t>
            </a:r>
            <a:endParaRPr lang="en-US" altLang="en-US" sz="2400" b="0" baseline="-25000">
              <a:latin typeface="Comic Sans MS" panose="030F0702030302020204" pitchFamily="66" charset="0"/>
            </a:endParaRPr>
          </a:p>
        </p:txBody>
      </p:sp>
      <p:grpSp>
        <p:nvGrpSpPr>
          <p:cNvPr id="43011" name="Group 5"/>
          <p:cNvGrpSpPr>
            <a:grpSpLocks/>
          </p:cNvGrpSpPr>
          <p:nvPr/>
        </p:nvGrpSpPr>
        <p:grpSpPr bwMode="auto">
          <a:xfrm>
            <a:off x="6172200" y="533400"/>
            <a:ext cx="723900" cy="195263"/>
            <a:chOff x="2592" y="2134"/>
            <a:chExt cx="288" cy="77"/>
          </a:xfrm>
        </p:grpSpPr>
        <p:grpSp>
          <p:nvGrpSpPr>
            <p:cNvPr id="43024" name="Group 6"/>
            <p:cNvGrpSpPr>
              <a:grpSpLocks/>
            </p:cNvGrpSpPr>
            <p:nvPr/>
          </p:nvGrpSpPr>
          <p:grpSpPr bwMode="auto">
            <a:xfrm>
              <a:off x="2592" y="2134"/>
              <a:ext cx="288" cy="26"/>
              <a:chOff x="2592" y="2134"/>
              <a:chExt cx="288" cy="26"/>
            </a:xfrm>
          </p:grpSpPr>
          <p:sp>
            <p:nvSpPr>
              <p:cNvPr id="43028" name="Line 7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>
                  <a:latin typeface="Comic Sans MS" panose="030F0702030302020204" pitchFamily="66" charset="0"/>
                </a:endParaRPr>
              </a:p>
            </p:txBody>
          </p:sp>
          <p:sp>
            <p:nvSpPr>
              <p:cNvPr id="2" name="Line 8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43025" name="Group 9"/>
            <p:cNvGrpSpPr>
              <a:grpSpLocks/>
            </p:cNvGrpSpPr>
            <p:nvPr/>
          </p:nvGrpSpPr>
          <p:grpSpPr bwMode="auto">
            <a:xfrm flipH="1" flipV="1">
              <a:off x="2592" y="2185"/>
              <a:ext cx="288" cy="26"/>
              <a:chOff x="2592" y="2134"/>
              <a:chExt cx="288" cy="26"/>
            </a:xfrm>
          </p:grpSpPr>
          <p:sp>
            <p:nvSpPr>
              <p:cNvPr id="43026" name="Line 10"/>
              <p:cNvSpPr>
                <a:spLocks noChangeShapeType="1"/>
              </p:cNvSpPr>
              <p:nvPr/>
            </p:nvSpPr>
            <p:spPr bwMode="auto">
              <a:xfrm flipH="1">
                <a:off x="2592" y="2160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>
                  <a:latin typeface="Comic Sans MS" panose="030F0702030302020204" pitchFamily="66" charset="0"/>
                </a:endParaRPr>
              </a:p>
            </p:txBody>
          </p:sp>
          <p:sp>
            <p:nvSpPr>
              <p:cNvPr id="43027" name="Line 11"/>
              <p:cNvSpPr>
                <a:spLocks noChangeShapeType="1"/>
              </p:cNvSpPr>
              <p:nvPr/>
            </p:nvSpPr>
            <p:spPr bwMode="auto">
              <a:xfrm flipH="1" flipV="1">
                <a:off x="2820" y="2134"/>
                <a:ext cx="60" cy="2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>
                  <a:latin typeface="Comic Sans MS" panose="030F0702030302020204" pitchFamily="66" charset="0"/>
                </a:endParaRPr>
              </a:p>
            </p:txBody>
          </p:sp>
        </p:grpSp>
      </p:grpSp>
      <p:sp>
        <p:nvSpPr>
          <p:cNvPr id="43012" name="Text Box 12"/>
          <p:cNvSpPr txBox="1">
            <a:spLocks noChangeArrowheads="1"/>
          </p:cNvSpPr>
          <p:nvPr/>
        </p:nvSpPr>
        <p:spPr bwMode="auto">
          <a:xfrm>
            <a:off x="6096000" y="762000"/>
            <a:ext cx="106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>
                <a:latin typeface="Comic Sans MS" panose="030F0702030302020204" pitchFamily="66" charset="0"/>
              </a:rPr>
              <a:t>“ENDO”</a:t>
            </a:r>
            <a:endParaRPr lang="en-US" altLang="en-US" sz="1800" b="0">
              <a:latin typeface="Comic Sans MS" panose="030F0702030302020204" pitchFamily="66" charset="0"/>
            </a:endParaRPr>
          </a:p>
        </p:txBody>
      </p:sp>
      <p:sp>
        <p:nvSpPr>
          <p:cNvPr id="43013" name="Rectangle 13"/>
          <p:cNvSpPr>
            <a:spLocks noChangeArrowheads="1"/>
          </p:cNvSpPr>
          <p:nvPr/>
        </p:nvSpPr>
        <p:spPr bwMode="auto">
          <a:xfrm>
            <a:off x="7086600" y="381000"/>
            <a:ext cx="311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0">
                <a:latin typeface="Comic Sans MS" panose="030F0702030302020204" pitchFamily="66" charset="0"/>
              </a:rPr>
              <a:t>2</a:t>
            </a:r>
            <a:endParaRPr lang="en-US" altLang="en-US" sz="2400" b="0">
              <a:latin typeface="Comic Sans MS" panose="030F0702030302020204" pitchFamily="66" charset="0"/>
            </a:endParaRPr>
          </a:p>
        </p:txBody>
      </p:sp>
      <p:sp>
        <p:nvSpPr>
          <p:cNvPr id="43014" name="Rectangle 14"/>
          <p:cNvSpPr>
            <a:spLocks noChangeArrowheads="1"/>
          </p:cNvSpPr>
          <p:nvPr/>
        </p:nvSpPr>
        <p:spPr bwMode="auto">
          <a:xfrm>
            <a:off x="4876800" y="38100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0">
                <a:latin typeface="Comic Sans MS" panose="030F0702030302020204" pitchFamily="66" charset="0"/>
              </a:rPr>
              <a:t>3</a:t>
            </a:r>
            <a:endParaRPr lang="en-US" altLang="en-US" sz="2400" b="0">
              <a:latin typeface="Comic Sans MS" panose="030F0702030302020204" pitchFamily="66" charset="0"/>
            </a:endParaRPr>
          </a:p>
        </p:txBody>
      </p:sp>
      <p:sp>
        <p:nvSpPr>
          <p:cNvPr id="43015" name="Text Box 15"/>
          <p:cNvSpPr txBox="1">
            <a:spLocks noChangeArrowheads="1"/>
          </p:cNvSpPr>
          <p:nvPr/>
        </p:nvSpPr>
        <p:spPr bwMode="auto">
          <a:xfrm>
            <a:off x="6096000" y="1524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/>
              <a:t>“EXO”</a:t>
            </a:r>
            <a:endParaRPr lang="en-US" altLang="en-US" sz="1800" b="0"/>
          </a:p>
        </p:txBody>
      </p:sp>
      <p:sp>
        <p:nvSpPr>
          <p:cNvPr id="64529" name="Text Box 17"/>
          <p:cNvSpPr txBox="1">
            <a:spLocks noChangeArrowheads="1"/>
          </p:cNvSpPr>
          <p:nvPr/>
        </p:nvSpPr>
        <p:spPr bwMode="auto">
          <a:xfrm>
            <a:off x="152400" y="83820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u="sng" dirty="0">
                <a:latin typeface="Comic Sans MS" panose="030F0702030302020204" pitchFamily="66" charset="0"/>
              </a:rPr>
              <a:t>Reaction conditions</a:t>
            </a:r>
            <a:endParaRPr lang="en-US" altLang="en-US" sz="1800" u="sng" dirty="0">
              <a:latin typeface="Comic Sans MS" panose="030F0702030302020204" pitchFamily="66" charset="0"/>
            </a:endParaRPr>
          </a:p>
        </p:txBody>
      </p:sp>
      <p:sp>
        <p:nvSpPr>
          <p:cNvPr id="64530" name="Text Box 18"/>
          <p:cNvSpPr txBox="1">
            <a:spLocks noChangeArrowheads="1"/>
          </p:cNvSpPr>
          <p:nvPr/>
        </p:nvSpPr>
        <p:spPr bwMode="auto">
          <a:xfrm>
            <a:off x="0" y="1295400"/>
            <a:ext cx="39624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GB" altLang="en-US" sz="1800" b="0" dirty="0" smtClean="0">
                <a:latin typeface="Comic Sans MS" panose="030F0702030302020204" pitchFamily="66" charset="0"/>
              </a:rPr>
              <a:t>High Pressure:</a:t>
            </a:r>
          </a:p>
          <a:p>
            <a:pPr marL="0" indent="0" eaLnBrk="1" hangingPunct="1">
              <a:spcBef>
                <a:spcPct val="50000"/>
              </a:spcBef>
              <a:buFontTx/>
              <a:buNone/>
              <a:defRPr/>
            </a:pPr>
            <a:endParaRPr lang="en-GB" altLang="en-US" sz="1800" b="0" dirty="0" smtClean="0">
              <a:latin typeface="Comic Sans MS" panose="030F0702030302020204" pitchFamily="66" charset="0"/>
            </a:endParaRPr>
          </a:p>
          <a:p>
            <a:pPr marL="0" indent="0"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1800" b="0" dirty="0" smtClean="0">
                <a:latin typeface="Comic Sans MS" panose="030F0702030302020204" pitchFamily="66" charset="0"/>
              </a:rPr>
              <a:t>2.Low Temperature: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GB" altLang="en-US" sz="1800" b="0" dirty="0" smtClean="0">
              <a:latin typeface="Comic Sans MS" panose="030F0702030302020204" pitchFamily="66" charset="0"/>
            </a:endParaRPr>
          </a:p>
          <a:p>
            <a:pPr marL="0" indent="0"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1800" b="0" dirty="0" smtClean="0">
                <a:latin typeface="Comic Sans MS" panose="030F0702030302020204" pitchFamily="66" charset="0"/>
              </a:rPr>
              <a:t>3.Recycle unused N</a:t>
            </a:r>
            <a:r>
              <a:rPr lang="en-GB" altLang="en-US" sz="1800" b="0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1800" b="0" dirty="0" smtClean="0">
                <a:latin typeface="Comic Sans MS" panose="030F0702030302020204" pitchFamily="66" charset="0"/>
              </a:rPr>
              <a:t>, H</a:t>
            </a:r>
            <a:r>
              <a:rPr lang="en-GB" altLang="en-US" sz="1800" b="0" baseline="-25000" dirty="0" smtClean="0">
                <a:latin typeface="Comic Sans MS" panose="030F0702030302020204" pitchFamily="66" charset="0"/>
              </a:rPr>
              <a:t>2</a:t>
            </a:r>
            <a:r>
              <a:rPr lang="en-GB" altLang="en-US" sz="1800" b="0" dirty="0" smtClean="0">
                <a:latin typeface="Comic Sans MS" panose="030F0702030302020204" pitchFamily="66" charset="0"/>
              </a:rPr>
              <a:t>: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GB" altLang="en-US" sz="1800" b="0" dirty="0" smtClean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GB" altLang="en-US" sz="1800" b="0" dirty="0" smtClean="0">
              <a:latin typeface="Comic Sans MS" panose="030F0702030302020204" pitchFamily="66" charset="0"/>
            </a:endParaRPr>
          </a:p>
          <a:p>
            <a:pPr marL="0" indent="0"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1800" b="0" dirty="0" smtClean="0">
                <a:latin typeface="Comic Sans MS" panose="030F0702030302020204" pitchFamily="66" charset="0"/>
              </a:rPr>
              <a:t>4.Remove NH</a:t>
            </a:r>
            <a:r>
              <a:rPr lang="en-GB" altLang="en-US" sz="1800" b="0" baseline="-25000" dirty="0" smtClean="0">
                <a:latin typeface="Comic Sans MS" panose="030F0702030302020204" pitchFamily="66" charset="0"/>
              </a:rPr>
              <a:t>3</a:t>
            </a:r>
            <a:r>
              <a:rPr lang="en-GB" altLang="en-US" sz="1800" b="0" dirty="0" smtClean="0"/>
              <a:t>:	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GB" altLang="en-US" sz="1800" b="0" dirty="0" smtClean="0"/>
          </a:p>
          <a:p>
            <a:pPr eaLnBrk="1" hangingPunct="1">
              <a:spcBef>
                <a:spcPct val="50000"/>
              </a:spcBef>
              <a:buFontTx/>
              <a:buAutoNum type="arabicPeriod"/>
              <a:defRPr/>
            </a:pPr>
            <a:endParaRPr lang="en-US" altLang="en-US" sz="1800" b="0" dirty="0" smtClean="0"/>
          </a:p>
        </p:txBody>
      </p:sp>
      <p:sp>
        <p:nvSpPr>
          <p:cNvPr id="64531" name="Text Box 19"/>
          <p:cNvSpPr txBox="1">
            <a:spLocks noChangeArrowheads="1"/>
          </p:cNvSpPr>
          <p:nvPr/>
        </p:nvSpPr>
        <p:spPr bwMode="auto">
          <a:xfrm>
            <a:off x="3352800" y="1295400"/>
            <a:ext cx="57912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b="0">
                <a:latin typeface="Comic Sans MS" panose="030F0702030302020204" pitchFamily="66" charset="0"/>
              </a:rPr>
              <a:t> </a:t>
            </a:r>
            <a:r>
              <a:rPr lang="en-GB" altLang="en-US" sz="1800">
                <a:latin typeface="Comic Sans MS" panose="030F0702030302020204" pitchFamily="66" charset="0"/>
              </a:rPr>
              <a:t>Equilibrium will move to the right (less volume)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Comic Sans MS" panose="030F0702030302020204" pitchFamily="66" charset="0"/>
              </a:rPr>
              <a:t> More Ammonia (product) 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64533" name="Text Box 21"/>
          <p:cNvSpPr txBox="1">
            <a:spLocks noChangeArrowheads="1"/>
          </p:cNvSpPr>
          <p:nvPr/>
        </p:nvSpPr>
        <p:spPr bwMode="auto">
          <a:xfrm>
            <a:off x="3386138" y="2074863"/>
            <a:ext cx="55626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b="0">
                <a:latin typeface="Comic Sans MS" panose="030F0702030302020204" pitchFamily="66" charset="0"/>
              </a:rPr>
              <a:t> </a:t>
            </a:r>
            <a:r>
              <a:rPr lang="en-GB" altLang="en-US" sz="1800">
                <a:latin typeface="Comic Sans MS" panose="030F0702030302020204" pitchFamily="66" charset="0"/>
              </a:rPr>
              <a:t>Equilibrium will move to the right (Exothermic)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Comic Sans MS" panose="030F0702030302020204" pitchFamily="66" charset="0"/>
              </a:rPr>
              <a:t> More Ammonia</a:t>
            </a:r>
          </a:p>
        </p:txBody>
      </p:sp>
      <p:sp>
        <p:nvSpPr>
          <p:cNvPr id="64534" name="Text Box 22"/>
          <p:cNvSpPr txBox="1">
            <a:spLocks noChangeArrowheads="1"/>
          </p:cNvSpPr>
          <p:nvPr/>
        </p:nvSpPr>
        <p:spPr bwMode="auto">
          <a:xfrm>
            <a:off x="3467100" y="2971800"/>
            <a:ext cx="525780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b="0">
                <a:latin typeface="Comic Sans MS" panose="030F0702030302020204" pitchFamily="66" charset="0"/>
              </a:rPr>
              <a:t> </a:t>
            </a:r>
            <a:r>
              <a:rPr lang="en-GB" altLang="en-US" sz="1800">
                <a:latin typeface="Comic Sans MS" panose="030F0702030302020204" pitchFamily="66" charset="0"/>
              </a:rPr>
              <a:t>Equilibrium will move to the right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Comic Sans MS" panose="030F0702030302020204" pitchFamily="66" charset="0"/>
              </a:rPr>
              <a:t> (increased concentration of reactants)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Comic Sans MS" panose="030F0702030302020204" pitchFamily="66" charset="0"/>
              </a:rPr>
              <a:t> More Ammonia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64535" name="Text Box 23"/>
          <p:cNvSpPr txBox="1">
            <a:spLocks noChangeArrowheads="1"/>
          </p:cNvSpPr>
          <p:nvPr/>
        </p:nvSpPr>
        <p:spPr bwMode="auto">
          <a:xfrm>
            <a:off x="3467100" y="4211638"/>
            <a:ext cx="5257800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b="0">
                <a:latin typeface="Comic Sans MS" panose="030F0702030302020204" pitchFamily="66" charset="0"/>
              </a:rPr>
              <a:t> </a:t>
            </a:r>
            <a:r>
              <a:rPr lang="en-GB" altLang="en-US" sz="1800">
                <a:latin typeface="Comic Sans MS" panose="030F0702030302020204" pitchFamily="66" charset="0"/>
              </a:rPr>
              <a:t>Equilibrium will move to the right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Comic Sans MS" panose="030F0702030302020204" pitchFamily="66" charset="0"/>
              </a:rPr>
              <a:t> (decreased concentration of products)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Comic Sans MS" panose="030F0702030302020204" pitchFamily="66" charset="0"/>
              </a:rPr>
              <a:t> More Ammonia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pic>
        <p:nvPicPr>
          <p:cNvPr id="43022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6" y="5447733"/>
            <a:ext cx="21463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29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575" y="5443538"/>
            <a:ext cx="6211888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30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9" grpId="0"/>
      <p:bldP spid="64530" grpId="0"/>
      <p:bldP spid="64531" grpId="0" build="p"/>
      <p:bldP spid="64533" grpId="0" build="p"/>
      <p:bldP spid="64534" grpId="0" build="p"/>
      <p:bldP spid="64535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>
            <a:off x="1676400" y="-228600"/>
            <a:ext cx="5105400" cy="1143000"/>
          </a:xfrm>
        </p:spPr>
        <p:txBody>
          <a:bodyPr/>
          <a:lstStyle/>
          <a:p>
            <a:pPr eaLnBrk="1" hangingPunct="1"/>
            <a:r>
              <a:rPr lang="en-GB" altLang="en-US" sz="3200" b="1" u="sng" smtClean="0">
                <a:ea typeface="ＭＳ Ｐゴシック" pitchFamily="34" charset="-128"/>
              </a:rPr>
              <a:t>Economic Aspects</a:t>
            </a:r>
            <a:endParaRPr lang="en-US" altLang="en-US" sz="3200" b="1" u="sng" smtClean="0">
              <a:ea typeface="ＭＳ Ｐゴシック" pitchFamily="34" charset="-128"/>
            </a:endParaRP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381000" y="685800"/>
            <a:ext cx="8229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>
                <a:latin typeface="Comic Sans MS" panose="030F0702030302020204" pitchFamily="66" charset="0"/>
              </a:rPr>
              <a:t>Industry is geared to make as much </a:t>
            </a:r>
            <a:r>
              <a:rPr lang="en-GB" altLang="en-US" sz="1800" b="0">
                <a:solidFill>
                  <a:srgbClr val="FF0000"/>
                </a:solidFill>
                <a:latin typeface="Comic Sans MS" panose="030F0702030302020204" pitchFamily="66" charset="0"/>
              </a:rPr>
              <a:t>profit </a:t>
            </a:r>
            <a:r>
              <a:rPr lang="en-GB" altLang="en-US" sz="1800" b="0">
                <a:latin typeface="Comic Sans MS" panose="030F0702030302020204" pitchFamily="66" charset="0"/>
              </a:rPr>
              <a:t>as possible so sometimes the process conditions are </a:t>
            </a:r>
            <a:r>
              <a:rPr lang="en-GB" altLang="en-US" sz="1800">
                <a:latin typeface="Comic Sans MS" panose="030F0702030302020204" pitchFamily="66" charset="0"/>
              </a:rPr>
              <a:t>altered for economical reasons</a:t>
            </a:r>
            <a:r>
              <a:rPr lang="en-GB" altLang="en-US" sz="1800" b="0">
                <a:latin typeface="Comic Sans MS" panose="030F0702030302020204" pitchFamily="66" charset="0"/>
              </a:rPr>
              <a:t>:</a:t>
            </a:r>
            <a:endParaRPr lang="en-US" altLang="en-US" sz="1800" b="0">
              <a:latin typeface="Comic Sans MS" panose="030F0702030302020204" pitchFamily="66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304800" y="1524000"/>
            <a:ext cx="792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Low Temperatures</a:t>
            </a:r>
            <a:r>
              <a:rPr lang="en-GB" altLang="en-US" sz="1800" b="0">
                <a:latin typeface="Comic Sans MS" panose="030F0702030302020204" pitchFamily="66" charset="0"/>
              </a:rPr>
              <a:t>: 	</a:t>
            </a:r>
            <a:endParaRPr lang="en-US" altLang="en-US" sz="1800" b="0">
              <a:latin typeface="Comic Sans MS" panose="030F0702030302020204" pitchFamily="66" charset="0"/>
            </a:endParaRP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228600" y="3124200"/>
            <a:ext cx="807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>
                <a:latin typeface="Comic Sans MS" panose="030F0702030302020204" pitchFamily="66" charset="0"/>
              </a:rPr>
              <a:t>2.  </a:t>
            </a:r>
            <a:r>
              <a:rPr lang="en-GB" altLang="en-US" sz="1800">
                <a:latin typeface="Comic Sans MS" panose="030F0702030302020204" pitchFamily="66" charset="0"/>
              </a:rPr>
              <a:t>High Pressure</a:t>
            </a:r>
            <a:r>
              <a:rPr lang="en-GB" altLang="en-US" sz="1800" b="0">
                <a:latin typeface="Comic Sans MS" panose="030F0702030302020204" pitchFamily="66" charset="0"/>
              </a:rPr>
              <a:t>:	</a:t>
            </a:r>
            <a:endParaRPr lang="en-US" altLang="en-US" sz="1800" b="0">
              <a:latin typeface="Comic Sans MS" panose="030F0702030302020204" pitchFamily="66" charset="0"/>
            </a:endParaRPr>
          </a:p>
        </p:txBody>
      </p:sp>
      <p:sp>
        <p:nvSpPr>
          <p:cNvPr id="66569" name="Text Box 9"/>
          <p:cNvSpPr txBox="1">
            <a:spLocks noChangeArrowheads="1"/>
          </p:cNvSpPr>
          <p:nvPr/>
        </p:nvSpPr>
        <p:spPr bwMode="auto">
          <a:xfrm>
            <a:off x="228600" y="4724400"/>
            <a:ext cx="838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0">
                <a:latin typeface="Comic Sans MS" panose="030F0702030302020204" pitchFamily="66" charset="0"/>
              </a:rPr>
              <a:t>3. </a:t>
            </a:r>
            <a:r>
              <a:rPr lang="en-GB" altLang="en-US" sz="1800">
                <a:latin typeface="Comic Sans MS" panose="030F0702030302020204" pitchFamily="66" charset="0"/>
              </a:rPr>
              <a:t>Reaction completion</a:t>
            </a:r>
            <a:r>
              <a:rPr lang="en-GB" altLang="en-US" sz="1800" b="0">
                <a:latin typeface="Comic Sans MS" panose="030F0702030302020204" pitchFamily="66" charset="0"/>
              </a:rPr>
              <a:t>:	</a:t>
            </a:r>
          </a:p>
        </p:txBody>
      </p:sp>
      <p:sp>
        <p:nvSpPr>
          <p:cNvPr id="66570" name="Text Box 10"/>
          <p:cNvSpPr txBox="1">
            <a:spLocks noChangeArrowheads="1"/>
          </p:cNvSpPr>
          <p:nvPr/>
        </p:nvSpPr>
        <p:spPr bwMode="auto">
          <a:xfrm>
            <a:off x="3124200" y="1524000"/>
            <a:ext cx="56388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1800" b="0" dirty="0">
                <a:latin typeface="Comic Sans MS" panose="030F0702030302020204" pitchFamily="66" charset="0"/>
              </a:rPr>
              <a:t>Although this favours more product the reaction may  be too slow and not economical.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800" b="0" dirty="0">
                <a:latin typeface="Comic Sans MS" panose="030F0702030302020204" pitchFamily="66" charset="0"/>
              </a:rPr>
              <a:t> Therefore moderate temperature used</a:t>
            </a:r>
            <a:endParaRPr lang="en-US" altLang="en-US" sz="1800" b="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800" b="0" dirty="0">
              <a:latin typeface="Comic Sans MS" panose="030F0702030302020204" pitchFamily="66" charset="0"/>
            </a:endParaRPr>
          </a:p>
        </p:txBody>
      </p:sp>
      <p:sp>
        <p:nvSpPr>
          <p:cNvPr id="66571" name="Text Box 11"/>
          <p:cNvSpPr txBox="1">
            <a:spLocks noChangeArrowheads="1"/>
          </p:cNvSpPr>
          <p:nvPr/>
        </p:nvSpPr>
        <p:spPr bwMode="auto">
          <a:xfrm>
            <a:off x="3124200" y="3124200"/>
            <a:ext cx="53340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1800" b="0" dirty="0">
                <a:latin typeface="Comic Sans MS" panose="030F0702030302020204" pitchFamily="66" charset="0"/>
              </a:rPr>
              <a:t> Although this favours more product the equipment required for dealing with high pressure will be too expensive.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800" b="0" dirty="0">
                <a:latin typeface="Comic Sans MS" panose="030F0702030302020204" pitchFamily="66" charset="0"/>
              </a:rPr>
              <a:t> Therefore moderate pressures will be used</a:t>
            </a:r>
            <a:endParaRPr lang="en-US" altLang="en-US" sz="1800" b="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800" b="0" dirty="0">
              <a:latin typeface="Comic Sans MS" panose="030F0702030302020204" pitchFamily="66" charset="0"/>
            </a:endParaRPr>
          </a:p>
        </p:txBody>
      </p:sp>
      <p:sp>
        <p:nvSpPr>
          <p:cNvPr id="66572" name="Text Box 12"/>
          <p:cNvSpPr txBox="1">
            <a:spLocks noChangeArrowheads="1"/>
          </p:cNvSpPr>
          <p:nvPr/>
        </p:nvSpPr>
        <p:spPr bwMode="auto">
          <a:xfrm>
            <a:off x="3200400" y="4724400"/>
            <a:ext cx="5486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b="0">
                <a:latin typeface="Comic Sans MS" panose="030F0702030302020204" pitchFamily="66" charset="0"/>
              </a:rPr>
              <a:t> Due to the removal of product continuously the reaction is never allowed to reach equilibrium</a:t>
            </a:r>
          </a:p>
        </p:txBody>
      </p:sp>
    </p:spTree>
    <p:extLst>
      <p:ext uri="{BB962C8B-B14F-4D97-AF65-F5344CB8AC3E}">
        <p14:creationId xmlns:p14="http://schemas.microsoft.com/office/powerpoint/2010/main" val="230995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  <p:bldP spid="66565" grpId="0"/>
      <p:bldP spid="66566" grpId="0"/>
      <p:bldP spid="66568" grpId="0"/>
      <p:bldP spid="66569" grpId="0"/>
      <p:bldP spid="66570" grpId="0"/>
      <p:bldP spid="66571" grpId="0"/>
      <p:bldP spid="6657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endParaRPr lang="en-GB" altLang="en-US" dirty="0" smtClean="0"/>
          </a:p>
          <a:p>
            <a:pPr>
              <a:lnSpc>
                <a:spcPct val="80000"/>
              </a:lnSpc>
            </a:pPr>
            <a:endParaRPr lang="en-GB" altLang="en-US" dirty="0" smtClean="0"/>
          </a:p>
          <a:p>
            <a:pPr>
              <a:lnSpc>
                <a:spcPct val="80000"/>
              </a:lnSpc>
            </a:pPr>
            <a:endParaRPr lang="en-GB" altLang="en-US" dirty="0" smtClean="0"/>
          </a:p>
          <a:p>
            <a:pPr>
              <a:lnSpc>
                <a:spcPct val="80000"/>
              </a:lnSpc>
            </a:pPr>
            <a:endParaRPr lang="en-GB" altLang="en-US" dirty="0" smtClean="0"/>
          </a:p>
          <a:p>
            <a:pPr>
              <a:lnSpc>
                <a:spcPct val="80000"/>
              </a:lnSpc>
            </a:pPr>
            <a:endParaRPr lang="en-GB" altLang="en-US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dirty="0" smtClean="0"/>
              <a:t>                     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dirty="0" smtClean="0"/>
              <a:t>                                                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2400" dirty="0" smtClean="0"/>
              <a:t>    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If the flow rate is adjusted so that the gases spend x time in the reactor, more ammonia is produced per day at the  higher temperature, despite the lower yield at equilibrium</a:t>
            </a:r>
            <a:endParaRPr lang="en-US" altLang="en-US" dirty="0" smtClean="0">
              <a:latin typeface="Comic Sans MS" pitchFamily="66" charset="0"/>
            </a:endParaRPr>
          </a:p>
        </p:txBody>
      </p:sp>
      <p:sp>
        <p:nvSpPr>
          <p:cNvPr id="166915" name="Line 4"/>
          <p:cNvSpPr>
            <a:spLocks noChangeShapeType="1"/>
          </p:cNvSpPr>
          <p:nvPr/>
        </p:nvSpPr>
        <p:spPr bwMode="auto">
          <a:xfrm>
            <a:off x="2051050" y="2276475"/>
            <a:ext cx="0" cy="2376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6916" name="Line 5"/>
          <p:cNvSpPr>
            <a:spLocks noChangeShapeType="1"/>
          </p:cNvSpPr>
          <p:nvPr/>
        </p:nvSpPr>
        <p:spPr bwMode="auto">
          <a:xfrm>
            <a:off x="2051050" y="4652963"/>
            <a:ext cx="4465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6917" name="Line 6"/>
          <p:cNvSpPr>
            <a:spLocks noChangeShapeType="1"/>
          </p:cNvSpPr>
          <p:nvPr/>
        </p:nvSpPr>
        <p:spPr bwMode="auto">
          <a:xfrm flipV="1">
            <a:off x="2051050" y="3429000"/>
            <a:ext cx="360363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6918" name="Line 7"/>
          <p:cNvSpPr>
            <a:spLocks noChangeShapeType="1"/>
          </p:cNvSpPr>
          <p:nvPr/>
        </p:nvSpPr>
        <p:spPr bwMode="auto">
          <a:xfrm>
            <a:off x="2411413" y="3429000"/>
            <a:ext cx="3673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6919" name="Line 8"/>
          <p:cNvSpPr>
            <a:spLocks noChangeShapeType="1"/>
          </p:cNvSpPr>
          <p:nvPr/>
        </p:nvSpPr>
        <p:spPr bwMode="auto">
          <a:xfrm flipV="1">
            <a:off x="2051050" y="2420938"/>
            <a:ext cx="3241675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6920" name="Line 9"/>
          <p:cNvSpPr>
            <a:spLocks noChangeShapeType="1"/>
          </p:cNvSpPr>
          <p:nvPr/>
        </p:nvSpPr>
        <p:spPr bwMode="auto">
          <a:xfrm>
            <a:off x="5292725" y="2420938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6921" name="Line 10"/>
          <p:cNvSpPr>
            <a:spLocks noChangeShapeType="1"/>
          </p:cNvSpPr>
          <p:nvPr/>
        </p:nvSpPr>
        <p:spPr bwMode="auto">
          <a:xfrm>
            <a:off x="2627313" y="3429000"/>
            <a:ext cx="0" cy="1223963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6922" name="Text Box 11"/>
          <p:cNvSpPr txBox="1">
            <a:spLocks noChangeArrowheads="1"/>
          </p:cNvSpPr>
          <p:nvPr/>
        </p:nvSpPr>
        <p:spPr bwMode="auto">
          <a:xfrm>
            <a:off x="6011863" y="2205038"/>
            <a:ext cx="11509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itchFamily="66" charset="0"/>
              </a:rPr>
              <a:t>200 </a:t>
            </a:r>
            <a:r>
              <a:rPr lang="en-GB" altLang="en-US" sz="2400" baseline="30000">
                <a:latin typeface="Comic Sans MS" pitchFamily="66" charset="0"/>
              </a:rPr>
              <a:t>o</a:t>
            </a:r>
            <a:r>
              <a:rPr lang="en-GB" altLang="en-US" sz="2400">
                <a:latin typeface="Comic Sans MS" pitchFamily="66" charset="0"/>
              </a:rPr>
              <a:t>C</a:t>
            </a:r>
            <a:endParaRPr lang="en-US" altLang="en-US" sz="2400">
              <a:latin typeface="Comic Sans MS" pitchFamily="66" charset="0"/>
            </a:endParaRPr>
          </a:p>
        </p:txBody>
      </p:sp>
      <p:sp>
        <p:nvSpPr>
          <p:cNvPr id="166923" name="Text Box 12"/>
          <p:cNvSpPr txBox="1">
            <a:spLocks noChangeArrowheads="1"/>
          </p:cNvSpPr>
          <p:nvPr/>
        </p:nvSpPr>
        <p:spPr bwMode="auto">
          <a:xfrm>
            <a:off x="6084888" y="3141663"/>
            <a:ext cx="11509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itchFamily="66" charset="0"/>
              </a:rPr>
              <a:t>400 </a:t>
            </a:r>
            <a:r>
              <a:rPr lang="en-GB" altLang="en-US" sz="2400" baseline="30000">
                <a:latin typeface="Comic Sans MS" pitchFamily="66" charset="0"/>
              </a:rPr>
              <a:t>o</a:t>
            </a:r>
            <a:r>
              <a:rPr lang="en-GB" altLang="en-US" sz="2400">
                <a:latin typeface="Comic Sans MS" pitchFamily="66" charset="0"/>
              </a:rPr>
              <a:t>C</a:t>
            </a:r>
            <a:endParaRPr lang="en-US" altLang="en-US" sz="2400">
              <a:latin typeface="Comic Sans MS" pitchFamily="66" charset="0"/>
            </a:endParaRPr>
          </a:p>
        </p:txBody>
      </p:sp>
      <p:sp>
        <p:nvSpPr>
          <p:cNvPr id="166924" name="Rectangle 13"/>
          <p:cNvSpPr>
            <a:spLocks noChangeArrowheads="1"/>
          </p:cNvSpPr>
          <p:nvPr/>
        </p:nvSpPr>
        <p:spPr bwMode="auto">
          <a:xfrm>
            <a:off x="6372225" y="4365625"/>
            <a:ext cx="14414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mic Sans MS" pitchFamily="66" charset="0"/>
              </a:rPr>
              <a:t>time</a:t>
            </a:r>
          </a:p>
        </p:txBody>
      </p:sp>
      <p:sp>
        <p:nvSpPr>
          <p:cNvPr id="166925" name="Rectangle 14"/>
          <p:cNvSpPr>
            <a:spLocks noChangeArrowheads="1"/>
          </p:cNvSpPr>
          <p:nvPr/>
        </p:nvSpPr>
        <p:spPr bwMode="auto">
          <a:xfrm>
            <a:off x="827088" y="2060575"/>
            <a:ext cx="9366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mic Sans MS" pitchFamily="66" charset="0"/>
              </a:rPr>
              <a:t>Tonnes of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>
                <a:latin typeface="Comic Sans MS" pitchFamily="66" charset="0"/>
              </a:rPr>
              <a:t>ammonia</a:t>
            </a:r>
          </a:p>
        </p:txBody>
      </p:sp>
      <p:sp>
        <p:nvSpPr>
          <p:cNvPr id="166926" name="Line 15"/>
          <p:cNvSpPr>
            <a:spLocks noChangeShapeType="1"/>
          </p:cNvSpPr>
          <p:nvPr/>
        </p:nvSpPr>
        <p:spPr bwMode="auto">
          <a:xfrm flipV="1">
            <a:off x="2627313" y="4292600"/>
            <a:ext cx="0" cy="36036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6927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569325" cy="1143000"/>
          </a:xfrm>
        </p:spPr>
        <p:txBody>
          <a:bodyPr/>
          <a:lstStyle/>
          <a:p>
            <a:r>
              <a:rPr lang="en-GB" altLang="en-US" sz="4000" smtClean="0">
                <a:latin typeface="Comic Sans MS" pitchFamily="66" charset="0"/>
              </a:rPr>
              <a:t>The Haber Process and equilibrium</a:t>
            </a:r>
          </a:p>
        </p:txBody>
      </p:sp>
    </p:spTree>
    <p:extLst>
      <p:ext uri="{BB962C8B-B14F-4D97-AF65-F5344CB8AC3E}">
        <p14:creationId xmlns:p14="http://schemas.microsoft.com/office/powerpoint/2010/main" val="8561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altLang="en-US" sz="3200" dirty="0" smtClean="0">
                <a:latin typeface="Comic Sans MS" panose="030F0702030302020204" pitchFamily="66" charset="0"/>
                <a:ea typeface="ＭＳ Ｐゴシック" pitchFamily="34" charset="-128"/>
              </a:rPr>
              <a:t>The contact process involves a process to make H</a:t>
            </a:r>
            <a:r>
              <a:rPr lang="en-GB" altLang="en-US" sz="3200" baseline="-25000" dirty="0" smtClean="0">
                <a:latin typeface="Comic Sans MS" panose="030F0702030302020204" pitchFamily="66" charset="0"/>
                <a:ea typeface="ＭＳ Ｐゴシック" pitchFamily="34" charset="-128"/>
              </a:rPr>
              <a:t>2</a:t>
            </a:r>
            <a:r>
              <a:rPr lang="en-GB" altLang="en-US" sz="3200" dirty="0" smtClean="0">
                <a:latin typeface="Comic Sans MS" panose="030F0702030302020204" pitchFamily="66" charset="0"/>
                <a:ea typeface="ＭＳ Ｐゴシック" pitchFamily="34" charset="-128"/>
              </a:rPr>
              <a:t>SO</a:t>
            </a:r>
            <a:r>
              <a:rPr lang="en-GB" altLang="en-US" sz="3200" baseline="-25000" dirty="0" smtClean="0">
                <a:latin typeface="Comic Sans MS" panose="030F0702030302020204" pitchFamily="66" charset="0"/>
                <a:ea typeface="ＭＳ Ｐゴシック" pitchFamily="34" charset="-128"/>
              </a:rPr>
              <a:t>4</a:t>
            </a:r>
            <a:r>
              <a:rPr lang="en-GB" altLang="en-US" sz="3200" dirty="0" smtClean="0">
                <a:latin typeface="Comic Sans MS" panose="030F0702030302020204" pitchFamily="66" charset="0"/>
                <a:ea typeface="ＭＳ Ｐゴシック" pitchFamily="34" charset="-128"/>
              </a:rPr>
              <a:t> (sulphuric acid)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991600" cy="4525963"/>
          </a:xfrm>
        </p:spPr>
        <p:txBody>
          <a:bodyPr/>
          <a:lstStyle/>
          <a:p>
            <a:pPr marL="609600" indent="-609600"/>
            <a:r>
              <a:rPr lang="en-GB" altLang="en-US" dirty="0" smtClean="0">
                <a:latin typeface="Comic Sans MS" panose="030F0702030302020204" pitchFamily="66" charset="0"/>
                <a:ea typeface="ＭＳ Ｐゴシック" pitchFamily="34" charset="-128"/>
              </a:rPr>
              <a:t>2SO</a:t>
            </a:r>
            <a:r>
              <a:rPr lang="en-GB" altLang="en-US" baseline="-25000" dirty="0" smtClean="0">
                <a:latin typeface="Comic Sans MS" panose="030F0702030302020204" pitchFamily="66" charset="0"/>
                <a:ea typeface="ＭＳ Ｐゴシック" pitchFamily="34" charset="-128"/>
              </a:rPr>
              <a:t>2(g)</a:t>
            </a:r>
            <a:r>
              <a:rPr lang="en-GB" altLang="en-US" dirty="0" smtClean="0">
                <a:latin typeface="Comic Sans MS" panose="030F0702030302020204" pitchFamily="66" charset="0"/>
                <a:ea typeface="ＭＳ Ｐゴシック" pitchFamily="34" charset="-128"/>
              </a:rPr>
              <a:t> + O</a:t>
            </a:r>
            <a:r>
              <a:rPr lang="en-GB" altLang="en-US" baseline="-25000" dirty="0" smtClean="0">
                <a:latin typeface="Comic Sans MS" panose="030F0702030302020204" pitchFamily="66" charset="0"/>
                <a:ea typeface="ＭＳ Ｐゴシック" pitchFamily="34" charset="-128"/>
              </a:rPr>
              <a:t>2(g)</a:t>
            </a:r>
            <a:r>
              <a:rPr lang="en-GB" altLang="en-US" dirty="0" smtClean="0">
                <a:latin typeface="Comic Sans MS" panose="030F0702030302020204" pitchFamily="66" charset="0"/>
                <a:ea typeface="ＭＳ Ｐゴシック" pitchFamily="34" charset="-128"/>
              </a:rPr>
              <a:t> ⇋   2SO</a:t>
            </a:r>
            <a:r>
              <a:rPr lang="en-GB" altLang="en-US" baseline="-25000" dirty="0" smtClean="0">
                <a:latin typeface="Comic Sans MS" panose="030F0702030302020204" pitchFamily="66" charset="0"/>
                <a:ea typeface="ＭＳ Ｐゴシック" pitchFamily="34" charset="-128"/>
              </a:rPr>
              <a:t>3(g)   </a:t>
            </a:r>
            <a:r>
              <a:rPr lang="el-GR" altLang="en-US" dirty="0" smtClean="0">
                <a:latin typeface="Comic Sans MS" panose="030F0702030302020204" pitchFamily="66" charset="0"/>
                <a:ea typeface="ＭＳ Ｐゴシック" pitchFamily="34" charset="-128"/>
                <a:cs typeface="Arial" charset="0"/>
              </a:rPr>
              <a:t>Δ</a:t>
            </a:r>
            <a:r>
              <a:rPr lang="en-GB" altLang="en-US" dirty="0" smtClean="0">
                <a:latin typeface="Comic Sans MS" panose="030F0702030302020204" pitchFamily="66" charset="0"/>
                <a:ea typeface="ＭＳ Ｐゴシック" pitchFamily="34" charset="-128"/>
                <a:cs typeface="Arial" charset="0"/>
              </a:rPr>
              <a:t>H =-197kjmol</a:t>
            </a:r>
            <a:r>
              <a:rPr lang="en-GB" altLang="en-US" baseline="30000" dirty="0" smtClean="0">
                <a:latin typeface="Comic Sans MS" panose="030F0702030302020204" pitchFamily="66" charset="0"/>
                <a:ea typeface="ＭＳ Ｐゴシック" pitchFamily="34" charset="-128"/>
                <a:cs typeface="Arial" charset="0"/>
              </a:rPr>
              <a:t>-1</a:t>
            </a:r>
          </a:p>
          <a:p>
            <a:pPr marL="609600" indent="-609600">
              <a:buFontTx/>
              <a:buNone/>
            </a:pPr>
            <a:endParaRPr lang="en-GB" altLang="en-US" sz="2400" dirty="0" smtClean="0">
              <a:latin typeface="Comic Sans MS" panose="030F0702030302020204" pitchFamily="66" charset="0"/>
              <a:ea typeface="ＭＳ Ｐゴシック" pitchFamily="34" charset="-128"/>
              <a:cs typeface="Arial" charset="0"/>
            </a:endParaRPr>
          </a:p>
          <a:p>
            <a:pPr marL="609600" indent="-609600">
              <a:buFontTx/>
              <a:buNone/>
            </a:pPr>
            <a:r>
              <a:rPr lang="en-GB" altLang="en-US" sz="2400" dirty="0" smtClean="0">
                <a:latin typeface="Comic Sans MS" panose="030F0702030302020204" pitchFamily="66" charset="0"/>
                <a:ea typeface="ＭＳ Ｐゴシック" pitchFamily="34" charset="-128"/>
                <a:cs typeface="Arial" charset="0"/>
              </a:rPr>
              <a:t>What would the effect of raising the temperature have on </a:t>
            </a:r>
          </a:p>
          <a:p>
            <a:pPr marL="609600" indent="-609600">
              <a:buFontTx/>
              <a:buAutoNum type="alphaLcParenR"/>
            </a:pPr>
            <a:r>
              <a:rPr lang="en-GB" altLang="en-US" sz="2400" dirty="0" smtClean="0">
                <a:latin typeface="Comic Sans MS" panose="030F0702030302020204" pitchFamily="66" charset="0"/>
                <a:ea typeface="ＭＳ Ｐゴシック" pitchFamily="34" charset="-128"/>
                <a:cs typeface="Arial" charset="0"/>
              </a:rPr>
              <a:t>The rate of reaction</a:t>
            </a:r>
          </a:p>
          <a:p>
            <a:pPr marL="609600" indent="-609600">
              <a:buFontTx/>
              <a:buAutoNum type="alphaLcParenR"/>
            </a:pPr>
            <a:endParaRPr lang="en-GB" altLang="en-US" sz="2400" dirty="0" smtClean="0">
              <a:latin typeface="Comic Sans MS" panose="030F0702030302020204" pitchFamily="66" charset="0"/>
              <a:ea typeface="ＭＳ Ｐゴシック" pitchFamily="34" charset="-128"/>
              <a:cs typeface="Arial" charset="0"/>
            </a:endParaRPr>
          </a:p>
          <a:p>
            <a:pPr marL="609600" indent="-609600">
              <a:buFontTx/>
              <a:buAutoNum type="alphaLcParenR"/>
            </a:pPr>
            <a:endParaRPr lang="en-GB" altLang="en-US" sz="2400" dirty="0" smtClean="0">
              <a:latin typeface="Comic Sans MS" panose="030F0702030302020204" pitchFamily="66" charset="0"/>
              <a:ea typeface="ＭＳ Ｐゴシック" pitchFamily="34" charset="-128"/>
              <a:cs typeface="Arial" charset="0"/>
            </a:endParaRPr>
          </a:p>
          <a:p>
            <a:pPr marL="609600" indent="-609600">
              <a:buFontTx/>
              <a:buAutoNum type="alphaLcParenR"/>
            </a:pPr>
            <a:r>
              <a:rPr lang="en-GB" altLang="en-US" sz="2400" dirty="0" smtClean="0">
                <a:latin typeface="Comic Sans MS" panose="030F0702030302020204" pitchFamily="66" charset="0"/>
                <a:ea typeface="ＭＳ Ｐゴシック" pitchFamily="34" charset="-128"/>
                <a:cs typeface="Arial" charset="0"/>
              </a:rPr>
              <a:t>Yield of SO</a:t>
            </a:r>
            <a:r>
              <a:rPr lang="en-GB" altLang="en-US" sz="2400" baseline="-25000" dirty="0" smtClean="0">
                <a:latin typeface="Comic Sans MS" panose="030F0702030302020204" pitchFamily="66" charset="0"/>
                <a:ea typeface="ＭＳ Ｐゴシック" pitchFamily="34" charset="-128"/>
                <a:cs typeface="Arial" charset="0"/>
              </a:rPr>
              <a:t>3</a:t>
            </a:r>
            <a:endParaRPr lang="el-GR" altLang="en-US" sz="2400" baseline="-25000" dirty="0" smtClean="0">
              <a:latin typeface="Comic Sans MS" panose="030F0702030302020204" pitchFamily="66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533400" y="3429000"/>
            <a:ext cx="8229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>
                <a:latin typeface="Comic Sans MS" panose="030F0702030302020204" pitchFamily="66" charset="0"/>
              </a:rPr>
              <a:t>Faster because collision theory shows that an increase in temperature </a:t>
            </a:r>
            <a:r>
              <a:rPr lang="en-GB" altLang="en-US" sz="1800" dirty="0" smtClean="0">
                <a:latin typeface="Comic Sans MS" panose="030F0702030302020204" pitchFamily="66" charset="0"/>
              </a:rPr>
              <a:t>will allow </a:t>
            </a:r>
            <a:r>
              <a:rPr lang="en-GB" altLang="en-US" sz="1800" dirty="0">
                <a:latin typeface="Comic Sans MS" panose="030F0702030302020204" pitchFamily="66" charset="0"/>
              </a:rPr>
              <a:t>more reactant molecule to have minimum kinetic energy</a:t>
            </a:r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609600" y="4708525"/>
            <a:ext cx="777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>
                <a:latin typeface="Comic Sans MS" panose="030F0702030302020204" pitchFamily="66" charset="0"/>
              </a:rPr>
              <a:t>Yield of SO</a:t>
            </a:r>
            <a:r>
              <a:rPr lang="en-GB" altLang="en-US" sz="1800" baseline="-25000" dirty="0">
                <a:latin typeface="Comic Sans MS" panose="030F0702030302020204" pitchFamily="66" charset="0"/>
              </a:rPr>
              <a:t>3</a:t>
            </a:r>
            <a:r>
              <a:rPr lang="en-GB" altLang="en-US" sz="1800" dirty="0">
                <a:latin typeface="Comic Sans MS" panose="030F0702030302020204" pitchFamily="66" charset="0"/>
              </a:rPr>
              <a:t> will decrease as high temperature favours endothermic reaction as system adjusts to remove heat.</a:t>
            </a:r>
          </a:p>
        </p:txBody>
      </p:sp>
    </p:spTree>
    <p:extLst>
      <p:ext uri="{BB962C8B-B14F-4D97-AF65-F5344CB8AC3E}">
        <p14:creationId xmlns:p14="http://schemas.microsoft.com/office/powerpoint/2010/main" val="296214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  <p:bldP spid="90115" grpId="0" build="p"/>
      <p:bldP spid="90116" grpId="0"/>
      <p:bldP spid="901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FD457791C4F54B87F0418DA685228A" ma:contentTypeVersion="2" ma:contentTypeDescription="Create a new document." ma:contentTypeScope="" ma:versionID="71ada9765f67b215534109dbda50eb0e">
  <xsd:schema xmlns:xsd="http://www.w3.org/2001/XMLSchema" xmlns:xs="http://www.w3.org/2001/XMLSchema" xmlns:p="http://schemas.microsoft.com/office/2006/metadata/properties" xmlns:ns2="5f0d9a28-6939-4b82-9558-41f1372f6003" targetNamespace="http://schemas.microsoft.com/office/2006/metadata/properties" ma:root="true" ma:fieldsID="7c0f0ac48a72fb9195acfa4acc1a4d86" ns2:_="">
    <xsd:import namespace="5f0d9a28-6939-4b82-9558-41f1372f60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d9a28-6939-4b82-9558-41f1372f60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02B231A-3BFE-4F85-86EE-4F9F86602B8B}"/>
</file>

<file path=customXml/itemProps2.xml><?xml version="1.0" encoding="utf-8"?>
<ds:datastoreItem xmlns:ds="http://schemas.openxmlformats.org/officeDocument/2006/customXml" ds:itemID="{B292C5F2-3F96-4C1A-BE96-A25284272F0B}"/>
</file>

<file path=customXml/itemProps3.xml><?xml version="1.0" encoding="utf-8"?>
<ds:datastoreItem xmlns:ds="http://schemas.openxmlformats.org/officeDocument/2006/customXml" ds:itemID="{60C3FA80-66CA-4D74-A1B8-955EB8D937FE}"/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2473</Words>
  <Application>Microsoft Office PowerPoint</Application>
  <PresentationFormat>On-screen Show (4:3)</PresentationFormat>
  <Paragraphs>470</Paragraphs>
  <Slides>54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Equilibrium</vt:lpstr>
      <vt:lpstr>Reversible reaction (Nat5).                   A reversible reaction is a reaction that can go both forwards and backwards</vt:lpstr>
      <vt:lpstr>Dynamic equilibrium</vt:lpstr>
      <vt:lpstr>PowerPoint Presentation</vt:lpstr>
      <vt:lpstr>PowerPoint Presentation</vt:lpstr>
      <vt:lpstr>Reversible Reactions</vt:lpstr>
      <vt:lpstr>Position of equilibrium</vt:lpstr>
      <vt:lpstr>PowerPoint Presentation</vt:lpstr>
      <vt:lpstr>Equilibrium Reaction Rate Graphs</vt:lpstr>
      <vt:lpstr>PowerPoint Presentation</vt:lpstr>
      <vt:lpstr>Altering Equilibrium Position</vt:lpstr>
      <vt:lpstr>Altering the Position of Equilibrium</vt:lpstr>
      <vt:lpstr>Equilibrium</vt:lpstr>
      <vt:lpstr>Le Chatelier's Principle </vt:lpstr>
      <vt:lpstr>1.Concentration  may alter the position of equilibrium</vt:lpstr>
      <vt:lpstr>Changing Concentration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ICl + Cl2        ICl3         brown liquid                                     yellow solid </vt:lpstr>
      <vt:lpstr>          ICl + Cl2        ICl3         brown liquid                                     yellow solid </vt:lpstr>
      <vt:lpstr>PowerPoint Presentation</vt:lpstr>
      <vt:lpstr>PowerPoint Presentation</vt:lpstr>
      <vt:lpstr>2.Temperature may alter the position of equilibrium</vt:lpstr>
      <vt:lpstr>PowerPoint Presentation</vt:lpstr>
      <vt:lpstr>Exothermic reaction</vt:lpstr>
      <vt:lpstr>Endothermic reaction</vt:lpstr>
      <vt:lpstr>PowerPoint Presentation</vt:lpstr>
      <vt:lpstr>PowerPoint Presentation</vt:lpstr>
      <vt:lpstr>3.Pressure may alter the position of equilibrium</vt:lpstr>
      <vt:lpstr>PowerPoint Presentation</vt:lpstr>
      <vt:lpstr>Changing Pressure</vt:lpstr>
      <vt:lpstr>PowerPoint Presentation</vt:lpstr>
      <vt:lpstr>PowerPoint Presentation</vt:lpstr>
      <vt:lpstr>PowerPoint Presentation</vt:lpstr>
      <vt:lpstr>4. Catalysts</vt:lpstr>
      <vt:lpstr>Summary</vt:lpstr>
      <vt:lpstr>Effect of chemicals not present in the equilibrium</vt:lpstr>
      <vt:lpstr>Effect of neutralisation</vt:lpstr>
      <vt:lpstr>Effect of precipitation</vt:lpstr>
      <vt:lpstr>Effect of acid</vt:lpstr>
      <vt:lpstr>Equilibrium and Industry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Economic Aspects</vt:lpstr>
      <vt:lpstr>The Haber Process and equilibrium</vt:lpstr>
      <vt:lpstr>The contact process involves a process to make H2SO4 (sulphuric acid)</vt:lpstr>
    </vt:vector>
  </TitlesOfParts>
  <Company>East Renfrewshire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Equilibrium</dc:title>
  <dc:creator>Karen Morton</dc:creator>
  <cp:lastModifiedBy>Catherine Boyle</cp:lastModifiedBy>
  <cp:revision>54</cp:revision>
  <cp:lastPrinted>2016-10-28T12:04:45Z</cp:lastPrinted>
  <dcterms:created xsi:type="dcterms:W3CDTF">2015-02-16T10:11:36Z</dcterms:created>
  <dcterms:modified xsi:type="dcterms:W3CDTF">2017-10-27T12:38:54Z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0x0101004FFD457791C4F54B87F0418DA685228A</vt:lpwstr>
  </property>
</Properties>
</file>