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s/slide35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34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handoutMasterIdLst>
    <p:handoutMasterId r:id="rId64"/>
  </p:handoutMasterIdLst>
  <p:sldIdLst>
    <p:sldId id="256" r:id="rId2"/>
    <p:sldId id="282" r:id="rId3"/>
    <p:sldId id="294" r:id="rId4"/>
    <p:sldId id="281" r:id="rId5"/>
    <p:sldId id="257" r:id="rId6"/>
    <p:sldId id="286" r:id="rId7"/>
    <p:sldId id="287" r:id="rId8"/>
    <p:sldId id="262" r:id="rId9"/>
    <p:sldId id="258" r:id="rId10"/>
    <p:sldId id="259" r:id="rId11"/>
    <p:sldId id="260" r:id="rId12"/>
    <p:sldId id="291" r:id="rId13"/>
    <p:sldId id="292" r:id="rId14"/>
    <p:sldId id="293" r:id="rId15"/>
    <p:sldId id="263" r:id="rId16"/>
    <p:sldId id="264" r:id="rId17"/>
    <p:sldId id="265" r:id="rId18"/>
    <p:sldId id="289" r:id="rId19"/>
    <p:sldId id="290" r:id="rId20"/>
    <p:sldId id="288" r:id="rId21"/>
    <p:sldId id="270" r:id="rId22"/>
    <p:sldId id="266" r:id="rId23"/>
    <p:sldId id="267" r:id="rId24"/>
    <p:sldId id="295" r:id="rId25"/>
    <p:sldId id="296" r:id="rId26"/>
    <p:sldId id="297" r:id="rId27"/>
    <p:sldId id="299" r:id="rId28"/>
    <p:sldId id="298" r:id="rId29"/>
    <p:sldId id="326" r:id="rId30"/>
    <p:sldId id="325" r:id="rId31"/>
    <p:sldId id="268" r:id="rId32"/>
    <p:sldId id="269" r:id="rId33"/>
    <p:sldId id="274" r:id="rId34"/>
    <p:sldId id="275" r:id="rId35"/>
    <p:sldId id="276" r:id="rId36"/>
    <p:sldId id="277" r:id="rId37"/>
    <p:sldId id="278" r:id="rId38"/>
    <p:sldId id="279" r:id="rId39"/>
    <p:sldId id="280" r:id="rId40"/>
    <p:sldId id="300" r:id="rId41"/>
    <p:sldId id="301" r:id="rId42"/>
    <p:sldId id="302" r:id="rId43"/>
    <p:sldId id="304" r:id="rId44"/>
    <p:sldId id="303" r:id="rId45"/>
    <p:sldId id="305" r:id="rId46"/>
    <p:sldId id="306" r:id="rId47"/>
    <p:sldId id="307" r:id="rId48"/>
    <p:sldId id="324" r:id="rId49"/>
    <p:sldId id="310" r:id="rId50"/>
    <p:sldId id="311" r:id="rId51"/>
    <p:sldId id="312" r:id="rId52"/>
    <p:sldId id="313" r:id="rId53"/>
    <p:sldId id="314" r:id="rId54"/>
    <p:sldId id="316" r:id="rId55"/>
    <p:sldId id="317" r:id="rId56"/>
    <p:sldId id="318" r:id="rId57"/>
    <p:sldId id="319" r:id="rId58"/>
    <p:sldId id="320" r:id="rId59"/>
    <p:sldId id="321" r:id="rId60"/>
    <p:sldId id="322" r:id="rId61"/>
    <p:sldId id="323" r:id="rId62"/>
  </p:sldIdLst>
  <p:sldSz cx="9144000" cy="6858000" type="screen4x3"/>
  <p:notesSz cx="9947275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handoutMaster" Target="handoutMasters/handoutMaster1.xml"/><Relationship Id="rId69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6AD545-262B-418F-987C-30416F0901E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A0E74F-B536-4B80-870D-66DB81E99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2474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3AE49B-FB6C-4AEE-8D4A-FA5C7C00F15B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59138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4728" y="3257550"/>
            <a:ext cx="795782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AD1772-59A0-48C1-9EFA-D6FB83475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514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154" name="Rectangle 7"/>
          <p:cNvSpPr txBox="1">
            <a:spLocks noGrp="1" noChangeArrowheads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8" rIns="91439" bIns="45718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/>
            <a:fld id="{E2871C69-6299-40C8-A429-81CB9A3C2D02}" type="slidenum">
              <a:rPr lang="en-GB" altLang="en-US" sz="1200"/>
              <a:pPr algn="r"/>
              <a:t>3</a:t>
            </a:fld>
            <a:endParaRPr lang="en-GB" altLang="en-US" sz="1200"/>
          </a:p>
        </p:txBody>
      </p:sp>
      <p:sp>
        <p:nvSpPr>
          <p:cNvPr id="817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7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8" rIns="91439" bIns="45718"/>
          <a:lstStyle/>
          <a:p>
            <a:endParaRPr lang="en-US" altLang="en-US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D1772-59A0-48C1-9EFA-D6FB83475D1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229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394" name="Rectangle 7"/>
          <p:cNvSpPr txBox="1">
            <a:spLocks noGrp="1" noChangeArrowheads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8" rIns="91439" bIns="45718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/>
            <a:fld id="{E30300E5-92C6-47D7-9F48-57D53ED5FF6B}" type="slidenum">
              <a:rPr lang="en-GB" altLang="en-US" sz="1200"/>
              <a:pPr algn="r"/>
              <a:t>18</a:t>
            </a:fld>
            <a:endParaRPr lang="en-GB" altLang="en-US" sz="1200"/>
          </a:p>
        </p:txBody>
      </p:sp>
      <p:sp>
        <p:nvSpPr>
          <p:cNvPr id="82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8" rIns="91439" bIns="45718"/>
          <a:lstStyle/>
          <a:p>
            <a:endParaRPr lang="en-US" altLang="en-US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22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22276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67F6CD14-74FC-4339-8244-08D53061FDE1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24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3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23300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310BB6D7-695F-4DDD-910A-019FBB36E471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25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43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24324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97BFE57A-DC4D-409F-9225-D3736FA2DB82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26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6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26372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C2847BE0-3766-40D2-820B-602D43A22549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27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346" name="Rectangle 7"/>
          <p:cNvSpPr txBox="1">
            <a:spLocks noGrp="1" noChangeArrowheads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8" rIns="91439" bIns="45718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/>
            <a:fld id="{58BC9F64-6A67-410C-9D70-970C76C36258}" type="slidenum">
              <a:rPr lang="en-GB" altLang="en-US" sz="1200"/>
              <a:pPr algn="r"/>
              <a:t>28</a:t>
            </a:fld>
            <a:endParaRPr lang="en-GB" altLang="en-US" sz="1200"/>
          </a:p>
        </p:txBody>
      </p:sp>
      <p:sp>
        <p:nvSpPr>
          <p:cNvPr id="82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8" rIns="91439" bIns="45718"/>
          <a:lstStyle/>
          <a:p>
            <a:endParaRPr lang="en-US" altLang="en-US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6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26372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C2847BE0-3766-40D2-820B-602D43A22549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29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346" name="Rectangle 7"/>
          <p:cNvSpPr txBox="1">
            <a:spLocks noGrp="1" noChangeArrowheads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8" rIns="91439" bIns="45718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/>
            <a:fld id="{58BC9F64-6A67-410C-9D70-970C76C36258}" type="slidenum">
              <a:rPr lang="en-GB" altLang="en-US" sz="1200"/>
              <a:pPr algn="r"/>
              <a:t>30</a:t>
            </a:fld>
            <a:endParaRPr lang="en-GB" altLang="en-US" sz="1200"/>
          </a:p>
        </p:txBody>
      </p:sp>
      <p:sp>
        <p:nvSpPr>
          <p:cNvPr id="82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8" rIns="91439" bIns="45718"/>
          <a:lstStyle/>
          <a:p>
            <a:endParaRPr lang="en-US" altLang="en-US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7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57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85764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5E71996A-9604-4F67-84A2-AE3A8EC44F59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40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7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67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86788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0544FDDB-C023-44B7-80BF-93BAB5979B70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41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78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78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87812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89644E8B-C274-4F2B-941F-36987CB18FA0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42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8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98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89860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6B893735-7219-4CDF-AF11-917972F7A0AD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43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8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88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88836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5DD4A8FC-FE7D-48EE-8499-FEC7C494634D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44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8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90884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FEDE71EA-2AC4-4B91-BCAB-D636C8DA9E48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45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9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19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91908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44D01338-4740-4E88-8223-3037F67B9987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46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9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29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92932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C38BD2E9-8A60-4AAA-B72A-00617A3B3881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47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60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60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96004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2B64C324-DEE2-4B8D-B1F5-A28BB431EA93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49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70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70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97028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62F99DD1-21D0-455E-98FE-1DEE4F5AA0D6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50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0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80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98052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4069C3E1-B5A7-4470-9BE5-8CCC75E5AFAF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51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90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90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899076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0F419436-2815-4FF3-9750-CE0438C00850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52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0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00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900100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46CBAFCF-84CC-43CB-8D42-943774B038A5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53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1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21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902148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D7B0228E-F082-4ADD-AD2C-81F88D7DA63A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54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3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903172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9E906FF1-C410-4190-96AA-0137AF343797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55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41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904196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7D95A8C4-CBC5-48C2-8361-E2BA68E3A944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56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52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52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905220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A51F7666-6232-4541-B50C-C45EE52FD1CB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57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62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906244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691EB363-B44F-42A0-8B5F-D0F84332A175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58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93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909316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4F598550-C4E6-46E6-B128-76A95E585C1B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59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03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910340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6046CA24-B864-4F90-B05A-34B6D6B81772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60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  <p:sp>
        <p:nvSpPr>
          <p:cNvPr id="911364" name="Slide Number Placeholder 3"/>
          <p:cNvSpPr txBox="1">
            <a:spLocks noGrp="1"/>
          </p:cNvSpPr>
          <p:nvPr/>
        </p:nvSpPr>
        <p:spPr bwMode="auto">
          <a:xfrm>
            <a:off x="5636638" y="6515100"/>
            <a:ext cx="431063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 anchor="b"/>
          <a:lstStyle>
            <a:lvl1pPr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defTabSz="95885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defTabSz="9588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/>
            <a:fld id="{3C538F49-A4CA-4546-9325-D3D9EC6622DF}" type="slidenum">
              <a:rPr lang="en-GB" altLang="en-GB" sz="1200">
                <a:solidFill>
                  <a:schemeClr val="tx2"/>
                </a:solidFill>
              </a:rPr>
              <a:pPr algn="r" eaLnBrk="1" hangingPunct="1"/>
              <a:t>61</a:t>
            </a:fld>
            <a:endParaRPr lang="en-GB" altLang="en-GB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969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5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642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988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061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648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41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238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13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584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587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F8DEC-EAFB-4C61-8AA9-A0202B705CD7}" type="datetimeFigureOut">
              <a:rPr lang="en-GB" smtClean="0"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97C90-FC31-4F7F-9513-33A6BD4C44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377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../../../chemistry/Staff/Higher/data%20book/H%20&amp;%20Ad%20H%20Copy%201.pdf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../../../chemistry/Staff/Higher/data%20book/H%20&amp;%20Ad%20H%20Copy%201.pdf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../../../chemistry/Staff/Higher/data%20book/H%20&amp;%20Ad%20H%20Copy%202.pdf" TargetMode="Externa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search.mywebsearch.com/mywebsearch/redirect.jhtml?searchfor=bleach+teeth&amp;cb=YK&amp;n=77deff20&amp;ptnrS=YKxdm015YYgb&amp;qid=5d9ce1f44d4b0d72e6c69e3d22cba626&amp;action=pick&amp;ss=sub&amp;pn=1&amp;st=bar&amp;ptb=A107B1F1-124C-4CEA-91B6-D13044E54E55&amp;si=CJTkxoH5-qsCFUoY4QodLVdnjw&amp;pg=AJimage&amp;pt=PI&amp;ord=1&amp;redirect=mPWsrdz9heamc8iHEhldEbBFLZr9DWzYYjnXaFe7%2BYkbanPbzH24gFhahEPbxE2qBzPwJCuzNa7lnrUAtIEayA%3D%3D&amp;ct=AR&amp;tpr=" TargetMode="External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hyperlink" Target="http://search.mywebsearch.com/mywebsearch/redirect.jhtml?searchfor=vanish+stain+remover&amp;cb=YK&amp;n=77deff20&amp;ptnrS=YKxdm015YYgb&amp;qid=51de21f0d5aedf8bac77975e5e69870c&amp;action=pick&amp;ss=sub&amp;pn=1&amp;st=bar&amp;ptb=A107B1F1-124C-4CEA-91B6-D13044E54E55&amp;si=CJTkxoH5-qsCFUoY4QodLVdnjw&amp;pg=AJimage&amp;pt=PI&amp;ord=5&amp;redirect=mPWsrdz9heamc8iHEhldEf0v/VnirazLdsXBpiJsvvVXdvvQczgJ/qAigimRsYNLueDODDD5ZicyUfu8ZXtgOivxW606Vsfxa19FaD9aTE0%3D&amp;ct=AR&amp;tpr=sbt" TargetMode="External"/><Relationship Id="rId4" Type="http://schemas.openxmlformats.org/officeDocument/2006/relationships/image" Target="../media/image14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Oxidation and reduction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77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7504" y="30907"/>
            <a:ext cx="8784976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Oxidising and reducing agents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 smtClean="0"/>
              <a:t>Show how elements, molecules and group ions can act as oxidising or reducing agents.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/>
              <a:t>Learn how the electronegativity of an element influences its ability to gain or lose electron(s) and therefore to act as an oxidising or reducing agent. </a:t>
            </a:r>
            <a:endParaRPr lang="en-GB" altLang="en-US" sz="1400" dirty="0" smtClean="0"/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 smtClean="0"/>
              <a:t>Learn that an oxidising agent accepts electrons. 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 smtClean="0"/>
              <a:t>Be able to identify elements with high electronegativity values and realise that they tend to form ions by gaining electrons (oxidising </a:t>
            </a:r>
            <a:r>
              <a:rPr lang="en-GB" altLang="en-US" sz="1400" dirty="0"/>
              <a:t>agents). Group </a:t>
            </a:r>
            <a:r>
              <a:rPr lang="en-GB" altLang="en-US" sz="1400" dirty="0" smtClean="0"/>
              <a:t>7, halogens </a:t>
            </a:r>
            <a:r>
              <a:rPr lang="en-GB" altLang="en-US" sz="1400" dirty="0"/>
              <a:t>are strongest </a:t>
            </a:r>
            <a:r>
              <a:rPr lang="en-GB" altLang="en-US" sz="1400" dirty="0" smtClean="0"/>
              <a:t>oxidising agents </a:t>
            </a:r>
            <a:r>
              <a:rPr lang="en-GB" altLang="en-US" sz="1400" dirty="0"/>
              <a:t>on the periodic table.</a:t>
            </a:r>
            <a:endParaRPr lang="en-GB" altLang="en-US" sz="1400" dirty="0" smtClean="0"/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 smtClean="0"/>
              <a:t>Learn </a:t>
            </a:r>
            <a:r>
              <a:rPr lang="en-GB" altLang="en-US" sz="1400" dirty="0"/>
              <a:t>that </a:t>
            </a:r>
            <a:r>
              <a:rPr lang="en-GB" altLang="en-US" sz="1400" dirty="0" smtClean="0"/>
              <a:t>a reducing agent donates </a:t>
            </a:r>
            <a:r>
              <a:rPr lang="en-GB" altLang="en-US" sz="1400" dirty="0"/>
              <a:t>electrons. </a:t>
            </a:r>
            <a:endParaRPr lang="en-GB" altLang="en-US" sz="1400" dirty="0" smtClean="0"/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 smtClean="0"/>
              <a:t>Be </a:t>
            </a:r>
            <a:r>
              <a:rPr lang="en-GB" altLang="en-US" sz="1400" dirty="0"/>
              <a:t>able to identify elements with </a:t>
            </a:r>
            <a:r>
              <a:rPr lang="en-GB" altLang="en-US" sz="1400" dirty="0" smtClean="0"/>
              <a:t>low electronegativity values </a:t>
            </a:r>
            <a:r>
              <a:rPr lang="en-GB" altLang="en-US" sz="1400" dirty="0"/>
              <a:t>and realise that they tend to form ions by </a:t>
            </a:r>
            <a:r>
              <a:rPr lang="en-GB" altLang="en-US" sz="1400" dirty="0" smtClean="0"/>
              <a:t>losing </a:t>
            </a:r>
            <a:r>
              <a:rPr lang="en-GB" altLang="en-US" sz="1400" dirty="0"/>
              <a:t>electrons </a:t>
            </a:r>
            <a:r>
              <a:rPr lang="en-GB" altLang="en-US" sz="1400" dirty="0" smtClean="0"/>
              <a:t>(reducing </a:t>
            </a:r>
            <a:r>
              <a:rPr lang="en-GB" altLang="en-US" sz="1400" dirty="0"/>
              <a:t>agents). </a:t>
            </a:r>
            <a:r>
              <a:rPr lang="en-GB" altLang="en-US" sz="1400" dirty="0" smtClean="0"/>
              <a:t>Group 1, alkali metals  are strongest reducing agent on the periodic table.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400" dirty="0" smtClean="0"/>
              <a:t>Be able to identify </a:t>
            </a:r>
            <a:r>
              <a:rPr lang="en-GB" sz="1400" dirty="0"/>
              <a:t>oxidising agents and reducing agents in redox </a:t>
            </a:r>
            <a:r>
              <a:rPr lang="en-GB" sz="1400" dirty="0" smtClean="0"/>
              <a:t>reactions.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 smtClean="0"/>
              <a:t>Learn to write ion-electron and redox equations.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 smtClean="0"/>
              <a:t>Learn how the electronegativity of an element influences its ability to gain or lose electron(s) and therefore to act as an oxidising or reducing agent. 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 smtClean="0"/>
              <a:t>Use the Electrochemical Series to determine the effectiveness of oxidising and reducing agents.</a:t>
            </a:r>
            <a:r>
              <a:rPr lang="en-GB" sz="1400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400" dirty="0" smtClean="0"/>
              <a:t>State </a:t>
            </a:r>
            <a:r>
              <a:rPr lang="en-GB" sz="1400" dirty="0"/>
              <a:t>which group in the Periodic Table contains the strongest reducing agents and which group contains the strongest oxidising agents</a:t>
            </a:r>
            <a:r>
              <a:rPr lang="en-GB" sz="14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400" dirty="0" smtClean="0"/>
              <a:t>Predict </a:t>
            </a:r>
            <a:r>
              <a:rPr lang="en-GB" sz="1400" dirty="0"/>
              <a:t>how acidified dichromate and acidified permanganate </a:t>
            </a:r>
            <a:r>
              <a:rPr lang="en-GB" sz="1400" dirty="0" smtClean="0"/>
              <a:t>react</a:t>
            </a:r>
            <a:r>
              <a:rPr lang="en-GB" sz="1400" dirty="0"/>
              <a:t>,</a:t>
            </a:r>
            <a:r>
              <a:rPr lang="en-GB" sz="1400" dirty="0" smtClean="0"/>
              <a:t> and predict </a:t>
            </a:r>
            <a:r>
              <a:rPr lang="en-GB" sz="1400" dirty="0"/>
              <a:t>how hydrogen peroxide and carbon monoxide </a:t>
            </a:r>
            <a:r>
              <a:rPr lang="en-GB" sz="1400" dirty="0" smtClean="0"/>
              <a:t>react.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400" dirty="0" smtClean="0"/>
              <a:t>State </a:t>
            </a:r>
            <a:r>
              <a:rPr lang="en-GB" sz="1400" dirty="0"/>
              <a:t>examples of uses for oxidising </a:t>
            </a:r>
            <a:r>
              <a:rPr lang="en-GB" sz="1400" dirty="0" smtClean="0"/>
              <a:t>agents; that bleach can be used </a:t>
            </a:r>
            <a:r>
              <a:rPr lang="en-GB" sz="1400" dirty="0"/>
              <a:t>for clothes and </a:t>
            </a:r>
            <a:r>
              <a:rPr lang="en-GB" sz="1400" dirty="0" smtClean="0"/>
              <a:t>hair and can </a:t>
            </a:r>
            <a:r>
              <a:rPr lang="en-GB" sz="1400" dirty="0"/>
              <a:t>kill fungi and bacteria and can inactivate </a:t>
            </a:r>
            <a:r>
              <a:rPr lang="en-GB" sz="1400" dirty="0" smtClean="0"/>
              <a:t>viruses.</a:t>
            </a:r>
            <a:endParaRPr lang="en-GB" sz="1400" dirty="0"/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 smtClean="0"/>
              <a:t>Give examples of molecular and ionic compounds found in the electrochemical series which can behave as oxidising or reducing agents.</a:t>
            </a:r>
          </a:p>
          <a:p>
            <a:pPr marL="457200" indent="-457200">
              <a:buFont typeface="+mj-lt"/>
              <a:buAutoNum type="arabicPeriod"/>
            </a:pPr>
            <a:r>
              <a:rPr lang="en-GB" altLang="en-US" sz="1400" dirty="0" smtClean="0">
                <a:latin typeface="Comic Sans MS" panose="030F0702030302020204" pitchFamily="66" charset="0"/>
              </a:rPr>
              <a:t>Be able to represent oxidation and reduction reactions by ion-electron equations, and to combine these to write balanced redox equations.</a:t>
            </a:r>
          </a:p>
          <a:p>
            <a:pPr marL="457200" indent="-457200">
              <a:buFont typeface="+mj-lt"/>
              <a:buAutoNum type="arabicPeriod"/>
            </a:pPr>
            <a:endParaRPr lang="en-GB" alt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258705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71438"/>
            <a:ext cx="7772400" cy="1143000"/>
          </a:xfrm>
        </p:spPr>
        <p:txBody>
          <a:bodyPr/>
          <a:lstStyle/>
          <a:p>
            <a:r>
              <a:rPr lang="en-GB" altLang="en-US" smtClean="0">
                <a:solidFill>
                  <a:schemeClr val="tx1"/>
                </a:solidFill>
                <a:latin typeface="Comic Sans MS" pitchFamily="66" charset="0"/>
              </a:rPr>
              <a:t>Redox Equations</a:t>
            </a:r>
          </a:p>
        </p:txBody>
      </p:sp>
      <p:sp>
        <p:nvSpPr>
          <p:cNvPr id="332803" name="Text Box 3"/>
          <p:cNvSpPr txBox="1">
            <a:spLocks noChangeArrowheads="1"/>
          </p:cNvSpPr>
          <p:nvPr/>
        </p:nvSpPr>
        <p:spPr bwMode="auto">
          <a:xfrm>
            <a:off x="457200" y="1285875"/>
            <a:ext cx="82042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itchFamily="66" charset="0"/>
              </a:rPr>
              <a:t>Redox reactions include reactions which involve the loss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itchFamily="66" charset="0"/>
              </a:rPr>
              <a:t>or gain of electrons.</a:t>
            </a:r>
          </a:p>
        </p:txBody>
      </p:sp>
      <p:sp>
        <p:nvSpPr>
          <p:cNvPr id="332804" name="Text Box 4"/>
          <p:cNvSpPr txBox="1">
            <a:spLocks noChangeArrowheads="1"/>
          </p:cNvSpPr>
          <p:nvPr/>
        </p:nvSpPr>
        <p:spPr bwMode="auto">
          <a:xfrm>
            <a:off x="431800" y="2236788"/>
            <a:ext cx="79883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itchFamily="66" charset="0"/>
              </a:rPr>
              <a:t>The reactant giving away (donating) electrons is called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itchFamily="66" charset="0"/>
              </a:rPr>
              <a:t>the reducing agent (which is oxidised)</a:t>
            </a:r>
          </a:p>
        </p:txBody>
      </p:sp>
      <p:sp>
        <p:nvSpPr>
          <p:cNvPr id="332805" name="Text Box 5"/>
          <p:cNvSpPr txBox="1">
            <a:spLocks noChangeArrowheads="1"/>
          </p:cNvSpPr>
          <p:nvPr/>
        </p:nvSpPr>
        <p:spPr bwMode="auto">
          <a:xfrm>
            <a:off x="447675" y="3224213"/>
            <a:ext cx="74326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itchFamily="66" charset="0"/>
              </a:rPr>
              <a:t>The reactant taking (accepting) electrons is called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itchFamily="66" charset="0"/>
              </a:rPr>
              <a:t>the oxidising agent (which is reduced)</a:t>
            </a:r>
          </a:p>
        </p:txBody>
      </p:sp>
      <p:sp>
        <p:nvSpPr>
          <p:cNvPr id="332806" name="Text Box 6"/>
          <p:cNvSpPr txBox="1">
            <a:spLocks noChangeArrowheads="1"/>
          </p:cNvSpPr>
          <p:nvPr/>
        </p:nvSpPr>
        <p:spPr bwMode="auto">
          <a:xfrm>
            <a:off x="490538" y="4214813"/>
            <a:ext cx="775244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Both oxidation and reduction happen simultaneously,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however each is considered separately using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ion-electron </a:t>
            </a:r>
            <a:r>
              <a:rPr lang="en-GB" altLang="en-US" sz="2400" dirty="0" smtClean="0">
                <a:latin typeface="Comic Sans MS" pitchFamily="66" charset="0"/>
              </a:rPr>
              <a:t>equations (data book).</a:t>
            </a:r>
            <a:endParaRPr lang="en-GB" altLang="en-US" sz="2400" dirty="0">
              <a:latin typeface="Comic Sans MS" pitchFamily="66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28600" y="5586413"/>
            <a:ext cx="1876425" cy="4572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dirty="0"/>
              <a:t>O.I.L. R.I.G.</a:t>
            </a:r>
          </a:p>
        </p:txBody>
      </p:sp>
      <p:sp>
        <p:nvSpPr>
          <p:cNvPr id="332808" name="Text Box 9"/>
          <p:cNvSpPr txBox="1">
            <a:spLocks noChangeArrowheads="1"/>
          </p:cNvSpPr>
          <p:nvPr/>
        </p:nvSpPr>
        <p:spPr bwMode="auto">
          <a:xfrm>
            <a:off x="2057400" y="5586413"/>
            <a:ext cx="69738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C00000"/>
                </a:solidFill>
                <a:latin typeface="Comic Sans MS" pitchFamily="66" charset="0"/>
              </a:rPr>
              <a:t>Oxidation</a:t>
            </a:r>
            <a:r>
              <a:rPr lang="en-GB" altLang="en-US" sz="2400">
                <a:solidFill>
                  <a:schemeClr val="bg2"/>
                </a:solidFill>
                <a:latin typeface="Comic Sans MS" pitchFamily="66" charset="0"/>
              </a:rPr>
              <a:t> is loss, </a:t>
            </a:r>
            <a:r>
              <a:rPr lang="en-GB" altLang="en-US" sz="2400">
                <a:solidFill>
                  <a:srgbClr val="C00000"/>
                </a:solidFill>
                <a:latin typeface="Comic Sans MS" pitchFamily="66" charset="0"/>
              </a:rPr>
              <a:t>reduction</a:t>
            </a:r>
            <a:r>
              <a:rPr lang="en-GB" altLang="en-US" sz="2400">
                <a:solidFill>
                  <a:schemeClr val="bg2"/>
                </a:solidFill>
                <a:latin typeface="Comic Sans MS" pitchFamily="66" charset="0"/>
              </a:rPr>
              <a:t> is gain of electrons</a:t>
            </a:r>
          </a:p>
        </p:txBody>
      </p:sp>
    </p:spTree>
    <p:extLst>
      <p:ext uri="{BB962C8B-B14F-4D97-AF65-F5344CB8AC3E}">
        <p14:creationId xmlns:p14="http://schemas.microsoft.com/office/powerpoint/2010/main" val="287251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T357_1_ie001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52400"/>
            <a:ext cx="56388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01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>
          <a:xfrm>
            <a:off x="2362200" y="0"/>
            <a:ext cx="3962400" cy="838200"/>
          </a:xfrm>
        </p:spPr>
        <p:txBody>
          <a:bodyPr/>
          <a:lstStyle/>
          <a:p>
            <a:pPr eaLnBrk="1" hangingPunct="1"/>
            <a:r>
              <a:rPr lang="en-GB" altLang="en-US" sz="3200" b="1" u="sng" smtClean="0"/>
              <a:t>Redox Reactions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135743" y="841400"/>
            <a:ext cx="2895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 dirty="0">
                <a:solidFill>
                  <a:srgbClr val="FF0066"/>
                </a:solidFill>
                <a:latin typeface="+mn-lt"/>
              </a:rPr>
              <a:t>R E D</a:t>
            </a:r>
            <a:r>
              <a:rPr lang="en-GB" altLang="en-US" sz="3600" b="1" dirty="0">
                <a:latin typeface="+mn-lt"/>
              </a:rPr>
              <a:t> </a:t>
            </a:r>
            <a:r>
              <a:rPr lang="en-GB" altLang="en-US" sz="3600" b="1" dirty="0">
                <a:solidFill>
                  <a:srgbClr val="008080"/>
                </a:solidFill>
                <a:latin typeface="+mn-lt"/>
              </a:rPr>
              <a:t>O X</a:t>
            </a:r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2583543" y="689000"/>
            <a:ext cx="0" cy="12192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2800"/>
          </a:p>
        </p:txBody>
      </p:sp>
      <p:sp>
        <p:nvSpPr>
          <p:cNvPr id="4103" name="Line 7"/>
          <p:cNvSpPr>
            <a:spLocks noChangeShapeType="1"/>
          </p:cNvSpPr>
          <p:nvPr/>
        </p:nvSpPr>
        <p:spPr bwMode="auto">
          <a:xfrm flipH="1">
            <a:off x="1211943" y="1527200"/>
            <a:ext cx="5334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2800"/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221343" y="2136800"/>
            <a:ext cx="1905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>
                <a:latin typeface="+mn-lt"/>
              </a:rPr>
              <a:t>Reduction</a:t>
            </a:r>
          </a:p>
        </p:txBody>
      </p:sp>
      <p:sp>
        <p:nvSpPr>
          <p:cNvPr id="4105" name="Line 9"/>
          <p:cNvSpPr>
            <a:spLocks noChangeShapeType="1"/>
          </p:cNvSpPr>
          <p:nvPr/>
        </p:nvSpPr>
        <p:spPr bwMode="auto">
          <a:xfrm rot="17848241" flipH="1">
            <a:off x="3002643" y="1565300"/>
            <a:ext cx="45720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2800"/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2888343" y="2136800"/>
            <a:ext cx="1905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 dirty="0">
                <a:latin typeface="+mn-lt"/>
              </a:rPr>
              <a:t>Oxidation</a:t>
            </a: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3886200" y="990600"/>
            <a:ext cx="4648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+mn-lt"/>
              </a:rPr>
              <a:t>reactions involve both:</a:t>
            </a:r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0" y="2825282"/>
            <a:ext cx="9144000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+mn-lt"/>
              </a:rPr>
              <a:t> Displacement reactions are redox reactions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+mn-lt"/>
              </a:rPr>
              <a:t> </a:t>
            </a:r>
            <a:r>
              <a:rPr lang="en-GB" altLang="en-US" sz="2400" dirty="0" smtClean="0">
                <a:latin typeface="+mn-lt"/>
              </a:rPr>
              <a:t>Substances </a:t>
            </a:r>
            <a:r>
              <a:rPr lang="en-GB" altLang="en-US" sz="2400" dirty="0">
                <a:latin typeface="+mn-lt"/>
              </a:rPr>
              <a:t>higher in the </a:t>
            </a:r>
            <a:r>
              <a:rPr lang="en-GB" altLang="en-US" sz="2400" dirty="0" smtClean="0">
                <a:latin typeface="+mn-lt"/>
              </a:rPr>
              <a:t>Electro Chemical </a:t>
            </a:r>
            <a:r>
              <a:rPr lang="en-GB" altLang="en-US" sz="2400" dirty="0">
                <a:latin typeface="+mn-lt"/>
              </a:rPr>
              <a:t>Series (ECS) can displace metal (hydrogen)  ions lower down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+mn-lt"/>
              </a:rPr>
              <a:t> ECS contains ion-electron half </a:t>
            </a:r>
            <a:r>
              <a:rPr lang="en-GB" altLang="en-US" sz="2400" dirty="0">
                <a:solidFill>
                  <a:srgbClr val="FF0000"/>
                </a:solidFill>
                <a:latin typeface="+mn-lt"/>
                <a:hlinkClick r:id="rId2" action="ppaction://hlinkfile"/>
              </a:rPr>
              <a:t>equations</a:t>
            </a:r>
            <a:r>
              <a:rPr lang="en-GB" altLang="en-US" sz="2400" dirty="0">
                <a:latin typeface="+mn-lt"/>
              </a:rPr>
              <a:t> Please use!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400" dirty="0">
              <a:latin typeface="+mn-lt"/>
            </a:endParaRPr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827584" y="5657850"/>
            <a:ext cx="7344816" cy="5232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dirty="0">
                <a:latin typeface="+mn-lt"/>
              </a:rPr>
              <a:t>Note: they are all REDUCTION reactions</a:t>
            </a:r>
            <a:endParaRPr lang="en-US" altLang="en-US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48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1" grpId="0" autoUpdateAnimBg="0"/>
      <p:bldP spid="4102" grpId="0" animBg="1"/>
      <p:bldP spid="4103" grpId="0" animBg="1"/>
      <p:bldP spid="4104" grpId="0"/>
      <p:bldP spid="4105" grpId="0" animBg="1"/>
      <p:bldP spid="4106" grpId="0"/>
      <p:bldP spid="4107" grpId="0"/>
      <p:bldP spid="4108" grpId="0" build="p"/>
      <p:bldP spid="41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371600" y="260350"/>
            <a:ext cx="574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 u="sng">
                <a:latin typeface="Verdana" pitchFamily="34" charset="0"/>
              </a:rPr>
              <a:t>Displacement (a redox reaction)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12724" y="869950"/>
            <a:ext cx="875176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000" dirty="0"/>
              <a:t>A </a:t>
            </a:r>
            <a:r>
              <a:rPr lang="en-GB" altLang="en-US" sz="2000" i="1" dirty="0">
                <a:solidFill>
                  <a:srgbClr val="FF0000"/>
                </a:solidFill>
              </a:rPr>
              <a:t>more reactive </a:t>
            </a:r>
            <a:r>
              <a:rPr lang="en-GB" altLang="en-US" sz="2000" i="1" dirty="0" smtClean="0">
                <a:solidFill>
                  <a:srgbClr val="FF0000"/>
                </a:solidFill>
              </a:rPr>
              <a:t>metal (higher up the electrochemical series) </a:t>
            </a:r>
            <a:r>
              <a:rPr lang="en-GB" altLang="en-US" sz="2000" dirty="0" smtClean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displaces the ions of a </a:t>
            </a:r>
            <a:r>
              <a:rPr lang="en-GB" altLang="en-US" sz="2000" dirty="0" smtClean="0"/>
              <a:t> </a:t>
            </a:r>
            <a:r>
              <a:rPr lang="en-GB" altLang="en-US" sz="2000" i="1" dirty="0" smtClean="0">
                <a:solidFill>
                  <a:srgbClr val="FF0000"/>
                </a:solidFill>
              </a:rPr>
              <a:t>less </a:t>
            </a:r>
            <a:r>
              <a:rPr lang="en-GB" altLang="en-US" sz="2000" i="1" dirty="0">
                <a:solidFill>
                  <a:srgbClr val="FF0000"/>
                </a:solidFill>
              </a:rPr>
              <a:t>reactive </a:t>
            </a:r>
            <a:r>
              <a:rPr lang="en-GB" altLang="en-US" sz="2000" i="1" dirty="0" smtClean="0">
                <a:solidFill>
                  <a:srgbClr val="FF0000"/>
                </a:solidFill>
              </a:rPr>
              <a:t>metal (lower </a:t>
            </a:r>
            <a:r>
              <a:rPr lang="en-GB" altLang="en-US" sz="2000" i="1" dirty="0">
                <a:solidFill>
                  <a:srgbClr val="FF0000"/>
                </a:solidFill>
              </a:rPr>
              <a:t>down the </a:t>
            </a:r>
            <a:r>
              <a:rPr lang="en-GB" altLang="en-US" sz="2000" i="1" dirty="0" smtClean="0">
                <a:solidFill>
                  <a:srgbClr val="FF0000"/>
                </a:solidFill>
              </a:rPr>
              <a:t>electrochemical series)</a:t>
            </a:r>
            <a:r>
              <a:rPr lang="en-GB" altLang="en-US" sz="2000" dirty="0" smtClean="0"/>
              <a:t> </a:t>
            </a:r>
            <a:r>
              <a:rPr lang="en-GB" altLang="en-US" sz="2000" dirty="0"/>
              <a:t>from its solution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81000" y="3276600"/>
            <a:ext cx="251062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/>
              <a:t>Copper sulphate solution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200650" y="2209800"/>
            <a:ext cx="226376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1600" dirty="0"/>
              <a:t>Zinc sulphate solution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851123" y="3826671"/>
            <a:ext cx="739328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400" u="sng" dirty="0"/>
              <a:t>Reaction</a:t>
            </a:r>
            <a:r>
              <a:rPr lang="en-GB" altLang="en-US" sz="2400" dirty="0"/>
              <a:t> :</a:t>
            </a:r>
          </a:p>
          <a:p>
            <a:r>
              <a:rPr lang="en-GB" altLang="en-US" sz="2400" b="1" dirty="0"/>
              <a:t>Zinc + copper       </a:t>
            </a:r>
            <a:r>
              <a:rPr lang="en-GB" altLang="en-US" sz="2400" b="1" dirty="0">
                <a:sym typeface="Wingdings" pitchFamily="2" charset="2"/>
              </a:rPr>
              <a:t>    copper + zinc </a:t>
            </a:r>
          </a:p>
          <a:p>
            <a:r>
              <a:rPr lang="en-GB" altLang="en-US" sz="2400" b="1" dirty="0">
                <a:sym typeface="Wingdings" pitchFamily="2" charset="2"/>
              </a:rPr>
              <a:t>        </a:t>
            </a:r>
            <a:r>
              <a:rPr lang="en-GB" altLang="en-US" sz="2400" b="1" dirty="0" smtClean="0">
                <a:sym typeface="Wingdings" pitchFamily="2" charset="2"/>
              </a:rPr>
              <a:t>sulphate</a:t>
            </a:r>
            <a:r>
              <a:rPr lang="en-GB" altLang="en-US" sz="2400" b="1" dirty="0"/>
              <a:t>		        </a:t>
            </a:r>
            <a:r>
              <a:rPr lang="en-GB" altLang="en-US" sz="2400" b="1" dirty="0" smtClean="0"/>
              <a:t>   sulphate</a:t>
            </a:r>
            <a:endParaRPr lang="en-GB" altLang="en-US" sz="2400" dirty="0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500062" y="5427663"/>
            <a:ext cx="69813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400" b="1" dirty="0">
                <a:solidFill>
                  <a:srgbClr val="333399"/>
                </a:solidFill>
              </a:rPr>
              <a:t>Equation : Zn  + </a:t>
            </a:r>
            <a:r>
              <a:rPr lang="en-GB" altLang="en-US" sz="2400" b="1" dirty="0" smtClean="0">
                <a:solidFill>
                  <a:srgbClr val="333399"/>
                </a:solidFill>
              </a:rPr>
              <a:t>CuSO</a:t>
            </a:r>
            <a:r>
              <a:rPr lang="en-GB" altLang="en-US" sz="2400" b="1" baseline="-25000" dirty="0" smtClean="0">
                <a:solidFill>
                  <a:srgbClr val="333399"/>
                </a:solidFill>
              </a:rPr>
              <a:t>4</a:t>
            </a:r>
            <a:r>
              <a:rPr lang="en-GB" altLang="en-US" sz="2400" b="1" dirty="0" smtClean="0">
                <a:solidFill>
                  <a:srgbClr val="333399"/>
                </a:solidFill>
              </a:rPr>
              <a:t>  </a:t>
            </a:r>
            <a:r>
              <a:rPr lang="en-GB" altLang="en-US" sz="2400" b="1" dirty="0">
                <a:solidFill>
                  <a:srgbClr val="333399"/>
                </a:solidFill>
                <a:sym typeface="Wingdings" pitchFamily="2" charset="2"/>
              </a:rPr>
              <a:t> </a:t>
            </a:r>
            <a:r>
              <a:rPr lang="en-GB" altLang="en-US" sz="2400" b="1" dirty="0" smtClean="0">
                <a:solidFill>
                  <a:srgbClr val="333399"/>
                </a:solidFill>
                <a:sym typeface="Wingdings" pitchFamily="2" charset="2"/>
              </a:rPr>
              <a:t> </a:t>
            </a:r>
            <a:r>
              <a:rPr lang="en-GB" altLang="en-US" sz="2400" b="1" dirty="0">
                <a:solidFill>
                  <a:srgbClr val="333399"/>
                </a:solidFill>
                <a:sym typeface="Wingdings" pitchFamily="2" charset="2"/>
              </a:rPr>
              <a:t>Cu    +  Zn SO</a:t>
            </a:r>
            <a:r>
              <a:rPr lang="en-GB" altLang="en-US" sz="2400" b="1" baseline="-25000" dirty="0">
                <a:solidFill>
                  <a:srgbClr val="333399"/>
                </a:solidFill>
                <a:sym typeface="Wingdings" pitchFamily="2" charset="2"/>
              </a:rPr>
              <a:t>4</a:t>
            </a:r>
            <a:endParaRPr lang="en-GB" altLang="en-US" sz="2400" b="1" baseline="-25000" dirty="0">
              <a:solidFill>
                <a:srgbClr val="333399"/>
              </a:solidFill>
            </a:endParaRPr>
          </a:p>
        </p:txBody>
      </p:sp>
      <p:grpSp>
        <p:nvGrpSpPr>
          <p:cNvPr id="6158" name="Group 14"/>
          <p:cNvGrpSpPr>
            <a:grpSpLocks/>
          </p:cNvGrpSpPr>
          <p:nvPr/>
        </p:nvGrpSpPr>
        <p:grpSpPr bwMode="auto">
          <a:xfrm>
            <a:off x="1447800" y="2286000"/>
            <a:ext cx="838200" cy="838200"/>
            <a:chOff x="912" y="1440"/>
            <a:chExt cx="528" cy="528"/>
          </a:xfrm>
        </p:grpSpPr>
        <p:sp>
          <p:nvSpPr>
            <p:cNvPr id="6154" name="Line 10"/>
            <p:cNvSpPr>
              <a:spLocks noChangeShapeType="1"/>
            </p:cNvSpPr>
            <p:nvPr/>
          </p:nvSpPr>
          <p:spPr bwMode="auto">
            <a:xfrm>
              <a:off x="912" y="1440"/>
              <a:ext cx="0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55" name="Line 11"/>
            <p:cNvSpPr>
              <a:spLocks noChangeShapeType="1"/>
            </p:cNvSpPr>
            <p:nvPr/>
          </p:nvSpPr>
          <p:spPr bwMode="auto">
            <a:xfrm>
              <a:off x="1440" y="1440"/>
              <a:ext cx="0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56" name="Line 12"/>
            <p:cNvSpPr>
              <a:spLocks noChangeShapeType="1"/>
            </p:cNvSpPr>
            <p:nvPr/>
          </p:nvSpPr>
          <p:spPr bwMode="auto">
            <a:xfrm>
              <a:off x="912" y="1968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1447800" y="2514600"/>
            <a:ext cx="838200" cy="609600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1676400" y="2667000"/>
            <a:ext cx="228600" cy="381000"/>
          </a:xfrm>
          <a:prstGeom prst="rect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160" name="Group 16"/>
          <p:cNvGrpSpPr>
            <a:grpSpLocks/>
          </p:cNvGrpSpPr>
          <p:nvPr/>
        </p:nvGrpSpPr>
        <p:grpSpPr bwMode="auto">
          <a:xfrm>
            <a:off x="6019800" y="2514600"/>
            <a:ext cx="838200" cy="838200"/>
            <a:chOff x="912" y="1440"/>
            <a:chExt cx="528" cy="528"/>
          </a:xfrm>
        </p:grpSpPr>
        <p:sp>
          <p:nvSpPr>
            <p:cNvPr id="6161" name="Line 17"/>
            <p:cNvSpPr>
              <a:spLocks noChangeShapeType="1"/>
            </p:cNvSpPr>
            <p:nvPr/>
          </p:nvSpPr>
          <p:spPr bwMode="auto">
            <a:xfrm>
              <a:off x="912" y="1440"/>
              <a:ext cx="0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62" name="Line 18"/>
            <p:cNvSpPr>
              <a:spLocks noChangeShapeType="1"/>
            </p:cNvSpPr>
            <p:nvPr/>
          </p:nvSpPr>
          <p:spPr bwMode="auto">
            <a:xfrm>
              <a:off x="1440" y="1440"/>
              <a:ext cx="0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63" name="Line 19"/>
            <p:cNvSpPr>
              <a:spLocks noChangeShapeType="1"/>
            </p:cNvSpPr>
            <p:nvPr/>
          </p:nvSpPr>
          <p:spPr bwMode="auto">
            <a:xfrm>
              <a:off x="912" y="1968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164" name="Rectangle 20"/>
          <p:cNvSpPr>
            <a:spLocks noChangeArrowheads="1"/>
          </p:cNvSpPr>
          <p:nvPr/>
        </p:nvSpPr>
        <p:spPr bwMode="auto">
          <a:xfrm>
            <a:off x="6019800" y="2743200"/>
            <a:ext cx="838200" cy="609600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66" name="Oval 22"/>
          <p:cNvSpPr>
            <a:spLocks noChangeArrowheads="1"/>
          </p:cNvSpPr>
          <p:nvPr/>
        </p:nvSpPr>
        <p:spPr bwMode="auto">
          <a:xfrm>
            <a:off x="6096000" y="3276600"/>
            <a:ext cx="152400" cy="76200"/>
          </a:xfrm>
          <a:prstGeom prst="ellipse">
            <a:avLst/>
          </a:prstGeom>
          <a:solidFill>
            <a:srgbClr val="66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67" name="Oval 23"/>
          <p:cNvSpPr>
            <a:spLocks noChangeArrowheads="1"/>
          </p:cNvSpPr>
          <p:nvPr/>
        </p:nvSpPr>
        <p:spPr bwMode="auto">
          <a:xfrm>
            <a:off x="6248400" y="3276600"/>
            <a:ext cx="152400" cy="76200"/>
          </a:xfrm>
          <a:prstGeom prst="ellipse">
            <a:avLst/>
          </a:prstGeom>
          <a:solidFill>
            <a:srgbClr val="66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68" name="Oval 24"/>
          <p:cNvSpPr>
            <a:spLocks noChangeArrowheads="1"/>
          </p:cNvSpPr>
          <p:nvPr/>
        </p:nvSpPr>
        <p:spPr bwMode="auto">
          <a:xfrm>
            <a:off x="6400800" y="3276600"/>
            <a:ext cx="152400" cy="76200"/>
          </a:xfrm>
          <a:prstGeom prst="ellipse">
            <a:avLst/>
          </a:prstGeom>
          <a:solidFill>
            <a:srgbClr val="66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69" name="Oval 25"/>
          <p:cNvSpPr>
            <a:spLocks noChangeArrowheads="1"/>
          </p:cNvSpPr>
          <p:nvPr/>
        </p:nvSpPr>
        <p:spPr bwMode="auto">
          <a:xfrm>
            <a:off x="6553200" y="3276600"/>
            <a:ext cx="152400" cy="76200"/>
          </a:xfrm>
          <a:prstGeom prst="ellipse">
            <a:avLst/>
          </a:prstGeom>
          <a:solidFill>
            <a:srgbClr val="66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70" name="Oval 26"/>
          <p:cNvSpPr>
            <a:spLocks noChangeArrowheads="1"/>
          </p:cNvSpPr>
          <p:nvPr/>
        </p:nvSpPr>
        <p:spPr bwMode="auto">
          <a:xfrm>
            <a:off x="6705600" y="3276600"/>
            <a:ext cx="152400" cy="76200"/>
          </a:xfrm>
          <a:prstGeom prst="ellipse">
            <a:avLst/>
          </a:prstGeom>
          <a:solidFill>
            <a:srgbClr val="66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71" name="Line 27"/>
          <p:cNvSpPr>
            <a:spLocks noChangeShapeType="1"/>
          </p:cNvSpPr>
          <p:nvPr/>
        </p:nvSpPr>
        <p:spPr bwMode="auto">
          <a:xfrm flipV="1">
            <a:off x="2133600" y="2971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74" name="Line 30"/>
          <p:cNvSpPr>
            <a:spLocks noChangeShapeType="1"/>
          </p:cNvSpPr>
          <p:nvPr/>
        </p:nvSpPr>
        <p:spPr bwMode="auto">
          <a:xfrm>
            <a:off x="6324600" y="2514600"/>
            <a:ext cx="228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6176" name="Group 32"/>
          <p:cNvGrpSpPr>
            <a:grpSpLocks/>
          </p:cNvGrpSpPr>
          <p:nvPr/>
        </p:nvGrpSpPr>
        <p:grpSpPr bwMode="auto">
          <a:xfrm>
            <a:off x="365125" y="2190750"/>
            <a:ext cx="1311275" cy="628650"/>
            <a:chOff x="230" y="1380"/>
            <a:chExt cx="826" cy="396"/>
          </a:xfrm>
        </p:grpSpPr>
        <p:sp>
          <p:nvSpPr>
            <p:cNvPr id="6172" name="Line 28"/>
            <p:cNvSpPr>
              <a:spLocks noChangeShapeType="1"/>
            </p:cNvSpPr>
            <p:nvPr/>
          </p:nvSpPr>
          <p:spPr bwMode="auto">
            <a:xfrm>
              <a:off x="528" y="1536"/>
              <a:ext cx="528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75" name="Text Box 31"/>
            <p:cNvSpPr txBox="1">
              <a:spLocks noChangeArrowheads="1"/>
            </p:cNvSpPr>
            <p:nvPr/>
          </p:nvSpPr>
          <p:spPr bwMode="auto">
            <a:xfrm>
              <a:off x="230" y="1380"/>
              <a:ext cx="387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 sz="1600"/>
                <a:t>Zinc</a:t>
              </a:r>
              <a:endParaRPr lang="en-GB" altLang="en-US"/>
            </a:p>
          </p:txBody>
        </p:sp>
      </p:grpSp>
      <p:sp>
        <p:nvSpPr>
          <p:cNvPr id="6177" name="Line 33"/>
          <p:cNvSpPr>
            <a:spLocks noChangeShapeType="1"/>
          </p:cNvSpPr>
          <p:nvPr/>
        </p:nvSpPr>
        <p:spPr bwMode="auto">
          <a:xfrm>
            <a:off x="3276600" y="2819400"/>
            <a:ext cx="1905000" cy="76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6179" name="Group 35"/>
          <p:cNvGrpSpPr>
            <a:grpSpLocks/>
          </p:cNvGrpSpPr>
          <p:nvPr/>
        </p:nvGrpSpPr>
        <p:grpSpPr bwMode="auto">
          <a:xfrm>
            <a:off x="5699125" y="3276602"/>
            <a:ext cx="942975" cy="687388"/>
            <a:chOff x="3590" y="2064"/>
            <a:chExt cx="594" cy="433"/>
          </a:xfrm>
        </p:grpSpPr>
        <p:sp>
          <p:nvSpPr>
            <p:cNvPr id="6173" name="Line 29"/>
            <p:cNvSpPr>
              <a:spLocks noChangeShapeType="1"/>
            </p:cNvSpPr>
            <p:nvPr/>
          </p:nvSpPr>
          <p:spPr bwMode="auto">
            <a:xfrm flipV="1">
              <a:off x="3792" y="2064"/>
              <a:ext cx="288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78" name="Text Box 34"/>
            <p:cNvSpPr txBox="1">
              <a:spLocks noChangeArrowheads="1"/>
            </p:cNvSpPr>
            <p:nvPr/>
          </p:nvSpPr>
          <p:spPr bwMode="auto">
            <a:xfrm>
              <a:off x="3590" y="2284"/>
              <a:ext cx="594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 sz="1600"/>
                <a:t>COPPER</a:t>
              </a:r>
              <a:endParaRPr lang="en-GB" altLang="en-US"/>
            </a:p>
          </p:txBody>
        </p:sp>
      </p:grpSp>
      <p:grpSp>
        <p:nvGrpSpPr>
          <p:cNvPr id="6182" name="Group 38"/>
          <p:cNvGrpSpPr>
            <a:grpSpLocks/>
          </p:cNvGrpSpPr>
          <p:nvPr/>
        </p:nvGrpSpPr>
        <p:grpSpPr bwMode="auto">
          <a:xfrm>
            <a:off x="4953000" y="2971800"/>
            <a:ext cx="1371600" cy="366713"/>
            <a:chOff x="3120" y="1872"/>
            <a:chExt cx="864" cy="231"/>
          </a:xfrm>
        </p:grpSpPr>
        <p:sp>
          <p:nvSpPr>
            <p:cNvPr id="6165" name="Rectangle 21"/>
            <p:cNvSpPr>
              <a:spLocks noChangeArrowheads="1"/>
            </p:cNvSpPr>
            <p:nvPr/>
          </p:nvSpPr>
          <p:spPr bwMode="auto">
            <a:xfrm>
              <a:off x="3888" y="1968"/>
              <a:ext cx="96" cy="4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180" name="Line 36"/>
            <p:cNvSpPr>
              <a:spLocks noChangeShapeType="1"/>
            </p:cNvSpPr>
            <p:nvPr/>
          </p:nvSpPr>
          <p:spPr bwMode="auto">
            <a:xfrm flipH="1" flipV="1">
              <a:off x="3552" y="1968"/>
              <a:ext cx="384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81" name="Text Box 37"/>
            <p:cNvSpPr txBox="1">
              <a:spLocks noChangeArrowheads="1"/>
            </p:cNvSpPr>
            <p:nvPr/>
          </p:nvSpPr>
          <p:spPr bwMode="auto">
            <a:xfrm>
              <a:off x="3120" y="1872"/>
              <a:ext cx="52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altLang="en-US" sz="1800" b="1"/>
                <a:t>ZINC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655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61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75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75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9" grpId="0" autoUpdateAnimBg="0"/>
      <p:bldP spid="6150" grpId="0" autoUpdateAnimBg="0"/>
      <p:bldP spid="6151" grpId="0" autoUpdateAnimBg="0"/>
      <p:bldP spid="6152" grpId="0" autoUpdateAnimBg="0"/>
      <p:bldP spid="6157" grpId="0" animBg="1"/>
      <p:bldP spid="6159" grpId="0" animBg="1"/>
      <p:bldP spid="6164" grpId="0" animBg="1"/>
      <p:bldP spid="6166" grpId="0" animBg="1"/>
      <p:bldP spid="6167" grpId="0" animBg="1"/>
      <p:bldP spid="6168" grpId="0" animBg="1"/>
      <p:bldP spid="6169" grpId="0" animBg="1"/>
      <p:bldP spid="6170" grpId="0" animBg="1"/>
      <p:bldP spid="6171" grpId="0" animBg="1"/>
      <p:bldP spid="6174" grpId="0" animBg="1"/>
      <p:bldP spid="617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144645" y="476672"/>
            <a:ext cx="192873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000" u="sng" dirty="0"/>
              <a:t>Observations</a:t>
            </a:r>
            <a:r>
              <a:rPr lang="en-GB" altLang="en-US" sz="2000" dirty="0"/>
              <a:t> :</a:t>
            </a:r>
          </a:p>
        </p:txBody>
      </p:sp>
      <p:sp>
        <p:nvSpPr>
          <p:cNvPr id="3" name="Text Box 39"/>
          <p:cNvSpPr txBox="1">
            <a:spLocks noChangeArrowheads="1"/>
          </p:cNvSpPr>
          <p:nvPr/>
        </p:nvSpPr>
        <p:spPr bwMode="auto">
          <a:xfrm>
            <a:off x="91570" y="1412776"/>
            <a:ext cx="37946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000" dirty="0"/>
              <a:t>1. Zinc tarnishes and dissolves</a:t>
            </a:r>
          </a:p>
        </p:txBody>
      </p:sp>
      <p:sp>
        <p:nvSpPr>
          <p:cNvPr id="4" name="Text Box 40"/>
          <p:cNvSpPr txBox="1">
            <a:spLocks noChangeArrowheads="1"/>
          </p:cNvSpPr>
          <p:nvPr/>
        </p:nvSpPr>
        <p:spPr bwMode="auto">
          <a:xfrm>
            <a:off x="91570" y="2204864"/>
            <a:ext cx="254909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000" dirty="0"/>
              <a:t>2. Blue colour fades</a:t>
            </a:r>
          </a:p>
        </p:txBody>
      </p:sp>
      <p:sp>
        <p:nvSpPr>
          <p:cNvPr id="5" name="Text Box 41"/>
          <p:cNvSpPr txBox="1">
            <a:spLocks noChangeArrowheads="1"/>
          </p:cNvSpPr>
          <p:nvPr/>
        </p:nvSpPr>
        <p:spPr bwMode="auto">
          <a:xfrm>
            <a:off x="0" y="3140968"/>
            <a:ext cx="34756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000" dirty="0"/>
              <a:t>3. Red-brown solid appears </a:t>
            </a:r>
          </a:p>
        </p:txBody>
      </p:sp>
      <p:sp>
        <p:nvSpPr>
          <p:cNvPr id="6" name="Text Box 42"/>
          <p:cNvSpPr txBox="1">
            <a:spLocks noChangeArrowheads="1"/>
          </p:cNvSpPr>
          <p:nvPr/>
        </p:nvSpPr>
        <p:spPr bwMode="auto">
          <a:xfrm>
            <a:off x="3819338" y="476672"/>
            <a:ext cx="121539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000" u="sng" dirty="0" smtClean="0"/>
              <a:t>Reasons</a:t>
            </a:r>
            <a:r>
              <a:rPr lang="en-GB" altLang="en-US" sz="2000" u="sng" dirty="0"/>
              <a:t>:</a:t>
            </a:r>
          </a:p>
          <a:p>
            <a:endParaRPr lang="en-GB" altLang="en-US" sz="2000" dirty="0"/>
          </a:p>
        </p:txBody>
      </p:sp>
      <p:sp>
        <p:nvSpPr>
          <p:cNvPr id="7" name="Text Box 43"/>
          <p:cNvSpPr txBox="1">
            <a:spLocks noChangeArrowheads="1"/>
          </p:cNvSpPr>
          <p:nvPr/>
        </p:nvSpPr>
        <p:spPr bwMode="auto">
          <a:xfrm>
            <a:off x="3886199" y="1408136"/>
            <a:ext cx="326339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000" dirty="0">
                <a:solidFill>
                  <a:srgbClr val="0000CC"/>
                </a:solidFill>
              </a:rPr>
              <a:t> </a:t>
            </a:r>
            <a:r>
              <a:rPr lang="en-GB" altLang="en-US" sz="2000" dirty="0" smtClean="0">
                <a:solidFill>
                  <a:srgbClr val="0000CC"/>
                </a:solidFill>
              </a:rPr>
              <a:t> </a:t>
            </a:r>
            <a:r>
              <a:rPr lang="en-GB" altLang="en-US" sz="2000" dirty="0" smtClean="0">
                <a:solidFill>
                  <a:srgbClr val="0000CC"/>
                </a:solidFill>
                <a:sym typeface="Wingdings" pitchFamily="2" charset="2"/>
              </a:rPr>
              <a:t> </a:t>
            </a:r>
            <a:r>
              <a:rPr lang="en-GB" altLang="en-US" sz="2000" dirty="0">
                <a:solidFill>
                  <a:srgbClr val="0000CC"/>
                </a:solidFill>
                <a:sym typeface="Wingdings" pitchFamily="2" charset="2"/>
              </a:rPr>
              <a:t>zinc is oxidised</a:t>
            </a:r>
            <a:endParaRPr lang="en-GB" altLang="en-US" sz="2000" dirty="0">
              <a:solidFill>
                <a:srgbClr val="0000CC"/>
              </a:solidFill>
            </a:endParaRPr>
          </a:p>
        </p:txBody>
      </p:sp>
      <p:sp>
        <p:nvSpPr>
          <p:cNvPr id="8" name="Text Box 44"/>
          <p:cNvSpPr txBox="1">
            <a:spLocks noChangeArrowheads="1"/>
          </p:cNvSpPr>
          <p:nvPr/>
        </p:nvSpPr>
        <p:spPr bwMode="auto">
          <a:xfrm>
            <a:off x="3637093" y="2204864"/>
            <a:ext cx="335861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000" dirty="0">
                <a:solidFill>
                  <a:srgbClr val="0000CC"/>
                </a:solidFill>
              </a:rPr>
              <a:t>  </a:t>
            </a:r>
            <a:r>
              <a:rPr lang="en-GB" altLang="en-US" sz="2000" dirty="0" smtClean="0">
                <a:solidFill>
                  <a:srgbClr val="0000CC"/>
                </a:solidFill>
                <a:sym typeface="Wingdings" pitchFamily="2" charset="2"/>
              </a:rPr>
              <a:t> </a:t>
            </a:r>
            <a:r>
              <a:rPr lang="en-GB" altLang="en-US" sz="2000" dirty="0">
                <a:solidFill>
                  <a:srgbClr val="0000CC"/>
                </a:solidFill>
                <a:sym typeface="Wingdings" pitchFamily="2" charset="2"/>
              </a:rPr>
              <a:t>Cu </a:t>
            </a:r>
            <a:r>
              <a:rPr lang="en-GB" altLang="en-US" sz="2000" baseline="30000" dirty="0">
                <a:solidFill>
                  <a:srgbClr val="0000CC"/>
                </a:solidFill>
                <a:sym typeface="Wingdings" pitchFamily="2" charset="2"/>
              </a:rPr>
              <a:t>2+</a:t>
            </a:r>
            <a:r>
              <a:rPr lang="en-GB" altLang="en-US" sz="2000" dirty="0">
                <a:solidFill>
                  <a:srgbClr val="0000CC"/>
                </a:solidFill>
                <a:sym typeface="Wingdings" pitchFamily="2" charset="2"/>
              </a:rPr>
              <a:t> ions are reduced</a:t>
            </a:r>
            <a:endParaRPr lang="en-GB" altLang="en-US" sz="2000" dirty="0">
              <a:solidFill>
                <a:srgbClr val="0000CC"/>
              </a:solidFill>
            </a:endParaRPr>
          </a:p>
        </p:txBody>
      </p:sp>
      <p:sp>
        <p:nvSpPr>
          <p:cNvPr id="9" name="Text Box 45"/>
          <p:cNvSpPr txBox="1">
            <a:spLocks noChangeArrowheads="1"/>
          </p:cNvSpPr>
          <p:nvPr/>
        </p:nvSpPr>
        <p:spPr bwMode="auto">
          <a:xfrm>
            <a:off x="3475631" y="3145987"/>
            <a:ext cx="351089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000" dirty="0">
                <a:solidFill>
                  <a:srgbClr val="0000CC"/>
                </a:solidFill>
              </a:rPr>
              <a:t>  </a:t>
            </a:r>
            <a:r>
              <a:rPr lang="en-GB" altLang="en-US" sz="2000" dirty="0" smtClean="0">
                <a:solidFill>
                  <a:srgbClr val="0000CC"/>
                </a:solidFill>
              </a:rPr>
              <a:t>     </a:t>
            </a:r>
            <a:r>
              <a:rPr lang="en-GB" altLang="en-US" sz="2000" dirty="0" smtClean="0">
                <a:solidFill>
                  <a:srgbClr val="0000CC"/>
                </a:solidFill>
                <a:sym typeface="Wingdings" pitchFamily="2" charset="2"/>
              </a:rPr>
              <a:t> </a:t>
            </a:r>
            <a:r>
              <a:rPr lang="en-GB" altLang="en-US" sz="2000" b="1" dirty="0">
                <a:sym typeface="Wingdings" pitchFamily="2" charset="2"/>
              </a:rPr>
              <a:t>Cu</a:t>
            </a:r>
            <a:r>
              <a:rPr lang="en-GB" altLang="en-US" sz="2000" dirty="0">
                <a:solidFill>
                  <a:srgbClr val="0000CC"/>
                </a:solidFill>
                <a:sym typeface="Wingdings" pitchFamily="2" charset="2"/>
              </a:rPr>
              <a:t>/copper is formed</a:t>
            </a:r>
            <a:endParaRPr lang="en-GB" altLang="en-US" sz="2000" dirty="0">
              <a:solidFill>
                <a:srgbClr val="0000CC"/>
              </a:solidFill>
            </a:endParaRPr>
          </a:p>
        </p:txBody>
      </p:sp>
      <p:sp>
        <p:nvSpPr>
          <p:cNvPr id="10" name="Text Box 46"/>
          <p:cNvSpPr txBox="1">
            <a:spLocks noChangeArrowheads="1"/>
          </p:cNvSpPr>
          <p:nvPr/>
        </p:nvSpPr>
        <p:spPr bwMode="auto">
          <a:xfrm>
            <a:off x="6965504" y="1412776"/>
            <a:ext cx="2178496" cy="400110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000" b="1" dirty="0"/>
              <a:t> Zn </a:t>
            </a:r>
            <a:r>
              <a:rPr lang="en-GB" altLang="en-US" sz="2000" b="1" dirty="0">
                <a:sym typeface="Wingdings" pitchFamily="2" charset="2"/>
              </a:rPr>
              <a:t> Zn</a:t>
            </a:r>
            <a:r>
              <a:rPr lang="en-GB" altLang="en-US" sz="2000" b="1" baseline="30000" dirty="0">
                <a:sym typeface="Wingdings" pitchFamily="2" charset="2"/>
              </a:rPr>
              <a:t>2+</a:t>
            </a:r>
            <a:r>
              <a:rPr lang="en-GB" altLang="en-US" sz="2000" b="1" dirty="0">
                <a:sym typeface="Wingdings" pitchFamily="2" charset="2"/>
              </a:rPr>
              <a:t> +2e</a:t>
            </a:r>
            <a:endParaRPr lang="en-GB" altLang="en-US" sz="2000" b="1" dirty="0"/>
          </a:p>
        </p:txBody>
      </p:sp>
      <p:sp>
        <p:nvSpPr>
          <p:cNvPr id="11" name="Text Box 47"/>
          <p:cNvSpPr txBox="1">
            <a:spLocks noChangeArrowheads="1"/>
          </p:cNvSpPr>
          <p:nvPr/>
        </p:nvSpPr>
        <p:spPr bwMode="auto">
          <a:xfrm>
            <a:off x="6986529" y="2204864"/>
            <a:ext cx="2178496" cy="400110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000" b="1" dirty="0">
                <a:sym typeface="Wingdings" pitchFamily="2" charset="2"/>
              </a:rPr>
              <a:t>Cu</a:t>
            </a:r>
            <a:r>
              <a:rPr lang="en-GB" altLang="en-US" sz="2000" b="1" baseline="30000" dirty="0">
                <a:sym typeface="Wingdings" pitchFamily="2" charset="2"/>
              </a:rPr>
              <a:t>2+</a:t>
            </a:r>
            <a:r>
              <a:rPr lang="en-GB" altLang="en-US" sz="2000" b="1" dirty="0">
                <a:sym typeface="Wingdings" pitchFamily="2" charset="2"/>
              </a:rPr>
              <a:t> +2e</a:t>
            </a:r>
            <a:r>
              <a:rPr lang="en-GB" altLang="en-US" sz="2000" b="1" dirty="0"/>
              <a:t> </a:t>
            </a:r>
            <a:r>
              <a:rPr lang="en-GB" altLang="en-US" sz="2000" b="1" dirty="0">
                <a:sym typeface="Wingdings" pitchFamily="2" charset="2"/>
              </a:rPr>
              <a:t> Cu</a:t>
            </a:r>
          </a:p>
        </p:txBody>
      </p:sp>
    </p:spTree>
    <p:extLst>
      <p:ext uri="{BB962C8B-B14F-4D97-AF65-F5344CB8AC3E}">
        <p14:creationId xmlns:p14="http://schemas.microsoft.com/office/powerpoint/2010/main" val="272566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5" grpId="0" autoUpdateAnimBg="0"/>
      <p:bldP spid="6" grpId="0" autoUpdateAnimBg="0"/>
      <p:bldP spid="7" grpId="0" autoUpdateAnimBg="0"/>
      <p:bldP spid="8" grpId="0" autoUpdateAnimBg="0"/>
      <p:bldP spid="9" grpId="0" autoUpdateAnimBg="0"/>
      <p:bldP spid="10" grpId="0" animBg="1" autoUpdateAnimBg="0"/>
      <p:bldP spid="11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533400" y="917947"/>
            <a:ext cx="7848600" cy="5634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chemeClr val="tx2"/>
                </a:solidFill>
                <a:latin typeface="+mn-lt"/>
              </a:rPr>
              <a:t>Note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The zinc metal is the </a:t>
            </a:r>
            <a:r>
              <a:rPr lang="en-GB" altLang="en-US" sz="2400" dirty="0">
                <a:solidFill>
                  <a:srgbClr val="FF3300"/>
                </a:solidFill>
                <a:latin typeface="+mn-lt"/>
              </a:rPr>
              <a:t>re   </a:t>
            </a:r>
            <a:r>
              <a:rPr lang="en-GB" altLang="en-US" sz="2400" dirty="0" err="1">
                <a:solidFill>
                  <a:srgbClr val="FF3300"/>
                </a:solidFill>
                <a:latin typeface="+mn-lt"/>
              </a:rPr>
              <a:t>ucing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 agent.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 smtClean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2"/>
                </a:solidFill>
                <a:latin typeface="+mn-lt"/>
              </a:rPr>
              <a:t>It </a:t>
            </a:r>
            <a:r>
              <a:rPr lang="en-GB" altLang="en-US" sz="2400" dirty="0">
                <a:solidFill>
                  <a:srgbClr val="FF3300"/>
                </a:solidFill>
                <a:latin typeface="+mn-lt"/>
              </a:rPr>
              <a:t>donates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 electrons and is </a:t>
            </a:r>
            <a:r>
              <a:rPr lang="en-GB" altLang="en-US" sz="2400" dirty="0">
                <a:solidFill>
                  <a:srgbClr val="FF3300"/>
                </a:solidFill>
                <a:latin typeface="+mn-lt"/>
              </a:rPr>
              <a:t>oxidised.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The </a:t>
            </a:r>
            <a:r>
              <a:rPr lang="en-GB" altLang="en-US" sz="2400" dirty="0" smtClean="0">
                <a:solidFill>
                  <a:schemeClr val="tx2"/>
                </a:solidFill>
                <a:latin typeface="+mn-lt"/>
              </a:rPr>
              <a:t>copper 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ion is the </a:t>
            </a:r>
            <a:r>
              <a:rPr lang="en-GB" altLang="en-US" sz="2400" dirty="0">
                <a:solidFill>
                  <a:srgbClr val="0066FF"/>
                </a:solidFill>
                <a:latin typeface="+mn-lt"/>
              </a:rPr>
              <a:t>oxidising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 agent. It </a:t>
            </a:r>
            <a:r>
              <a:rPr lang="en-GB" altLang="en-US" sz="2400" dirty="0">
                <a:solidFill>
                  <a:srgbClr val="0066FF"/>
                </a:solidFill>
                <a:latin typeface="+mn-lt"/>
              </a:rPr>
              <a:t>accepts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 electrons and is </a:t>
            </a:r>
            <a:r>
              <a:rPr lang="en-GB" altLang="en-US" sz="2400" dirty="0">
                <a:solidFill>
                  <a:srgbClr val="0066FF"/>
                </a:solidFill>
                <a:latin typeface="+mn-lt"/>
              </a:rPr>
              <a:t>reduced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7171" name="TextBox 1"/>
          <p:cNvSpPr txBox="1">
            <a:spLocks noChangeArrowheads="1"/>
          </p:cNvSpPr>
          <p:nvPr/>
        </p:nvSpPr>
        <p:spPr bwMode="auto">
          <a:xfrm>
            <a:off x="3971922" y="1268760"/>
            <a:ext cx="3810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FF0000"/>
                </a:solidFill>
                <a:latin typeface="+mn-lt"/>
              </a:rPr>
              <a:t>donates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-228228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049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342900" y="533400"/>
            <a:ext cx="8458200" cy="2002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u="sng" dirty="0">
                <a:solidFill>
                  <a:schemeClr val="tx2"/>
                </a:solidFill>
                <a:latin typeface="+mn-lt"/>
              </a:rPr>
              <a:t>Redox Reactions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b="1" u="sng" dirty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latin typeface="+mn-lt"/>
              </a:rPr>
              <a:t>Example 2: Zinc </a:t>
            </a:r>
            <a:r>
              <a:rPr lang="en-GB" altLang="en-US" sz="2000" dirty="0">
                <a:latin typeface="+mn-lt"/>
              </a:rPr>
              <a:t>metal displaces silver from silver (I)nitrate solution.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+mn-lt"/>
              </a:rPr>
              <a:t>Two ion-electron half equations:</a:t>
            </a:r>
          </a:p>
        </p:txBody>
      </p:sp>
      <p:pic>
        <p:nvPicPr>
          <p:cNvPr id="134150" name="Picture 6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04142"/>
            <a:ext cx="8244408" cy="186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4749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381000" y="1066800"/>
            <a:ext cx="8534400" cy="276191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+mn-lt"/>
              </a:rPr>
              <a:t>The </a:t>
            </a:r>
            <a:r>
              <a:rPr lang="en-GB" altLang="en-US" sz="2400" dirty="0">
                <a:latin typeface="+mn-lt"/>
              </a:rPr>
              <a:t>number of electrons lost in the oxidation must balance the number of electrons gained in the reduction. </a:t>
            </a:r>
            <a:endParaRPr lang="en-GB" altLang="en-US" sz="2400" dirty="0" smtClean="0"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To achieve this we must multiply the second equation by </a:t>
            </a:r>
            <a:r>
              <a:rPr lang="en-GB" altLang="en-US" sz="2000" dirty="0">
                <a:latin typeface="+mn-lt"/>
              </a:rPr>
              <a:t>2.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800" dirty="0"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latin typeface="+mn-lt"/>
              </a:rPr>
              <a:t>2Ag</a:t>
            </a:r>
            <a:r>
              <a:rPr lang="en-GB" altLang="en-US" baseline="30000" dirty="0">
                <a:latin typeface="+mn-lt"/>
              </a:rPr>
              <a:t>+</a:t>
            </a:r>
            <a:r>
              <a:rPr lang="en-GB" altLang="en-US" dirty="0">
                <a:latin typeface="+mn-lt"/>
              </a:rPr>
              <a:t> </a:t>
            </a:r>
            <a:r>
              <a:rPr lang="en-GB" altLang="en-US" baseline="-25000" dirty="0">
                <a:latin typeface="+mn-lt"/>
              </a:rPr>
              <a:t>(</a:t>
            </a:r>
            <a:r>
              <a:rPr lang="en-GB" altLang="en-US" baseline="-25000" dirty="0" err="1">
                <a:latin typeface="+mn-lt"/>
              </a:rPr>
              <a:t>aq</a:t>
            </a:r>
            <a:r>
              <a:rPr lang="en-GB" altLang="en-US" baseline="-25000" dirty="0">
                <a:latin typeface="+mn-lt"/>
              </a:rPr>
              <a:t>)</a:t>
            </a:r>
            <a:r>
              <a:rPr lang="en-GB" altLang="en-US" dirty="0">
                <a:latin typeface="+mn-lt"/>
              </a:rPr>
              <a:t>  + 2e   →  2Ag</a:t>
            </a:r>
            <a:r>
              <a:rPr lang="en-GB" altLang="en-US" baseline="-25000" dirty="0">
                <a:latin typeface="+mn-lt"/>
              </a:rPr>
              <a:t>(s)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baseline="-25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648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6" name="Rectangle 4"/>
          <p:cNvSpPr>
            <a:spLocks noChangeArrowheads="1"/>
          </p:cNvSpPr>
          <p:nvPr/>
        </p:nvSpPr>
        <p:spPr bwMode="auto">
          <a:xfrm>
            <a:off x="152400" y="348648"/>
            <a:ext cx="85344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+mn-lt"/>
              </a:rPr>
              <a:t>Then add </a:t>
            </a:r>
            <a:r>
              <a:rPr lang="en-GB" altLang="en-US" sz="2400" dirty="0">
                <a:latin typeface="+mn-lt"/>
              </a:rPr>
              <a:t>the 2 half-equations to get the Redox Equation:</a:t>
            </a:r>
          </a:p>
        </p:txBody>
      </p:sp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152400" y="1243011"/>
            <a:ext cx="7010400" cy="194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latin typeface="+mn-lt"/>
              </a:rPr>
              <a:t>Zn</a:t>
            </a:r>
            <a:r>
              <a:rPr lang="en-GB" altLang="en-US" baseline="-25000" dirty="0">
                <a:latin typeface="+mn-lt"/>
              </a:rPr>
              <a:t>(s</a:t>
            </a:r>
            <a:r>
              <a:rPr lang="en-GB" altLang="en-US" i="1" baseline="-25000" dirty="0">
                <a:latin typeface="+mn-lt"/>
              </a:rPr>
              <a:t>)</a:t>
            </a:r>
            <a:r>
              <a:rPr lang="en-GB" altLang="en-US" dirty="0">
                <a:latin typeface="+mn-lt"/>
              </a:rPr>
              <a:t>	</a:t>
            </a:r>
            <a:r>
              <a:rPr lang="en-GB" altLang="en-US" dirty="0" smtClean="0">
                <a:latin typeface="+mn-lt"/>
              </a:rPr>
              <a:t>                →  </a:t>
            </a:r>
            <a:r>
              <a:rPr lang="en-GB" altLang="en-US" dirty="0">
                <a:latin typeface="+mn-lt"/>
              </a:rPr>
              <a:t>Zn</a:t>
            </a:r>
            <a:r>
              <a:rPr lang="en-GB" altLang="en-US" baseline="30000" dirty="0">
                <a:latin typeface="+mn-lt"/>
              </a:rPr>
              <a:t>2+</a:t>
            </a:r>
            <a:r>
              <a:rPr lang="en-GB" altLang="en-US" baseline="-25000" dirty="0">
                <a:latin typeface="+mn-lt"/>
              </a:rPr>
              <a:t>(</a:t>
            </a:r>
            <a:r>
              <a:rPr lang="en-GB" altLang="en-US" baseline="-25000" dirty="0" err="1">
                <a:latin typeface="+mn-lt"/>
              </a:rPr>
              <a:t>aq</a:t>
            </a:r>
            <a:r>
              <a:rPr lang="en-GB" altLang="en-US" baseline="-25000" dirty="0">
                <a:latin typeface="+mn-lt"/>
              </a:rPr>
              <a:t>)</a:t>
            </a:r>
            <a:r>
              <a:rPr lang="en-GB" altLang="en-US" dirty="0">
                <a:latin typeface="+mn-lt"/>
              </a:rPr>
              <a:t>  + 2e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latin typeface="+mn-lt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latin typeface="+mn-lt"/>
              </a:rPr>
              <a:t>2Ag</a:t>
            </a:r>
            <a:r>
              <a:rPr lang="en-GB" altLang="en-US" baseline="30000" dirty="0">
                <a:latin typeface="+mn-lt"/>
              </a:rPr>
              <a:t>+</a:t>
            </a:r>
            <a:r>
              <a:rPr lang="en-GB" altLang="en-US" dirty="0">
                <a:latin typeface="+mn-lt"/>
              </a:rPr>
              <a:t> </a:t>
            </a:r>
            <a:r>
              <a:rPr lang="en-GB" altLang="en-US" baseline="-25000" dirty="0">
                <a:latin typeface="+mn-lt"/>
              </a:rPr>
              <a:t>(</a:t>
            </a:r>
            <a:r>
              <a:rPr lang="en-GB" altLang="en-US" baseline="-25000" dirty="0" err="1">
                <a:latin typeface="+mn-lt"/>
              </a:rPr>
              <a:t>aq</a:t>
            </a:r>
            <a:r>
              <a:rPr lang="en-GB" altLang="en-US" baseline="-25000" dirty="0">
                <a:latin typeface="+mn-lt"/>
              </a:rPr>
              <a:t>)</a:t>
            </a:r>
            <a:r>
              <a:rPr lang="en-GB" altLang="en-US" dirty="0">
                <a:latin typeface="+mn-lt"/>
              </a:rPr>
              <a:t>  + 2e   →  2Ag</a:t>
            </a:r>
            <a:r>
              <a:rPr lang="en-GB" altLang="en-US" baseline="-25000" dirty="0">
                <a:latin typeface="+mn-lt"/>
              </a:rPr>
              <a:t>(s)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latin typeface="+mn-lt"/>
            </a:endParaRPr>
          </a:p>
        </p:txBody>
      </p:sp>
      <p:sp>
        <p:nvSpPr>
          <p:cNvPr id="136198" name="Line 6"/>
          <p:cNvSpPr>
            <a:spLocks noChangeShapeType="1"/>
          </p:cNvSpPr>
          <p:nvPr/>
        </p:nvSpPr>
        <p:spPr bwMode="auto">
          <a:xfrm flipH="1">
            <a:off x="5652120" y="1221240"/>
            <a:ext cx="685800" cy="6858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136199" name="Line 7"/>
          <p:cNvSpPr>
            <a:spLocks noChangeShapeType="1"/>
          </p:cNvSpPr>
          <p:nvPr/>
        </p:nvSpPr>
        <p:spPr bwMode="auto">
          <a:xfrm flipH="1">
            <a:off x="2195736" y="2220854"/>
            <a:ext cx="685800" cy="6858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6150" name="Line 8"/>
          <p:cNvSpPr>
            <a:spLocks noChangeShapeType="1"/>
          </p:cNvSpPr>
          <p:nvPr/>
        </p:nvSpPr>
        <p:spPr bwMode="auto">
          <a:xfrm>
            <a:off x="152400" y="3184184"/>
            <a:ext cx="6553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pic>
        <p:nvPicPr>
          <p:cNvPr id="13620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8292406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6202" name="Text Box 10"/>
          <p:cNvSpPr txBox="1">
            <a:spLocks noChangeArrowheads="1"/>
          </p:cNvSpPr>
          <p:nvPr/>
        </p:nvSpPr>
        <p:spPr bwMode="auto">
          <a:xfrm>
            <a:off x="6781800" y="4295775"/>
            <a:ext cx="1905000" cy="463846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solidFill>
                  <a:srgbClr val="FF0000"/>
                </a:solidFill>
              </a:rPr>
              <a:t>RE</a:t>
            </a:r>
            <a:r>
              <a:rPr lang="en-GB" altLang="en-US" sz="2400" dirty="0">
                <a:solidFill>
                  <a:schemeClr val="bg2">
                    <a:lumMod val="25000"/>
                  </a:schemeClr>
                </a:solidFill>
              </a:rPr>
              <a:t>DO</a:t>
            </a:r>
            <a:r>
              <a:rPr lang="en-GB" altLang="en-US" sz="2400" dirty="0">
                <a:solidFill>
                  <a:schemeClr val="bg2">
                    <a:lumMod val="50000"/>
                  </a:schemeClr>
                </a:solidFill>
              </a:rPr>
              <a:t>X</a:t>
            </a:r>
          </a:p>
        </p:txBody>
      </p:sp>
      <p:sp>
        <p:nvSpPr>
          <p:cNvPr id="136203" name="Text Box 11"/>
          <p:cNvSpPr txBox="1">
            <a:spLocks noChangeArrowheads="1"/>
          </p:cNvSpPr>
          <p:nvPr/>
        </p:nvSpPr>
        <p:spPr bwMode="auto">
          <a:xfrm>
            <a:off x="6749143" y="2220854"/>
            <a:ext cx="1981200" cy="4667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 err="1">
                <a:solidFill>
                  <a:srgbClr val="0066FF"/>
                </a:solidFill>
              </a:rPr>
              <a:t>RED</a:t>
            </a:r>
            <a:r>
              <a:rPr lang="en-GB" altLang="en-US" sz="2400" dirty="0" err="1"/>
              <a:t>uction</a:t>
            </a:r>
            <a:endParaRPr lang="en-GB" altLang="en-US" sz="2400" dirty="0"/>
          </a:p>
        </p:txBody>
      </p:sp>
      <p:sp>
        <p:nvSpPr>
          <p:cNvPr id="136204" name="Text Box 12"/>
          <p:cNvSpPr txBox="1">
            <a:spLocks noChangeArrowheads="1"/>
          </p:cNvSpPr>
          <p:nvPr/>
        </p:nvSpPr>
        <p:spPr bwMode="auto">
          <a:xfrm>
            <a:off x="6705600" y="1330777"/>
            <a:ext cx="1981200" cy="4667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 err="1">
                <a:solidFill>
                  <a:srgbClr val="FF0000"/>
                </a:solidFill>
              </a:rPr>
              <a:t>OX</a:t>
            </a:r>
            <a:r>
              <a:rPr lang="en-GB" altLang="en-US" sz="2400" dirty="0" err="1"/>
              <a:t>idation</a:t>
            </a: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86191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36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36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7" grpId="0"/>
      <p:bldP spid="136198" grpId="0" animBg="1"/>
      <p:bldP spid="136199" grpId="0" animBg="1"/>
      <p:bldP spid="136202" grpId="0" animBg="1"/>
      <p:bldP spid="136203" grpId="0" animBg="1"/>
      <p:bldP spid="13620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-228600"/>
            <a:ext cx="3733800" cy="1143000"/>
          </a:xfrm>
        </p:spPr>
        <p:txBody>
          <a:bodyPr/>
          <a:lstStyle/>
          <a:p>
            <a:pPr algn="l" eaLnBrk="1" hangingPunct="1"/>
            <a:r>
              <a:rPr lang="en-GB" altLang="en-US" sz="3200" b="1" u="sng" smtClean="0"/>
              <a:t>Reducing Agents:</a:t>
            </a:r>
            <a:endParaRPr lang="en-US" altLang="en-US" sz="3200" b="1" u="sng" smtClean="0"/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0" y="986818"/>
            <a:ext cx="499566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help to </a:t>
            </a:r>
            <a:r>
              <a:rPr lang="en-GB" altLang="en-US" sz="2800" b="1" dirty="0">
                <a:latin typeface="+mn-lt"/>
              </a:rPr>
              <a:t>REDUCE</a:t>
            </a:r>
            <a:r>
              <a:rPr lang="en-GB" altLang="en-US" sz="2400" dirty="0">
                <a:latin typeface="+mn-lt"/>
              </a:rPr>
              <a:t> substances by: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179512" y="1643420"/>
            <a:ext cx="76328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+mn-lt"/>
              </a:rPr>
              <a:t>the </a:t>
            </a:r>
            <a:r>
              <a:rPr lang="en-GB" altLang="en-US" sz="2400" b="1" dirty="0">
                <a:latin typeface="+mn-lt"/>
              </a:rPr>
              <a:t>reducing agent</a:t>
            </a:r>
            <a:r>
              <a:rPr lang="en-GB" altLang="en-US" sz="2400" dirty="0">
                <a:latin typeface="+mn-lt"/>
              </a:rPr>
              <a:t> always </a:t>
            </a:r>
            <a:r>
              <a:rPr lang="en-GB" altLang="en-US" sz="2400" b="1" dirty="0">
                <a:latin typeface="+mn-lt"/>
              </a:rPr>
              <a:t>loses electrons</a:t>
            </a:r>
            <a:r>
              <a:rPr lang="en-GB" altLang="en-US" sz="2400" dirty="0">
                <a:latin typeface="+mn-lt"/>
              </a:rPr>
              <a:t> and is:</a:t>
            </a:r>
            <a:endParaRPr lang="en-US" altLang="en-US" sz="2400" b="1" dirty="0">
              <a:latin typeface="+mn-lt"/>
            </a:endParaRPr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4850539" y="1016505"/>
            <a:ext cx="4293461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en-GB" altLang="en-US" sz="2400" b="1" dirty="0">
                <a:latin typeface="+mn-lt"/>
              </a:rPr>
              <a:t>GIVING</a:t>
            </a:r>
            <a:r>
              <a:rPr lang="en-GB" altLang="en-US" sz="2400" dirty="0">
                <a:latin typeface="+mn-lt"/>
              </a:rPr>
              <a:t> them </a:t>
            </a:r>
            <a:r>
              <a:rPr lang="en-GB" altLang="en-US" sz="2400" b="1" dirty="0">
                <a:latin typeface="+mn-lt"/>
              </a:rPr>
              <a:t>ELECTRONS</a:t>
            </a: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3054839" y="2233219"/>
            <a:ext cx="2111773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+mn-lt"/>
              </a:rPr>
              <a:t>OXIDISED</a:t>
            </a:r>
          </a:p>
        </p:txBody>
      </p:sp>
    </p:spTree>
    <p:extLst>
      <p:ext uri="{BB962C8B-B14F-4D97-AF65-F5344CB8AC3E}">
        <p14:creationId xmlns:p14="http://schemas.microsoft.com/office/powerpoint/2010/main" val="1450812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5" grpId="0"/>
      <p:bldP spid="17416" grpId="0"/>
      <p:bldP spid="17418" grpId="0"/>
      <p:bldP spid="174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3429000" cy="990600"/>
          </a:xfrm>
        </p:spPr>
        <p:txBody>
          <a:bodyPr/>
          <a:lstStyle/>
          <a:p>
            <a:pPr algn="l" eaLnBrk="1" hangingPunct="1"/>
            <a:r>
              <a:rPr lang="en-GB" altLang="en-US" sz="2800" b="1" u="sng" smtClean="0"/>
              <a:t>Oxidising Agents:</a:t>
            </a:r>
            <a:endParaRPr lang="en-US" altLang="en-US" sz="2800" b="1" u="sng" smtClean="0"/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0" y="909935"/>
            <a:ext cx="6400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help to </a:t>
            </a:r>
            <a:r>
              <a:rPr lang="en-GB" altLang="en-US" sz="2400" b="1" dirty="0">
                <a:latin typeface="+mn-lt"/>
              </a:rPr>
              <a:t>OXIDISE</a:t>
            </a:r>
            <a:r>
              <a:rPr lang="en-GB" altLang="en-US" sz="2400" dirty="0">
                <a:latin typeface="+mn-lt"/>
              </a:rPr>
              <a:t> substances by: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4788024" y="909934"/>
            <a:ext cx="46085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en-GB" altLang="en-US" sz="2400" b="1" dirty="0" smtClean="0">
                <a:latin typeface="+mn-lt"/>
              </a:rPr>
              <a:t>ACCEPTING</a:t>
            </a:r>
            <a:r>
              <a:rPr lang="en-GB" altLang="en-US" sz="2400" dirty="0" smtClean="0">
                <a:latin typeface="+mn-lt"/>
              </a:rPr>
              <a:t> </a:t>
            </a:r>
            <a:r>
              <a:rPr lang="en-GB" altLang="en-US" sz="2400" dirty="0">
                <a:latin typeface="+mn-lt"/>
              </a:rPr>
              <a:t>their electrons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228600" y="1825477"/>
            <a:ext cx="7480231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+mn-lt"/>
              </a:rPr>
              <a:t>The oxidising</a:t>
            </a:r>
            <a:r>
              <a:rPr lang="en-GB" altLang="en-US" sz="2400" b="1" dirty="0">
                <a:latin typeface="+mn-lt"/>
              </a:rPr>
              <a:t> agent</a:t>
            </a:r>
            <a:r>
              <a:rPr lang="en-GB" altLang="en-US" sz="2400" dirty="0">
                <a:latin typeface="+mn-lt"/>
              </a:rPr>
              <a:t> always </a:t>
            </a:r>
            <a:r>
              <a:rPr lang="en-GB" altLang="en-US" sz="2400" b="1" dirty="0">
                <a:latin typeface="+mn-lt"/>
              </a:rPr>
              <a:t>gains electrons</a:t>
            </a:r>
            <a:r>
              <a:rPr lang="en-GB" altLang="en-US" sz="2400" dirty="0">
                <a:latin typeface="+mn-lt"/>
              </a:rPr>
              <a:t> and is: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3226746" y="2373697"/>
            <a:ext cx="1866514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+mn-lt"/>
              </a:rPr>
              <a:t>REDUCED</a:t>
            </a:r>
          </a:p>
        </p:txBody>
      </p:sp>
    </p:spTree>
    <p:extLst>
      <p:ext uri="{BB962C8B-B14F-4D97-AF65-F5344CB8AC3E}">
        <p14:creationId xmlns:p14="http://schemas.microsoft.com/office/powerpoint/2010/main" val="3962430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2" grpId="0"/>
      <p:bldP spid="19463" grpId="0"/>
      <p:bldP spid="19466" grpId="0"/>
      <p:bldP spid="194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657600" y="3276600"/>
            <a:ext cx="329066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latin typeface="+mn-lt"/>
                <a:hlinkClick r:id="rId2" action="ppaction://hlinkfile"/>
              </a:rPr>
              <a:t>Reducing Agent</a:t>
            </a:r>
            <a:endParaRPr lang="en-US" altLang="en-US">
              <a:latin typeface="+mn-lt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143000" y="1066800"/>
            <a:ext cx="5410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Using ion electron half equations:</a:t>
            </a:r>
            <a:endParaRPr lang="en-US" altLang="en-US" sz="2400" dirty="0">
              <a:latin typeface="+mn-lt"/>
            </a:endParaRP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905000" y="1752600"/>
            <a:ext cx="69342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dirty="0">
                <a:latin typeface="+mn-lt"/>
              </a:rPr>
              <a:t>Electrons on the RIGHT</a:t>
            </a:r>
            <a:endParaRPr lang="en-US" altLang="en-US" dirty="0">
              <a:latin typeface="+mn-lt"/>
            </a:endParaRPr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 bwMode="auto">
          <a:xfrm>
            <a:off x="3810000" y="2362200"/>
            <a:ext cx="152400" cy="914400"/>
          </a:xfrm>
          <a:prstGeom prst="downArrow">
            <a:avLst>
              <a:gd name="adj1" fmla="val 50000"/>
              <a:gd name="adj2" fmla="val 1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304800" y="304800"/>
            <a:ext cx="39624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 u="sng" dirty="0">
                <a:solidFill>
                  <a:schemeClr val="tx2"/>
                </a:solidFill>
                <a:latin typeface="+mn-lt"/>
              </a:rPr>
              <a:t>Quick Rule</a:t>
            </a:r>
          </a:p>
        </p:txBody>
      </p:sp>
    </p:spTree>
    <p:extLst>
      <p:ext uri="{BB962C8B-B14F-4D97-AF65-F5344CB8AC3E}">
        <p14:creationId xmlns:p14="http://schemas.microsoft.com/office/powerpoint/2010/main" val="170808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0" grpId="0"/>
      <p:bldP spid="21511" grpId="0" animBg="1"/>
      <p:bldP spid="215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2362200" cy="715963"/>
          </a:xfrm>
        </p:spPr>
        <p:txBody>
          <a:bodyPr/>
          <a:lstStyle/>
          <a:p>
            <a:pPr eaLnBrk="1" hangingPunct="1"/>
            <a:r>
              <a:rPr lang="en-GB" altLang="en-US" sz="2400" b="1" u="sng" dirty="0" smtClean="0"/>
              <a:t>Example 3.</a:t>
            </a:r>
            <a:endParaRPr lang="en-US" altLang="en-US" sz="2400" b="1" u="sng" dirty="0" smtClean="0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46337" y="813528"/>
            <a:ext cx="8686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Copper is added to silver (i) nitrate solution</a:t>
            </a:r>
            <a:endParaRPr lang="en-US" altLang="en-US" sz="2400" dirty="0">
              <a:latin typeface="+mn-lt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3157255" y="1275193"/>
            <a:ext cx="52758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producing copper nitrate and silver.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20790" y="1968527"/>
            <a:ext cx="8229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 smtClean="0">
                <a:latin typeface="+mn-lt"/>
              </a:rPr>
              <a:t>Step 1. Write </a:t>
            </a:r>
            <a:r>
              <a:rPr lang="en-GB" altLang="en-US" sz="2400" dirty="0">
                <a:latin typeface="+mn-lt"/>
              </a:rPr>
              <a:t>and label the ion-electron equations for the reduction and oxidation reactions.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203087" y="2823319"/>
            <a:ext cx="8153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 smtClean="0">
                <a:latin typeface="+mn-lt"/>
              </a:rPr>
              <a:t>Step 2. Identify </a:t>
            </a:r>
            <a:r>
              <a:rPr lang="en-GB" altLang="en-US" sz="2400" dirty="0">
                <a:latin typeface="+mn-lt"/>
              </a:rPr>
              <a:t>the spectator ion.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82690" y="3284984"/>
            <a:ext cx="8305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 smtClean="0">
                <a:latin typeface="+mn-lt"/>
              </a:rPr>
              <a:t>Step 3. Write </a:t>
            </a:r>
            <a:r>
              <a:rPr lang="en-GB" altLang="en-US" sz="2400" dirty="0">
                <a:latin typeface="+mn-lt"/>
              </a:rPr>
              <a:t>a balanced REDOX equation.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304800" y="3933056"/>
            <a:ext cx="8382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  <a:buNone/>
            </a:pPr>
            <a:r>
              <a:rPr lang="en-GB" altLang="en-US" sz="2400" dirty="0">
                <a:latin typeface="+mn-lt"/>
              </a:rPr>
              <a:t>   </a:t>
            </a:r>
            <a:r>
              <a:rPr lang="en-GB" altLang="en-US" sz="2400" dirty="0" smtClean="0">
                <a:latin typeface="+mn-lt"/>
              </a:rPr>
              <a:t>oxidation          Cu</a:t>
            </a:r>
            <a:r>
              <a:rPr lang="en-GB" altLang="en-US" sz="2400" dirty="0">
                <a:latin typeface="+mn-lt"/>
              </a:rPr>
              <a:t> </a:t>
            </a:r>
            <a:r>
              <a:rPr lang="en-GB" altLang="en-US" sz="2400" dirty="0" smtClean="0">
                <a:latin typeface="+mn-lt"/>
              </a:rPr>
              <a:t>          </a:t>
            </a:r>
            <a:r>
              <a:rPr lang="en-GB" altLang="en-US" sz="2400" dirty="0" smtClean="0">
                <a:latin typeface="+mn-lt"/>
                <a:cs typeface="Arial" pitchFamily="34" charset="0"/>
              </a:rPr>
              <a:t>→</a:t>
            </a:r>
            <a:r>
              <a:rPr lang="en-GB" altLang="en-US" sz="2400" dirty="0">
                <a:latin typeface="+mn-lt"/>
                <a:cs typeface="Arial" pitchFamily="34" charset="0"/>
              </a:rPr>
              <a:t>	Cu</a:t>
            </a:r>
            <a:r>
              <a:rPr lang="en-GB" altLang="en-US" sz="2400" b="1" baseline="30000" dirty="0">
                <a:latin typeface="+mn-lt"/>
                <a:cs typeface="Arial" pitchFamily="34" charset="0"/>
              </a:rPr>
              <a:t>2+</a:t>
            </a:r>
            <a:r>
              <a:rPr lang="en-GB" altLang="en-US" sz="2400" baseline="30000" dirty="0">
                <a:latin typeface="+mn-lt"/>
                <a:cs typeface="Arial" pitchFamily="34" charset="0"/>
              </a:rPr>
              <a:t>	</a:t>
            </a:r>
            <a:r>
              <a:rPr lang="en-GB" altLang="en-US" sz="2400" dirty="0">
                <a:latin typeface="+mn-lt"/>
                <a:cs typeface="Arial" pitchFamily="34" charset="0"/>
              </a:rPr>
              <a:t>+    2e		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  <a:cs typeface="Arial" pitchFamily="34" charset="0"/>
              </a:rPr>
              <a:t>	</a:t>
            </a:r>
            <a:r>
              <a:rPr lang="en-GB" altLang="en-US" sz="2400" dirty="0" smtClean="0">
                <a:latin typeface="+mn-lt"/>
                <a:cs typeface="Arial" pitchFamily="34" charset="0"/>
              </a:rPr>
              <a:t>reduction        Ag</a:t>
            </a:r>
            <a:r>
              <a:rPr lang="en-GB" altLang="en-US" sz="2400" b="1" baseline="30000" dirty="0" smtClean="0">
                <a:latin typeface="+mn-lt"/>
                <a:cs typeface="Arial" pitchFamily="34" charset="0"/>
              </a:rPr>
              <a:t>+</a:t>
            </a:r>
            <a:r>
              <a:rPr lang="en-GB" altLang="en-US" sz="2400" dirty="0" smtClean="0">
                <a:latin typeface="+mn-lt"/>
                <a:cs typeface="Arial" pitchFamily="34" charset="0"/>
              </a:rPr>
              <a:t> </a:t>
            </a:r>
            <a:r>
              <a:rPr lang="en-GB" altLang="en-US" sz="2400" dirty="0">
                <a:latin typeface="+mn-lt"/>
                <a:cs typeface="Arial" pitchFamily="34" charset="0"/>
              </a:rPr>
              <a:t>+    </a:t>
            </a:r>
            <a:r>
              <a:rPr lang="en-GB" altLang="en-US" sz="2400" dirty="0" smtClean="0">
                <a:latin typeface="+mn-lt"/>
                <a:cs typeface="Arial" pitchFamily="34" charset="0"/>
              </a:rPr>
              <a:t>e</a:t>
            </a:r>
            <a:r>
              <a:rPr lang="en-GB" altLang="en-US" sz="2400" dirty="0">
                <a:latin typeface="+mn-lt"/>
                <a:cs typeface="Arial" pitchFamily="34" charset="0"/>
              </a:rPr>
              <a:t> </a:t>
            </a:r>
            <a:r>
              <a:rPr lang="en-GB" altLang="en-US" sz="2400" dirty="0" smtClean="0">
                <a:latin typeface="+mn-lt"/>
                <a:cs typeface="Arial" pitchFamily="34" charset="0"/>
              </a:rPr>
              <a:t> →</a:t>
            </a:r>
            <a:r>
              <a:rPr lang="en-GB" altLang="en-US" sz="2400" dirty="0">
                <a:latin typeface="+mn-lt"/>
                <a:cs typeface="Arial" pitchFamily="34" charset="0"/>
              </a:rPr>
              <a:t>	</a:t>
            </a:r>
            <a:r>
              <a:rPr lang="en-GB" altLang="en-US" sz="2400" dirty="0" smtClean="0">
                <a:latin typeface="+mn-lt"/>
                <a:cs typeface="Arial" pitchFamily="34" charset="0"/>
              </a:rPr>
              <a:t>Ag</a:t>
            </a:r>
            <a:r>
              <a:rPr lang="en-GB" altLang="en-US" sz="2400" dirty="0">
                <a:latin typeface="+mn-lt"/>
                <a:cs typeface="Arial" pitchFamily="34" charset="0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2899885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  <p:bldP spid="6151" grpId="0"/>
      <p:bldP spid="6152" grpId="0"/>
      <p:bldP spid="6153" grpId="0"/>
      <p:bldP spid="61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8600" y="304800"/>
            <a:ext cx="769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</a:rPr>
              <a:t>B. Spectator ion is nitrate (NO</a:t>
            </a:r>
            <a:r>
              <a:rPr lang="en-GB" altLang="en-US" sz="2400" baseline="-25000">
                <a:latin typeface="+mn-lt"/>
              </a:rPr>
              <a:t>3</a:t>
            </a:r>
            <a:r>
              <a:rPr lang="en-GB" altLang="en-US" sz="2400" b="1" baseline="30000">
                <a:latin typeface="+mn-lt"/>
              </a:rPr>
              <a:t>-</a:t>
            </a:r>
            <a:r>
              <a:rPr lang="en-GB" altLang="en-US" sz="2400">
                <a:latin typeface="+mn-lt"/>
              </a:rPr>
              <a:t>)</a:t>
            </a:r>
            <a:endParaRPr lang="en-US" altLang="en-US" sz="2400">
              <a:latin typeface="+mn-lt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228600" y="990600"/>
            <a:ext cx="53340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</a:rPr>
              <a:t>C.   Cu	  </a:t>
            </a:r>
            <a:r>
              <a:rPr lang="en-GB" altLang="en-US" sz="2400">
                <a:latin typeface="+mn-lt"/>
                <a:cs typeface="Arial" pitchFamily="34" charset="0"/>
              </a:rPr>
              <a:t>→	Cu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2+</a:t>
            </a:r>
            <a:r>
              <a:rPr lang="en-GB" altLang="en-US" sz="2400" baseline="30000">
                <a:latin typeface="+mn-lt"/>
                <a:cs typeface="Arial" pitchFamily="34" charset="0"/>
              </a:rPr>
              <a:t>	</a:t>
            </a:r>
            <a:r>
              <a:rPr lang="en-GB" altLang="en-US" sz="2400">
                <a:latin typeface="+mn-lt"/>
                <a:cs typeface="Arial" pitchFamily="34" charset="0"/>
              </a:rPr>
              <a:t>+    2e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  <a:cs typeface="Arial" pitchFamily="34" charset="0"/>
              </a:rPr>
              <a:t>	  Ag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+</a:t>
            </a:r>
            <a:r>
              <a:rPr lang="en-GB" altLang="en-US" sz="2400">
                <a:latin typeface="+mn-lt"/>
                <a:cs typeface="Arial" pitchFamily="34" charset="0"/>
              </a:rPr>
              <a:t>   +        e	 →	  Ag		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457200" y="2819400"/>
            <a:ext cx="79248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+mn-lt"/>
              </a:rPr>
              <a:t> electrons must be equal to cancel out (multiply equation if required)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+mn-lt"/>
              </a:rPr>
              <a:t> then add both equations together</a:t>
            </a:r>
            <a:endParaRPr lang="en-US" altLang="en-US" sz="2400" dirty="0">
              <a:latin typeface="+mn-lt"/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6172200" y="1219200"/>
            <a:ext cx="990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</a:rPr>
              <a:t>x 2</a:t>
            </a:r>
            <a:endParaRPr lang="en-US" altLang="en-US" sz="2400">
              <a:latin typeface="+mn-lt"/>
            </a:endParaRPr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4800600" y="1447800"/>
            <a:ext cx="1295400" cy="304800"/>
          </a:xfrm>
          <a:prstGeom prst="leftArrow">
            <a:avLst>
              <a:gd name="adj1" fmla="val 50000"/>
              <a:gd name="adj2" fmla="val 106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533400" y="1524000"/>
            <a:ext cx="3722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accent2"/>
                </a:solidFill>
                <a:latin typeface="+mn-lt"/>
              </a:rPr>
              <a:t>2</a:t>
            </a:r>
            <a:endParaRPr lang="en-US" altLang="en-US" sz="240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2057400" y="1524000"/>
            <a:ext cx="3722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accent2"/>
                </a:solidFill>
                <a:latin typeface="+mn-lt"/>
              </a:rPr>
              <a:t>2</a:t>
            </a:r>
            <a:endParaRPr lang="en-US" altLang="en-US" sz="240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 flipH="1">
            <a:off x="3733800" y="15240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accent2"/>
                </a:solidFill>
                <a:latin typeface="+mn-lt"/>
              </a:rPr>
              <a:t>2</a:t>
            </a:r>
            <a:endParaRPr lang="en-US" altLang="en-US" sz="240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457200" y="4343400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+mn-lt"/>
              </a:rPr>
              <a:t>Cu  +   2 Ag</a:t>
            </a:r>
            <a:r>
              <a:rPr lang="en-GB" altLang="en-US" sz="2400" b="1" baseline="30000">
                <a:latin typeface="+mn-lt"/>
              </a:rPr>
              <a:t>+</a:t>
            </a:r>
            <a:r>
              <a:rPr lang="en-GB" altLang="en-US" sz="2400">
                <a:latin typeface="+mn-lt"/>
              </a:rPr>
              <a:t>   +    2 e    </a:t>
            </a:r>
            <a:r>
              <a:rPr lang="en-GB" altLang="en-US" sz="2400">
                <a:latin typeface="+mn-lt"/>
                <a:cs typeface="Arial" pitchFamily="34" charset="0"/>
              </a:rPr>
              <a:t>→	    Cu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2+</a:t>
            </a:r>
            <a:r>
              <a:rPr lang="en-GB" altLang="en-US" sz="2400">
                <a:latin typeface="+mn-lt"/>
                <a:cs typeface="Arial" pitchFamily="34" charset="0"/>
              </a:rPr>
              <a:t>   +   2 Ag   +   2 e</a:t>
            </a:r>
          </a:p>
        </p:txBody>
      </p:sp>
      <p:sp>
        <p:nvSpPr>
          <p:cNvPr id="8207" name="Line 15"/>
          <p:cNvSpPr>
            <a:spLocks noChangeShapeType="1"/>
          </p:cNvSpPr>
          <p:nvPr/>
        </p:nvSpPr>
        <p:spPr bwMode="auto">
          <a:xfrm flipH="1">
            <a:off x="3048000" y="4267200"/>
            <a:ext cx="4572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2400"/>
          </a:p>
        </p:txBody>
      </p:sp>
      <p:sp>
        <p:nvSpPr>
          <p:cNvPr id="8208" name="Line 16"/>
          <p:cNvSpPr>
            <a:spLocks noChangeShapeType="1"/>
          </p:cNvSpPr>
          <p:nvPr/>
        </p:nvSpPr>
        <p:spPr bwMode="auto">
          <a:xfrm flipH="1">
            <a:off x="7010400" y="4267200"/>
            <a:ext cx="4572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2400"/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1905000" y="5791200"/>
            <a:ext cx="548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+mn-lt"/>
              </a:rPr>
              <a:t>Cu  +   2 Ag</a:t>
            </a:r>
            <a:r>
              <a:rPr lang="en-GB" altLang="en-US" sz="2400" b="1" baseline="30000">
                <a:latin typeface="+mn-lt"/>
              </a:rPr>
              <a:t>+</a:t>
            </a:r>
            <a:r>
              <a:rPr lang="en-GB" altLang="en-US" sz="2400">
                <a:latin typeface="+mn-lt"/>
              </a:rPr>
              <a:t>     </a:t>
            </a:r>
            <a:r>
              <a:rPr lang="en-GB" altLang="en-US" sz="2400">
                <a:latin typeface="+mn-lt"/>
                <a:cs typeface="Arial" pitchFamily="34" charset="0"/>
              </a:rPr>
              <a:t>→	    Cu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2+</a:t>
            </a:r>
            <a:r>
              <a:rPr lang="en-GB" altLang="en-US" sz="2400">
                <a:latin typeface="+mn-lt"/>
                <a:cs typeface="Arial" pitchFamily="34" charset="0"/>
              </a:rPr>
              <a:t>   +   2 Ag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228600" y="5181600"/>
            <a:ext cx="502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</a:rPr>
              <a:t>Balanced Redox equation:</a:t>
            </a:r>
            <a:endParaRPr lang="en-US" altLang="en-US" sz="2400">
              <a:latin typeface="+mn-lt"/>
            </a:endParaRPr>
          </a:p>
        </p:txBody>
      </p:sp>
      <p:sp>
        <p:nvSpPr>
          <p:cNvPr id="8212" name="AutoShape 20"/>
          <p:cNvSpPr>
            <a:spLocks/>
          </p:cNvSpPr>
          <p:nvPr/>
        </p:nvSpPr>
        <p:spPr bwMode="auto">
          <a:xfrm>
            <a:off x="7162800" y="685800"/>
            <a:ext cx="381000" cy="1143000"/>
          </a:xfrm>
          <a:prstGeom prst="rightBrace">
            <a:avLst>
              <a:gd name="adj1" fmla="val 25000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7696200" y="10668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>
                <a:latin typeface="+mn-lt"/>
              </a:rPr>
              <a:t>Add</a:t>
            </a:r>
            <a:endParaRPr lang="en-US" altLang="en-US" sz="2400" b="1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2111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8" grpId="0"/>
      <p:bldP spid="8199" grpId="0"/>
      <p:bldP spid="8200" grpId="0"/>
      <p:bldP spid="8201" grpId="0" animBg="1"/>
      <p:bldP spid="8203" grpId="0"/>
      <p:bldP spid="8204" grpId="0"/>
      <p:bldP spid="8205" grpId="0"/>
      <p:bldP spid="8207" grpId="0" animBg="1"/>
      <p:bldP spid="8208" grpId="0" animBg="1"/>
      <p:bldP spid="8212" grpId="0" animBg="1"/>
      <p:bldP spid="82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22" name="Text Box 6"/>
          <p:cNvSpPr txBox="1">
            <a:spLocks noChangeArrowheads="1"/>
          </p:cNvSpPr>
          <p:nvPr/>
        </p:nvSpPr>
        <p:spPr bwMode="auto">
          <a:xfrm>
            <a:off x="304800" y="381000"/>
            <a:ext cx="8458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dirty="0">
                <a:latin typeface="+mn-lt"/>
              </a:rPr>
              <a:t> electrons and spectator ions </a:t>
            </a:r>
            <a:r>
              <a:rPr lang="en-GB" altLang="en-US" sz="2400" b="1" dirty="0">
                <a:latin typeface="+mn-lt"/>
              </a:rPr>
              <a:t>DO NOT APPEAR in REDOX</a:t>
            </a:r>
            <a:r>
              <a:rPr lang="en-GB" altLang="en-US" sz="2400" dirty="0">
                <a:latin typeface="+mn-lt"/>
              </a:rPr>
              <a:t> </a:t>
            </a:r>
            <a:r>
              <a:rPr lang="en-GB" altLang="en-US" sz="2400" dirty="0" smtClean="0">
                <a:latin typeface="+mn-lt"/>
              </a:rPr>
              <a:t>equations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0243" name="TextBox 1"/>
          <p:cNvSpPr txBox="1">
            <a:spLocks noChangeArrowheads="1"/>
          </p:cNvSpPr>
          <p:nvPr/>
        </p:nvSpPr>
        <p:spPr bwMode="auto">
          <a:xfrm>
            <a:off x="333995" y="2492896"/>
            <a:ext cx="8001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The copper metal is the </a:t>
            </a:r>
            <a:r>
              <a:rPr lang="en-GB" altLang="en-US" sz="2400" dirty="0">
                <a:solidFill>
                  <a:srgbClr val="FF3300"/>
                </a:solidFill>
                <a:latin typeface="+mn-lt"/>
              </a:rPr>
              <a:t>reducing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 </a:t>
            </a:r>
            <a:r>
              <a:rPr lang="en-GB" altLang="en-US" sz="2400" dirty="0" smtClean="0">
                <a:solidFill>
                  <a:schemeClr val="tx2"/>
                </a:solidFill>
                <a:latin typeface="+mn-lt"/>
              </a:rPr>
              <a:t>agent</a:t>
            </a:r>
          </a:p>
          <a:p>
            <a:pPr eaLnBrk="1" hangingPunct="1">
              <a:spcBef>
                <a:spcPct val="0"/>
              </a:spcBef>
            </a:pPr>
            <a:endParaRPr lang="en-GB" altLang="en-US" sz="2400" dirty="0">
              <a:solidFill>
                <a:schemeClr val="tx2"/>
              </a:solidFill>
              <a:latin typeface="+mn-lt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GB" altLang="en-US" sz="2400" dirty="0" smtClean="0">
                <a:solidFill>
                  <a:schemeClr val="tx2"/>
                </a:solidFill>
                <a:latin typeface="+mn-lt"/>
              </a:rPr>
              <a:t> </a:t>
            </a:r>
            <a:endParaRPr lang="en-GB" altLang="en-US" sz="2400" dirty="0">
              <a:solidFill>
                <a:schemeClr val="tx2"/>
              </a:solidFill>
              <a:latin typeface="+mn-lt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The silver ion is the </a:t>
            </a:r>
            <a:r>
              <a:rPr lang="en-GB" altLang="en-US" sz="2400" dirty="0">
                <a:solidFill>
                  <a:srgbClr val="0066FF"/>
                </a:solidFill>
                <a:latin typeface="+mn-lt"/>
              </a:rPr>
              <a:t>oxidising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 agent.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211014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592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1"/>
          <p:cNvSpPr>
            <a:spLocks noChangeArrowheads="1"/>
          </p:cNvSpPr>
          <p:nvPr/>
        </p:nvSpPr>
        <p:spPr bwMode="auto">
          <a:xfrm>
            <a:off x="-1" y="1714500"/>
            <a:ext cx="4429125" cy="3658716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304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5750" y="71438"/>
            <a:ext cx="8429625" cy="1143000"/>
          </a:xfrm>
        </p:spPr>
        <p:txBody>
          <a:bodyPr>
            <a:normAutofit fontScale="90000"/>
          </a:bodyPr>
          <a:lstStyle/>
          <a:p>
            <a:r>
              <a:rPr lang="en-GB" altLang="en-US" smtClean="0">
                <a:solidFill>
                  <a:srgbClr val="C00000"/>
                </a:solidFill>
                <a:latin typeface="Comic Sans MS" pitchFamily="66" charset="0"/>
              </a:rPr>
              <a:t>Redox and the </a:t>
            </a:r>
            <a:br>
              <a:rPr lang="en-GB" altLang="en-US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en-GB" altLang="en-US" smtClean="0">
                <a:solidFill>
                  <a:srgbClr val="C00000"/>
                </a:solidFill>
                <a:latin typeface="Comic Sans MS" pitchFamily="66" charset="0"/>
              </a:rPr>
              <a:t>Electrochemical Series</a:t>
            </a:r>
          </a:p>
        </p:txBody>
      </p:sp>
      <p:sp>
        <p:nvSpPr>
          <p:cNvPr id="343044" name="Line 8"/>
          <p:cNvSpPr>
            <a:spLocks noChangeShapeType="1"/>
          </p:cNvSpPr>
          <p:nvPr/>
        </p:nvSpPr>
        <p:spPr bwMode="auto">
          <a:xfrm flipV="1">
            <a:off x="4724400" y="1776413"/>
            <a:ext cx="0" cy="129540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43045" name="Line 9"/>
          <p:cNvSpPr>
            <a:spLocks noChangeShapeType="1"/>
          </p:cNvSpPr>
          <p:nvPr/>
        </p:nvSpPr>
        <p:spPr bwMode="auto">
          <a:xfrm>
            <a:off x="4755696" y="4267200"/>
            <a:ext cx="0" cy="91440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43046" name="Text Box 10"/>
          <p:cNvSpPr txBox="1">
            <a:spLocks noChangeArrowheads="1"/>
          </p:cNvSpPr>
          <p:nvPr/>
        </p:nvSpPr>
        <p:spPr bwMode="auto">
          <a:xfrm>
            <a:off x="5069681" y="1657350"/>
            <a:ext cx="39497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Comic Sans MS" pitchFamily="66" charset="0"/>
              </a:rPr>
              <a:t>Increasing powerful reducing </a:t>
            </a:r>
            <a:r>
              <a:rPr lang="en-GB" altLang="en-US" sz="2000" dirty="0" smtClean="0">
                <a:latin typeface="Comic Sans MS" pitchFamily="66" charset="0"/>
              </a:rPr>
              <a:t>agent (write </a:t>
            </a:r>
            <a:r>
              <a:rPr lang="en-GB" altLang="en-US" sz="2000" dirty="0">
                <a:latin typeface="Comic Sans MS" pitchFamily="66" charset="0"/>
              </a:rPr>
              <a:t>the reaction backwards)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342900" y="1271588"/>
            <a:ext cx="2947988" cy="40005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000" dirty="0" err="1"/>
              <a:t>E</a:t>
            </a:r>
            <a:r>
              <a:rPr lang="en-GB" sz="2000" baseline="30000" dirty="0" err="1"/>
              <a:t>o</a:t>
            </a:r>
            <a:r>
              <a:rPr lang="en-GB" sz="2000" dirty="0"/>
              <a:t>/V   Oxidising agents</a:t>
            </a:r>
          </a:p>
        </p:txBody>
      </p:sp>
      <p:sp>
        <p:nvSpPr>
          <p:cNvPr id="343048" name="Line 12"/>
          <p:cNvSpPr>
            <a:spLocks noChangeShapeType="1"/>
          </p:cNvSpPr>
          <p:nvPr/>
        </p:nvSpPr>
        <p:spPr bwMode="auto">
          <a:xfrm>
            <a:off x="5094288" y="3784033"/>
            <a:ext cx="1524000" cy="0"/>
          </a:xfrm>
          <a:prstGeom prst="line">
            <a:avLst/>
          </a:prstGeom>
          <a:noFill/>
          <a:ln w="38100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43049" name="Text Box 13"/>
          <p:cNvSpPr txBox="1">
            <a:spLocks noChangeArrowheads="1"/>
          </p:cNvSpPr>
          <p:nvPr/>
        </p:nvSpPr>
        <p:spPr bwMode="auto">
          <a:xfrm>
            <a:off x="6514960" y="3563938"/>
            <a:ext cx="26196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Comic Sans MS" pitchFamily="66" charset="0"/>
              </a:rPr>
              <a:t>Hydrogen reference</a:t>
            </a:r>
          </a:p>
        </p:txBody>
      </p:sp>
      <p:sp>
        <p:nvSpPr>
          <p:cNvPr id="343050" name="Line 14"/>
          <p:cNvSpPr>
            <a:spLocks noChangeShapeType="1"/>
          </p:cNvSpPr>
          <p:nvPr/>
        </p:nvSpPr>
        <p:spPr bwMode="auto">
          <a:xfrm flipH="1">
            <a:off x="7158037" y="3071813"/>
            <a:ext cx="1219200" cy="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43051" name="Text Box 15"/>
          <p:cNvSpPr txBox="1">
            <a:spLocks noChangeArrowheads="1"/>
          </p:cNvSpPr>
          <p:nvPr/>
        </p:nvSpPr>
        <p:spPr bwMode="auto">
          <a:xfrm>
            <a:off x="5172075" y="4540250"/>
            <a:ext cx="384730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Comic Sans MS" pitchFamily="66" charset="0"/>
              </a:rPr>
              <a:t>Increasing powerful oxidising </a:t>
            </a:r>
            <a:r>
              <a:rPr lang="en-GB" altLang="en-US" sz="2000" dirty="0" smtClean="0">
                <a:latin typeface="Comic Sans MS" pitchFamily="66" charset="0"/>
              </a:rPr>
              <a:t>agent (write </a:t>
            </a:r>
            <a:r>
              <a:rPr lang="en-GB" altLang="en-US" sz="2000" dirty="0">
                <a:latin typeface="Comic Sans MS" pitchFamily="66" charset="0"/>
              </a:rPr>
              <a:t>the reaction as it appears)</a:t>
            </a:r>
          </a:p>
        </p:txBody>
      </p:sp>
      <p:sp>
        <p:nvSpPr>
          <p:cNvPr id="343052" name="Line 17"/>
          <p:cNvSpPr>
            <a:spLocks noChangeShapeType="1"/>
          </p:cNvSpPr>
          <p:nvPr/>
        </p:nvSpPr>
        <p:spPr bwMode="auto">
          <a:xfrm>
            <a:off x="7367588" y="4429125"/>
            <a:ext cx="1295400" cy="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343054" name="Group 23"/>
          <p:cNvGrpSpPr>
            <a:grpSpLocks/>
          </p:cNvGrpSpPr>
          <p:nvPr/>
        </p:nvGrpSpPr>
        <p:grpSpPr bwMode="auto">
          <a:xfrm>
            <a:off x="214313" y="1782763"/>
            <a:ext cx="3823610" cy="3398837"/>
            <a:chOff x="228600" y="1676400"/>
            <a:chExt cx="3823927" cy="3399238"/>
          </a:xfrm>
        </p:grpSpPr>
        <p:sp>
          <p:nvSpPr>
            <p:cNvPr id="343056" name="Text Box 23"/>
            <p:cNvSpPr txBox="1">
              <a:spLocks noChangeArrowheads="1"/>
            </p:cNvSpPr>
            <p:nvPr/>
          </p:nvSpPr>
          <p:spPr bwMode="auto">
            <a:xfrm>
              <a:off x="228600" y="1676400"/>
              <a:ext cx="184165" cy="396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2000">
                <a:solidFill>
                  <a:schemeClr val="bg2"/>
                </a:solidFill>
                <a:latin typeface="Comic Sans MS" pitchFamily="66" charset="0"/>
              </a:endParaRPr>
            </a:p>
          </p:txBody>
        </p:sp>
        <p:sp>
          <p:nvSpPr>
            <p:cNvPr id="343058" name="Text Box 25"/>
            <p:cNvSpPr txBox="1">
              <a:spLocks noChangeArrowheads="1"/>
            </p:cNvSpPr>
            <p:nvPr/>
          </p:nvSpPr>
          <p:spPr bwMode="auto">
            <a:xfrm>
              <a:off x="228600" y="3686412"/>
              <a:ext cx="184165" cy="396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2000">
                <a:solidFill>
                  <a:schemeClr val="bg2"/>
                </a:solidFill>
                <a:latin typeface="Comic Sans MS" pitchFamily="66" charset="0"/>
              </a:endParaRPr>
            </a:p>
          </p:txBody>
        </p:sp>
        <p:sp>
          <p:nvSpPr>
            <p:cNvPr id="343059" name="Text Box 27"/>
            <p:cNvSpPr txBox="1">
              <a:spLocks noChangeArrowheads="1"/>
            </p:cNvSpPr>
            <p:nvPr/>
          </p:nvSpPr>
          <p:spPr bwMode="auto">
            <a:xfrm>
              <a:off x="1295488" y="1676400"/>
              <a:ext cx="2616417" cy="1311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omic Sans MS" pitchFamily="66" charset="0"/>
                </a:rPr>
                <a:t>Li</a:t>
              </a:r>
              <a:r>
                <a:rPr lang="en-US" altLang="en-US" sz="2000" baseline="30000" dirty="0">
                  <a:latin typeface="Comic Sans MS" pitchFamily="66" charset="0"/>
                </a:rPr>
                <a:t>+</a:t>
              </a:r>
              <a:r>
                <a:rPr lang="en-US" altLang="en-US" sz="2000" baseline="-25000" dirty="0">
                  <a:latin typeface="Comic Sans MS" pitchFamily="66" charset="0"/>
                </a:rPr>
                <a:t>(</a:t>
              </a:r>
              <a:r>
                <a:rPr lang="en-US" altLang="en-US" sz="2000" baseline="-25000" dirty="0" err="1">
                  <a:latin typeface="Comic Sans MS" pitchFamily="66" charset="0"/>
                </a:rPr>
                <a:t>aq</a:t>
              </a:r>
              <a:r>
                <a:rPr lang="en-US" altLang="en-US" sz="2000" baseline="-25000" dirty="0">
                  <a:latin typeface="Comic Sans MS" pitchFamily="66" charset="0"/>
                </a:rPr>
                <a:t>) </a:t>
              </a:r>
              <a:r>
                <a:rPr lang="en-US" altLang="en-US" sz="2000" dirty="0">
                  <a:latin typeface="Comic Sans MS" pitchFamily="66" charset="0"/>
                </a:rPr>
                <a:t>+ e </a:t>
              </a:r>
              <a:r>
                <a:rPr lang="en-US" altLang="en-US" sz="2000" dirty="0">
                  <a:latin typeface="Comic Sans MS" pitchFamily="66" charset="0"/>
                  <a:sym typeface="Wingdings" pitchFamily="2" charset="2"/>
                </a:rPr>
                <a:t></a:t>
              </a:r>
              <a:r>
                <a:rPr lang="en-US" altLang="en-US" sz="2000" dirty="0">
                  <a:latin typeface="Comic Sans MS" pitchFamily="66" charset="0"/>
                </a:rPr>
                <a:t> Li</a:t>
              </a:r>
              <a:r>
                <a:rPr lang="en-US" altLang="en-US" sz="2000" baseline="-25000" dirty="0">
                  <a:latin typeface="Comic Sans MS" pitchFamily="66" charset="0"/>
                </a:rPr>
                <a:t>(s)</a:t>
              </a:r>
              <a:r>
                <a:rPr lang="en-US" altLang="en-US" sz="2000" dirty="0">
                  <a:latin typeface="Comic Sans MS" pitchFamily="66" charset="0"/>
                </a:rPr>
                <a:t> </a:t>
              </a: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omic Sans MS" pitchFamily="66" charset="0"/>
                </a:rPr>
                <a:t>Na</a:t>
              </a:r>
              <a:r>
                <a:rPr lang="en-US" altLang="en-US" sz="2000" baseline="30000" dirty="0">
                  <a:latin typeface="Comic Sans MS" pitchFamily="66" charset="0"/>
                </a:rPr>
                <a:t>+</a:t>
              </a:r>
              <a:r>
                <a:rPr lang="en-US" altLang="en-US" sz="2000" baseline="-25000" dirty="0">
                  <a:latin typeface="Comic Sans MS" pitchFamily="66" charset="0"/>
                </a:rPr>
                <a:t>(</a:t>
              </a:r>
              <a:r>
                <a:rPr lang="en-US" altLang="en-US" sz="2000" baseline="-25000" dirty="0" err="1">
                  <a:latin typeface="Comic Sans MS" pitchFamily="66" charset="0"/>
                </a:rPr>
                <a:t>aq</a:t>
              </a:r>
              <a:r>
                <a:rPr lang="en-US" altLang="en-US" sz="2000" baseline="-25000" dirty="0">
                  <a:latin typeface="Comic Sans MS" pitchFamily="66" charset="0"/>
                </a:rPr>
                <a:t>) </a:t>
              </a:r>
              <a:r>
                <a:rPr lang="en-US" altLang="en-US" sz="2000" dirty="0">
                  <a:latin typeface="Comic Sans MS" pitchFamily="66" charset="0"/>
                </a:rPr>
                <a:t>+ e </a:t>
              </a:r>
              <a:r>
                <a:rPr lang="en-US" altLang="en-US" sz="2000" dirty="0">
                  <a:latin typeface="Comic Sans MS" pitchFamily="66" charset="0"/>
                  <a:sym typeface="Wingdings" pitchFamily="2" charset="2"/>
                </a:rPr>
                <a:t></a:t>
              </a:r>
              <a:r>
                <a:rPr lang="en-US" altLang="en-US" sz="2000" dirty="0">
                  <a:latin typeface="Comic Sans MS" pitchFamily="66" charset="0"/>
                </a:rPr>
                <a:t> Na</a:t>
              </a:r>
              <a:r>
                <a:rPr lang="en-US" altLang="en-US" sz="2000" baseline="-25000" dirty="0">
                  <a:latin typeface="Comic Sans MS" pitchFamily="66" charset="0"/>
                </a:rPr>
                <a:t>(s)</a:t>
              </a:r>
              <a:endParaRPr lang="en-US" altLang="en-US" sz="2000" dirty="0">
                <a:latin typeface="Comic Sans MS" pitchFamily="66" charset="0"/>
              </a:endParaRP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omic Sans MS" pitchFamily="66" charset="0"/>
                </a:rPr>
                <a:t>Mg</a:t>
              </a:r>
              <a:r>
                <a:rPr lang="en-US" altLang="en-US" sz="2000" baseline="30000" dirty="0">
                  <a:latin typeface="Comic Sans MS" pitchFamily="66" charset="0"/>
                </a:rPr>
                <a:t>2+</a:t>
              </a:r>
              <a:r>
                <a:rPr lang="en-US" altLang="en-US" sz="2000" baseline="-25000" dirty="0">
                  <a:latin typeface="Comic Sans MS" pitchFamily="66" charset="0"/>
                </a:rPr>
                <a:t>(</a:t>
              </a:r>
              <a:r>
                <a:rPr lang="en-US" altLang="en-US" sz="2000" baseline="-25000" dirty="0" err="1">
                  <a:latin typeface="Comic Sans MS" pitchFamily="66" charset="0"/>
                </a:rPr>
                <a:t>aq</a:t>
              </a:r>
              <a:r>
                <a:rPr lang="en-US" altLang="en-US" sz="2000" baseline="-25000" dirty="0">
                  <a:latin typeface="Comic Sans MS" pitchFamily="66" charset="0"/>
                </a:rPr>
                <a:t>) </a:t>
              </a:r>
              <a:r>
                <a:rPr lang="en-US" altLang="en-US" sz="2000" dirty="0">
                  <a:latin typeface="Comic Sans MS" pitchFamily="66" charset="0"/>
                </a:rPr>
                <a:t>+ 2e </a:t>
              </a:r>
              <a:r>
                <a:rPr lang="en-US" altLang="en-US" sz="2000" dirty="0">
                  <a:latin typeface="Comic Sans MS" pitchFamily="66" charset="0"/>
                  <a:sym typeface="Wingdings" pitchFamily="2" charset="2"/>
                </a:rPr>
                <a:t></a:t>
              </a:r>
              <a:r>
                <a:rPr lang="en-US" altLang="en-US" sz="2000" dirty="0">
                  <a:latin typeface="Comic Sans MS" pitchFamily="66" charset="0"/>
                </a:rPr>
                <a:t>  Mg</a:t>
              </a:r>
              <a:r>
                <a:rPr lang="en-US" altLang="en-US" sz="2000" baseline="-25000" dirty="0">
                  <a:latin typeface="Comic Sans MS" pitchFamily="66" charset="0"/>
                </a:rPr>
                <a:t>(s)</a:t>
              </a:r>
              <a:endParaRPr lang="en-US" altLang="en-US" sz="2000" dirty="0">
                <a:latin typeface="Comic Sans MS" pitchFamily="66" charset="0"/>
              </a:endParaRP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omic Sans MS" pitchFamily="66" charset="0"/>
                </a:rPr>
                <a:t>Pb</a:t>
              </a:r>
              <a:r>
                <a:rPr lang="en-US" altLang="en-US" sz="2000" baseline="30000" dirty="0">
                  <a:latin typeface="Comic Sans MS" pitchFamily="66" charset="0"/>
                </a:rPr>
                <a:t>2+</a:t>
              </a:r>
              <a:r>
                <a:rPr lang="en-US" altLang="en-US" sz="2000" baseline="-25000" dirty="0">
                  <a:latin typeface="Comic Sans MS" pitchFamily="66" charset="0"/>
                </a:rPr>
                <a:t>(</a:t>
              </a:r>
              <a:r>
                <a:rPr lang="en-US" altLang="en-US" sz="2000" baseline="-25000" dirty="0" err="1">
                  <a:latin typeface="Comic Sans MS" pitchFamily="66" charset="0"/>
                </a:rPr>
                <a:t>aq</a:t>
              </a:r>
              <a:r>
                <a:rPr lang="en-US" altLang="en-US" sz="2000" baseline="-25000" dirty="0">
                  <a:latin typeface="Comic Sans MS" pitchFamily="66" charset="0"/>
                </a:rPr>
                <a:t>) </a:t>
              </a:r>
              <a:r>
                <a:rPr lang="en-US" altLang="en-US" sz="2000" dirty="0">
                  <a:latin typeface="Comic Sans MS" pitchFamily="66" charset="0"/>
                </a:rPr>
                <a:t>+ 2e</a:t>
              </a:r>
              <a:r>
                <a:rPr lang="en-US" altLang="en-US" sz="2000" baseline="-25000" dirty="0">
                  <a:latin typeface="Comic Sans MS" pitchFamily="66" charset="0"/>
                </a:rPr>
                <a:t> </a:t>
              </a:r>
              <a:r>
                <a:rPr lang="en-US" altLang="en-US" sz="2000" dirty="0">
                  <a:latin typeface="Comic Sans MS" pitchFamily="66" charset="0"/>
                  <a:sym typeface="Wingdings" pitchFamily="2" charset="2"/>
                </a:rPr>
                <a:t></a:t>
              </a:r>
              <a:r>
                <a:rPr lang="en-US" altLang="en-US" sz="2000" dirty="0">
                  <a:latin typeface="Comic Sans MS" pitchFamily="66" charset="0"/>
                </a:rPr>
                <a:t> </a:t>
              </a:r>
              <a:r>
                <a:rPr lang="en-US" altLang="en-US" sz="2000" dirty="0" err="1">
                  <a:latin typeface="Comic Sans MS" pitchFamily="66" charset="0"/>
                </a:rPr>
                <a:t>Pb</a:t>
              </a:r>
              <a:r>
                <a:rPr lang="en-US" altLang="en-US" sz="2000" baseline="-25000" dirty="0">
                  <a:latin typeface="Comic Sans MS" pitchFamily="66" charset="0"/>
                </a:rPr>
                <a:t>(s)</a:t>
              </a:r>
            </a:p>
          </p:txBody>
        </p:sp>
        <p:sp>
          <p:nvSpPr>
            <p:cNvPr id="343060" name="Rectangle 28"/>
            <p:cNvSpPr>
              <a:spLocks noChangeArrowheads="1"/>
            </p:cNvSpPr>
            <p:nvPr/>
          </p:nvSpPr>
          <p:spPr bwMode="auto">
            <a:xfrm>
              <a:off x="1250358" y="3457785"/>
              <a:ext cx="2802169" cy="457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solidFill>
                    <a:srgbClr val="000000"/>
                  </a:solidFill>
                  <a:latin typeface="Comic Sans MS" pitchFamily="66" charset="0"/>
                </a:rPr>
                <a:t>2H</a:t>
              </a:r>
              <a:r>
                <a:rPr lang="en-US" altLang="en-US" sz="2400" baseline="30000" dirty="0">
                  <a:solidFill>
                    <a:srgbClr val="000000"/>
                  </a:solidFill>
                  <a:latin typeface="Comic Sans MS" pitchFamily="66" charset="0"/>
                </a:rPr>
                <a:t>+</a:t>
              </a:r>
              <a:r>
                <a:rPr lang="en-US" altLang="en-US" sz="2400" baseline="-25000" dirty="0">
                  <a:solidFill>
                    <a:srgbClr val="000000"/>
                  </a:solidFill>
                  <a:latin typeface="Comic Sans MS" pitchFamily="66" charset="0"/>
                </a:rPr>
                <a:t>(</a:t>
              </a:r>
              <a:r>
                <a:rPr lang="en-US" altLang="en-US" sz="2400" baseline="-25000" dirty="0" err="1">
                  <a:solidFill>
                    <a:srgbClr val="000000"/>
                  </a:solidFill>
                  <a:latin typeface="Comic Sans MS" pitchFamily="66" charset="0"/>
                </a:rPr>
                <a:t>aq</a:t>
              </a:r>
              <a:r>
                <a:rPr lang="en-US" altLang="en-US" sz="2400" baseline="-25000" dirty="0">
                  <a:solidFill>
                    <a:srgbClr val="000000"/>
                  </a:solidFill>
                  <a:latin typeface="Comic Sans MS" pitchFamily="66" charset="0"/>
                </a:rPr>
                <a:t>) </a:t>
              </a:r>
              <a:r>
                <a:rPr lang="en-US" altLang="en-US" sz="2400" dirty="0">
                  <a:solidFill>
                    <a:srgbClr val="000000"/>
                  </a:solidFill>
                  <a:latin typeface="Comic Sans MS" pitchFamily="66" charset="0"/>
                </a:rPr>
                <a:t>+2e</a:t>
              </a:r>
              <a:r>
                <a:rPr lang="en-US" altLang="en-US" sz="2400" baseline="-25000" dirty="0">
                  <a:solidFill>
                    <a:srgbClr val="000000"/>
                  </a:solidFill>
                  <a:latin typeface="Comic Sans MS" pitchFamily="66" charset="0"/>
                </a:rPr>
                <a:t> </a:t>
              </a:r>
              <a:r>
                <a:rPr lang="en-US" altLang="en-US" sz="2400" dirty="0">
                  <a:solidFill>
                    <a:srgbClr val="000000"/>
                  </a:solidFill>
                  <a:latin typeface="Comic Sans MS" pitchFamily="66" charset="0"/>
                  <a:sym typeface="Wingdings" pitchFamily="2" charset="2"/>
                </a:rPr>
                <a:t></a:t>
              </a:r>
              <a:r>
                <a:rPr lang="en-US" altLang="en-US" sz="2400" dirty="0">
                  <a:solidFill>
                    <a:srgbClr val="000000"/>
                  </a:solidFill>
                  <a:latin typeface="Comic Sans MS" pitchFamily="66" charset="0"/>
                </a:rPr>
                <a:t>  H</a:t>
              </a:r>
              <a:r>
                <a:rPr lang="en-US" altLang="en-US" sz="2400" baseline="-25000" dirty="0">
                  <a:solidFill>
                    <a:srgbClr val="000000"/>
                  </a:solidFill>
                  <a:latin typeface="Comic Sans MS" pitchFamily="66" charset="0"/>
                </a:rPr>
                <a:t>2(g)</a:t>
              </a:r>
            </a:p>
          </p:txBody>
        </p:sp>
        <p:sp>
          <p:nvSpPr>
            <p:cNvPr id="343061" name="Rectangle 29"/>
            <p:cNvSpPr>
              <a:spLocks noChangeArrowheads="1"/>
            </p:cNvSpPr>
            <p:nvPr/>
          </p:nvSpPr>
          <p:spPr bwMode="auto">
            <a:xfrm>
              <a:off x="1276437" y="4373880"/>
              <a:ext cx="2516396" cy="701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solidFill>
                    <a:srgbClr val="000000"/>
                  </a:solidFill>
                  <a:latin typeface="Comic Sans MS" pitchFamily="66" charset="0"/>
                </a:rPr>
                <a:t>Cu</a:t>
              </a:r>
              <a:r>
                <a:rPr lang="en-US" altLang="en-US" sz="2000" baseline="30000" dirty="0">
                  <a:solidFill>
                    <a:srgbClr val="000000"/>
                  </a:solidFill>
                  <a:latin typeface="Comic Sans MS" pitchFamily="66" charset="0"/>
                </a:rPr>
                <a:t>2+</a:t>
              </a:r>
              <a:r>
                <a:rPr lang="en-US" altLang="en-US" sz="2000" baseline="-25000" dirty="0">
                  <a:solidFill>
                    <a:srgbClr val="000000"/>
                  </a:solidFill>
                  <a:latin typeface="Comic Sans MS" pitchFamily="66" charset="0"/>
                </a:rPr>
                <a:t>(</a:t>
              </a:r>
              <a:r>
                <a:rPr lang="en-US" altLang="en-US" sz="2000" baseline="-25000" dirty="0" err="1">
                  <a:solidFill>
                    <a:srgbClr val="000000"/>
                  </a:solidFill>
                  <a:latin typeface="Comic Sans MS" pitchFamily="66" charset="0"/>
                </a:rPr>
                <a:t>aq</a:t>
              </a:r>
              <a:r>
                <a:rPr lang="en-US" altLang="en-US" sz="2000" baseline="-25000" dirty="0">
                  <a:solidFill>
                    <a:srgbClr val="000000"/>
                  </a:solidFill>
                  <a:latin typeface="Comic Sans MS" pitchFamily="66" charset="0"/>
                </a:rPr>
                <a:t>) </a:t>
              </a:r>
              <a:r>
                <a:rPr lang="en-US" altLang="en-US" sz="2000" dirty="0">
                  <a:solidFill>
                    <a:srgbClr val="000000"/>
                  </a:solidFill>
                  <a:latin typeface="Comic Sans MS" pitchFamily="66" charset="0"/>
                </a:rPr>
                <a:t>+ </a:t>
              </a:r>
              <a:r>
                <a:rPr lang="en-US" altLang="en-US" sz="2000" dirty="0">
                  <a:latin typeface="Comic Sans MS" pitchFamily="66" charset="0"/>
                </a:rPr>
                <a:t>2e</a:t>
              </a:r>
              <a:r>
                <a:rPr lang="en-US" altLang="en-US" sz="2000" dirty="0">
                  <a:solidFill>
                    <a:srgbClr val="000000"/>
                  </a:solidFill>
                  <a:latin typeface="Comic Sans MS" pitchFamily="66" charset="0"/>
                </a:rPr>
                <a:t> </a:t>
              </a:r>
              <a:r>
                <a:rPr lang="en-US" altLang="en-US" sz="2000" baseline="-25000" dirty="0">
                  <a:solidFill>
                    <a:srgbClr val="000000"/>
                  </a:solidFill>
                  <a:latin typeface="Comic Sans MS" pitchFamily="66" charset="0"/>
                </a:rPr>
                <a:t> </a:t>
              </a:r>
              <a:r>
                <a:rPr lang="en-US" altLang="en-US" sz="2000" dirty="0">
                  <a:solidFill>
                    <a:srgbClr val="000000"/>
                  </a:solidFill>
                  <a:latin typeface="Comic Sans MS" pitchFamily="66" charset="0"/>
                  <a:sym typeface="Wingdings" pitchFamily="2" charset="2"/>
                </a:rPr>
                <a:t></a:t>
              </a:r>
              <a:r>
                <a:rPr lang="en-US" altLang="en-US" sz="2000" dirty="0">
                  <a:solidFill>
                    <a:srgbClr val="000000"/>
                  </a:solidFill>
                  <a:latin typeface="Comic Sans MS" pitchFamily="66" charset="0"/>
                </a:rPr>
                <a:t>  Cu</a:t>
              </a:r>
              <a:r>
                <a:rPr lang="en-US" altLang="en-US" sz="2000" baseline="-25000" dirty="0">
                  <a:solidFill>
                    <a:srgbClr val="000000"/>
                  </a:solidFill>
                  <a:latin typeface="Comic Sans MS" pitchFamily="66" charset="0"/>
                </a:rPr>
                <a:t>(s)</a:t>
              </a:r>
              <a:endParaRPr lang="en-US" altLang="en-US" sz="2000" dirty="0">
                <a:solidFill>
                  <a:srgbClr val="000000"/>
                </a:solidFill>
                <a:latin typeface="Comic Sans MS" pitchFamily="66" charset="0"/>
              </a:endParaRP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solidFill>
                    <a:srgbClr val="000000"/>
                  </a:solidFill>
                  <a:latin typeface="Comic Sans MS" pitchFamily="66" charset="0"/>
                </a:rPr>
                <a:t>Ag</a:t>
              </a:r>
              <a:r>
                <a:rPr lang="en-US" altLang="en-US" sz="2000" baseline="30000" dirty="0">
                  <a:solidFill>
                    <a:srgbClr val="000000"/>
                  </a:solidFill>
                  <a:latin typeface="Comic Sans MS" pitchFamily="66" charset="0"/>
                </a:rPr>
                <a:t>+</a:t>
              </a:r>
              <a:r>
                <a:rPr lang="en-US" altLang="en-US" sz="2000" baseline="-25000" dirty="0">
                  <a:solidFill>
                    <a:srgbClr val="000000"/>
                  </a:solidFill>
                  <a:latin typeface="Comic Sans MS" pitchFamily="66" charset="0"/>
                </a:rPr>
                <a:t>(</a:t>
              </a:r>
              <a:r>
                <a:rPr lang="en-US" altLang="en-US" sz="2000" baseline="-25000" dirty="0" err="1">
                  <a:solidFill>
                    <a:srgbClr val="000000"/>
                  </a:solidFill>
                  <a:latin typeface="Comic Sans MS" pitchFamily="66" charset="0"/>
                </a:rPr>
                <a:t>aq</a:t>
              </a:r>
              <a:r>
                <a:rPr lang="en-US" altLang="en-US" sz="2000" baseline="-25000" dirty="0">
                  <a:solidFill>
                    <a:srgbClr val="000000"/>
                  </a:solidFill>
                  <a:latin typeface="Comic Sans MS" pitchFamily="66" charset="0"/>
                </a:rPr>
                <a:t>) </a:t>
              </a:r>
              <a:r>
                <a:rPr lang="en-US" altLang="en-US" sz="2000" dirty="0">
                  <a:solidFill>
                    <a:srgbClr val="000000"/>
                  </a:solidFill>
                  <a:latin typeface="Comic Sans MS" pitchFamily="66" charset="0"/>
                </a:rPr>
                <a:t>+ e </a:t>
              </a:r>
              <a:r>
                <a:rPr lang="en-US" altLang="en-US" sz="2000" dirty="0">
                  <a:solidFill>
                    <a:srgbClr val="000000"/>
                  </a:solidFill>
                  <a:latin typeface="Comic Sans MS" pitchFamily="66" charset="0"/>
                  <a:sym typeface="Wingdings" pitchFamily="2" charset="2"/>
                </a:rPr>
                <a:t></a:t>
              </a:r>
              <a:r>
                <a:rPr lang="en-US" altLang="en-US" sz="2000" dirty="0">
                  <a:solidFill>
                    <a:srgbClr val="000000"/>
                  </a:solidFill>
                  <a:latin typeface="Comic Sans MS" pitchFamily="66" charset="0"/>
                </a:rPr>
                <a:t> Ag</a:t>
              </a:r>
              <a:r>
                <a:rPr lang="en-US" altLang="en-US" sz="2000" baseline="-25000" dirty="0">
                  <a:solidFill>
                    <a:srgbClr val="000000"/>
                  </a:solidFill>
                  <a:latin typeface="Comic Sans MS" pitchFamily="66" charset="0"/>
                </a:rPr>
                <a:t>(s)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04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764704"/>
            <a:ext cx="78488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Considering the two ion-equations, </a:t>
            </a:r>
            <a:endParaRPr lang="en-GB" altLang="en-US" sz="2400" dirty="0" smtClean="0">
              <a:latin typeface="Comic Sans MS" pitchFamily="66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Comic Sans MS" pitchFamily="66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Mg </a:t>
            </a:r>
            <a:r>
              <a:rPr lang="en-GB" altLang="en-US" sz="2400" baseline="30000" dirty="0">
                <a:latin typeface="Comic Sans MS" pitchFamily="66" charset="0"/>
              </a:rPr>
              <a:t>2+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baseline="-25000" dirty="0">
                <a:latin typeface="Comic Sans MS" pitchFamily="66" charset="0"/>
              </a:rPr>
              <a:t>(</a:t>
            </a:r>
            <a:r>
              <a:rPr lang="en-GB" altLang="en-US" sz="2400" baseline="-25000" dirty="0" err="1">
                <a:latin typeface="Comic Sans MS" pitchFamily="66" charset="0"/>
              </a:rPr>
              <a:t>aq</a:t>
            </a:r>
            <a:r>
              <a:rPr lang="en-GB" altLang="en-US" sz="2400" baseline="-25000" dirty="0">
                <a:latin typeface="Comic Sans MS" pitchFamily="66" charset="0"/>
              </a:rPr>
              <a:t> ) </a:t>
            </a:r>
            <a:r>
              <a:rPr lang="en-GB" altLang="en-US" sz="2400" dirty="0">
                <a:latin typeface="Comic Sans MS" pitchFamily="66" charset="0"/>
              </a:rPr>
              <a:t>+ 2e</a:t>
            </a:r>
            <a:r>
              <a:rPr lang="en-GB" altLang="en-US" sz="2400" baseline="30000" dirty="0">
                <a:latin typeface="Comic Sans MS" pitchFamily="66" charset="0"/>
              </a:rPr>
              <a:t>-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>
                <a:latin typeface="Comic Sans MS" pitchFamily="66" charset="0"/>
                <a:sym typeface="Wingdings" pitchFamily="2" charset="2"/>
              </a:rPr>
              <a:t></a:t>
            </a:r>
            <a:r>
              <a:rPr lang="en-GB" altLang="en-US" sz="2400" dirty="0">
                <a:latin typeface="Comic Sans MS" pitchFamily="66" charset="0"/>
              </a:rPr>
              <a:t>  Mg </a:t>
            </a:r>
            <a:r>
              <a:rPr lang="en-GB" altLang="en-US" sz="2400" baseline="-25000" dirty="0">
                <a:latin typeface="Comic Sans MS" pitchFamily="66" charset="0"/>
              </a:rPr>
              <a:t>(s) </a:t>
            </a:r>
            <a:r>
              <a:rPr lang="en-GB" altLang="en-US" sz="2400" dirty="0">
                <a:latin typeface="Comic Sans MS" pitchFamily="66" charset="0"/>
              </a:rPr>
              <a:t>	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Ag </a:t>
            </a:r>
            <a:r>
              <a:rPr lang="en-GB" altLang="en-US" sz="2400" baseline="30000" dirty="0">
                <a:latin typeface="Comic Sans MS" pitchFamily="66" charset="0"/>
              </a:rPr>
              <a:t>+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baseline="-25000" dirty="0">
                <a:latin typeface="Comic Sans MS" pitchFamily="66" charset="0"/>
              </a:rPr>
              <a:t>(</a:t>
            </a:r>
            <a:r>
              <a:rPr lang="en-GB" altLang="en-US" sz="2400" baseline="-25000" dirty="0" err="1">
                <a:latin typeface="Comic Sans MS" pitchFamily="66" charset="0"/>
              </a:rPr>
              <a:t>aq</a:t>
            </a:r>
            <a:r>
              <a:rPr lang="en-GB" altLang="en-US" sz="2400" baseline="-25000" dirty="0">
                <a:latin typeface="Comic Sans MS" pitchFamily="66" charset="0"/>
              </a:rPr>
              <a:t>) </a:t>
            </a:r>
            <a:r>
              <a:rPr lang="en-GB" altLang="en-US" sz="2400" dirty="0">
                <a:latin typeface="Comic Sans MS" pitchFamily="66" charset="0"/>
              </a:rPr>
              <a:t>+ e</a:t>
            </a:r>
            <a:r>
              <a:rPr lang="en-GB" altLang="en-US" sz="2400" baseline="30000" dirty="0">
                <a:latin typeface="Comic Sans MS" pitchFamily="66" charset="0"/>
              </a:rPr>
              <a:t>-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>
                <a:latin typeface="Comic Sans MS" pitchFamily="66" charset="0"/>
                <a:sym typeface="Wingdings" pitchFamily="2" charset="2"/>
              </a:rPr>
              <a:t></a:t>
            </a:r>
            <a:r>
              <a:rPr lang="en-GB" altLang="en-US" sz="2400" dirty="0">
                <a:latin typeface="Comic Sans MS" pitchFamily="66" charset="0"/>
              </a:rPr>
              <a:t> Ag</a:t>
            </a:r>
            <a:r>
              <a:rPr lang="en-GB" altLang="en-US" sz="2400" baseline="-25000" dirty="0">
                <a:latin typeface="Comic Sans MS" pitchFamily="66" charset="0"/>
              </a:rPr>
              <a:t>(s) </a:t>
            </a:r>
            <a:endParaRPr lang="en-GB" altLang="en-US" sz="2400" baseline="-25000" dirty="0" smtClean="0">
              <a:latin typeface="Comic Sans MS" pitchFamily="66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2400" dirty="0">
              <a:latin typeface="Comic Sans MS" pitchFamily="66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Mg, </a:t>
            </a:r>
            <a:r>
              <a:rPr lang="en-GB" altLang="en-US" sz="2400" dirty="0" smtClean="0">
                <a:latin typeface="Comic Sans MS" pitchFamily="66" charset="0"/>
              </a:rPr>
              <a:t>is </a:t>
            </a:r>
            <a:r>
              <a:rPr lang="en-GB" altLang="en-US" sz="2400" dirty="0">
                <a:latin typeface="Comic Sans MS" pitchFamily="66" charset="0"/>
              </a:rPr>
              <a:t>higher up the electrochemical </a:t>
            </a:r>
            <a:r>
              <a:rPr lang="en-GB" altLang="en-US" sz="2400" dirty="0" smtClean="0">
                <a:latin typeface="Comic Sans MS" pitchFamily="66" charset="0"/>
              </a:rPr>
              <a:t>series and </a:t>
            </a:r>
            <a:r>
              <a:rPr lang="en-GB" altLang="en-US" sz="2400" dirty="0">
                <a:latin typeface="Comic Sans MS" pitchFamily="66" charset="0"/>
              </a:rPr>
              <a:t>would act as the reducing agent. (i.e. the ion-electron equation would be written backwards</a:t>
            </a:r>
            <a:r>
              <a:rPr lang="en-GB" altLang="en-US" sz="2400" dirty="0" smtClean="0">
                <a:latin typeface="Comic Sans MS" pitchFamily="66" charset="0"/>
              </a:rPr>
              <a:t>).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Comic Sans MS" pitchFamily="66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While Ag would be </a:t>
            </a:r>
            <a:r>
              <a:rPr lang="en-GB" altLang="en-US" sz="2400" dirty="0" smtClean="0">
                <a:latin typeface="Comic Sans MS" pitchFamily="66" charset="0"/>
              </a:rPr>
              <a:t>the oxidising agent and would be written </a:t>
            </a:r>
            <a:r>
              <a:rPr lang="en-GB" altLang="en-US" sz="2400" dirty="0">
                <a:latin typeface="Comic Sans MS" pitchFamily="66" charset="0"/>
              </a:rPr>
              <a:t>as it appears in the electrochemical series.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242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23528" y="152400"/>
            <a:ext cx="523893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3200" u="sng" dirty="0" smtClean="0"/>
              <a:t>ACID </a:t>
            </a:r>
            <a:r>
              <a:rPr lang="en-GB" altLang="en-US" sz="3200" u="sng" dirty="0"/>
              <a:t>/ METAL reactions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0" y="747154"/>
            <a:ext cx="903649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400" dirty="0" smtClean="0"/>
              <a:t>When </a:t>
            </a:r>
            <a:r>
              <a:rPr lang="en-GB" altLang="en-US" sz="2400" b="1" u="sng" dirty="0" smtClean="0"/>
              <a:t>metals </a:t>
            </a:r>
            <a:r>
              <a:rPr lang="en-GB" altLang="en-US" sz="2400" b="1" dirty="0" smtClean="0"/>
              <a:t>(above hydrogen in the electrochemical series)</a:t>
            </a:r>
            <a:r>
              <a:rPr lang="en-GB" altLang="en-US" sz="2400" dirty="0" smtClean="0"/>
              <a:t> react with </a:t>
            </a:r>
            <a:r>
              <a:rPr lang="en-GB" altLang="en-US" sz="2400" b="1" u="sng" dirty="0" smtClean="0"/>
              <a:t>acids</a:t>
            </a:r>
            <a:r>
              <a:rPr lang="en-GB" altLang="en-US" sz="2400" dirty="0" smtClean="0"/>
              <a:t>  H</a:t>
            </a:r>
            <a:r>
              <a:rPr lang="en-GB" altLang="en-US" sz="2400" baseline="30000" dirty="0" smtClean="0"/>
              <a:t>+ </a:t>
            </a:r>
            <a:r>
              <a:rPr lang="en-GB" altLang="en-US" sz="2400" dirty="0" smtClean="0"/>
              <a:t>ions  are </a:t>
            </a:r>
            <a:r>
              <a:rPr lang="en-GB" altLang="en-US" sz="2400" b="1" u="sng" dirty="0" smtClean="0"/>
              <a:t>displaced </a:t>
            </a:r>
            <a:r>
              <a:rPr lang="en-GB" altLang="en-US" sz="2400" dirty="0"/>
              <a:t>and hydrogen gas is </a:t>
            </a:r>
            <a:r>
              <a:rPr lang="en-GB" altLang="en-US" sz="2400" dirty="0" smtClean="0"/>
              <a:t>produced</a:t>
            </a:r>
            <a:endParaRPr lang="en-GB" altLang="en-US" sz="2400" dirty="0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80999" y="1981200"/>
            <a:ext cx="7477987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000" dirty="0"/>
              <a:t>Example :</a:t>
            </a:r>
          </a:p>
          <a:p>
            <a:r>
              <a:rPr lang="en-GB" altLang="en-US" sz="3200" dirty="0" smtClean="0">
                <a:solidFill>
                  <a:srgbClr val="333399"/>
                </a:solidFill>
              </a:rPr>
              <a:t>           Zn </a:t>
            </a:r>
            <a:r>
              <a:rPr lang="en-GB" altLang="en-US" sz="3200" dirty="0">
                <a:solidFill>
                  <a:srgbClr val="333399"/>
                </a:solidFill>
              </a:rPr>
              <a:t>+ </a:t>
            </a:r>
            <a:r>
              <a:rPr lang="en-GB" altLang="en-US" sz="3200" dirty="0" smtClean="0">
                <a:solidFill>
                  <a:srgbClr val="333399"/>
                </a:solidFill>
              </a:rPr>
              <a:t>2HCl   </a:t>
            </a:r>
            <a:r>
              <a:rPr lang="en-GB" altLang="en-US" sz="3200" dirty="0" smtClean="0">
                <a:solidFill>
                  <a:srgbClr val="333399"/>
                </a:solidFill>
                <a:sym typeface="Wingdings" pitchFamily="2" charset="2"/>
              </a:rPr>
              <a:t>  </a:t>
            </a:r>
            <a:r>
              <a:rPr lang="en-GB" altLang="en-US" sz="3200" dirty="0">
                <a:solidFill>
                  <a:srgbClr val="333399"/>
                </a:solidFill>
                <a:sym typeface="Wingdings" pitchFamily="2" charset="2"/>
              </a:rPr>
              <a:t>Zn Cl</a:t>
            </a:r>
            <a:r>
              <a:rPr lang="en-GB" altLang="en-US" sz="3200" baseline="-25000" dirty="0">
                <a:solidFill>
                  <a:srgbClr val="333399"/>
                </a:solidFill>
                <a:sym typeface="Wingdings" pitchFamily="2" charset="2"/>
              </a:rPr>
              <a:t>2   </a:t>
            </a:r>
            <a:r>
              <a:rPr lang="en-GB" altLang="en-US" sz="3200" dirty="0">
                <a:solidFill>
                  <a:srgbClr val="333399"/>
                </a:solidFill>
                <a:sym typeface="Wingdings" pitchFamily="2" charset="2"/>
              </a:rPr>
              <a:t>+ </a:t>
            </a:r>
            <a:r>
              <a:rPr lang="en-GB" altLang="en-US" sz="3200" baseline="-25000" dirty="0">
                <a:solidFill>
                  <a:srgbClr val="333399"/>
                </a:solidFill>
                <a:sym typeface="Wingdings" pitchFamily="2" charset="2"/>
              </a:rPr>
              <a:t> </a:t>
            </a:r>
            <a:r>
              <a:rPr lang="en-GB" altLang="en-US" sz="3200" dirty="0">
                <a:solidFill>
                  <a:srgbClr val="333399"/>
                </a:solidFill>
                <a:sym typeface="Wingdings" pitchFamily="2" charset="2"/>
              </a:rPr>
              <a:t>H</a:t>
            </a:r>
            <a:r>
              <a:rPr lang="en-GB" altLang="en-US" sz="3200" baseline="-25000" dirty="0">
                <a:solidFill>
                  <a:srgbClr val="333399"/>
                </a:solidFill>
                <a:sym typeface="Wingdings" pitchFamily="2" charset="2"/>
              </a:rPr>
              <a:t>2 </a:t>
            </a:r>
            <a:r>
              <a:rPr lang="en-GB" altLang="en-US" sz="3200" baseline="-25000" dirty="0" smtClean="0">
                <a:solidFill>
                  <a:srgbClr val="333399"/>
                </a:solidFill>
                <a:sym typeface="Wingdings" pitchFamily="2" charset="2"/>
              </a:rPr>
              <a:t>  </a:t>
            </a:r>
            <a:endParaRPr lang="en-GB" altLang="en-US" sz="3200" baseline="-25000" dirty="0">
              <a:solidFill>
                <a:srgbClr val="333399"/>
              </a:solidFill>
              <a:sym typeface="Wingdings" pitchFamily="2" charset="2"/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81000" y="2851666"/>
            <a:ext cx="34997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400" dirty="0">
                <a:solidFill>
                  <a:srgbClr val="CC0099"/>
                </a:solidFill>
                <a:sym typeface="Wingdings" pitchFamily="2" charset="2"/>
              </a:rPr>
              <a:t> </a:t>
            </a:r>
            <a:r>
              <a:rPr lang="en-GB" altLang="en-US" sz="2400" dirty="0">
                <a:sym typeface="Wingdings" pitchFamily="2" charset="2"/>
              </a:rPr>
              <a:t>oxidation:</a:t>
            </a:r>
            <a:endParaRPr lang="en-GB" altLang="en-US" sz="2400" dirty="0"/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2223329" y="2882444"/>
            <a:ext cx="409847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GB" altLang="en-US" sz="2400" dirty="0"/>
              <a:t> Zn </a:t>
            </a:r>
            <a:r>
              <a:rPr lang="en-GB" altLang="en-US" sz="2400" dirty="0">
                <a:sym typeface="Wingdings" pitchFamily="2" charset="2"/>
              </a:rPr>
              <a:t> Zn</a:t>
            </a:r>
            <a:r>
              <a:rPr lang="en-GB" altLang="en-US" sz="2400" baseline="30000" dirty="0">
                <a:sym typeface="Wingdings" pitchFamily="2" charset="2"/>
              </a:rPr>
              <a:t>2+</a:t>
            </a:r>
            <a:r>
              <a:rPr lang="en-GB" altLang="en-US" sz="2400" dirty="0">
                <a:sym typeface="Wingdings" pitchFamily="2" charset="2"/>
              </a:rPr>
              <a:t> +2e</a:t>
            </a:r>
            <a:endParaRPr lang="en-GB" altLang="en-US" sz="2400" dirty="0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80999" y="3684250"/>
            <a:ext cx="35719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400" dirty="0">
                <a:solidFill>
                  <a:srgbClr val="CC0099"/>
                </a:solidFill>
                <a:sym typeface="Wingdings" pitchFamily="2" charset="2"/>
              </a:rPr>
              <a:t> </a:t>
            </a:r>
            <a:r>
              <a:rPr lang="en-GB" altLang="en-US" sz="2400" dirty="0">
                <a:sym typeface="Wingdings" pitchFamily="2" charset="2"/>
              </a:rPr>
              <a:t>reduction:</a:t>
            </a:r>
            <a:endParaRPr lang="en-GB" altLang="en-US" sz="2400" dirty="0"/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2199478" y="3717032"/>
            <a:ext cx="4037179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GB" altLang="en-US" sz="2400" dirty="0"/>
              <a:t> </a:t>
            </a:r>
            <a:r>
              <a:rPr lang="en-GB" altLang="en-US" sz="2400" dirty="0">
                <a:sym typeface="Wingdings" pitchFamily="2" charset="2"/>
              </a:rPr>
              <a:t> 2H</a:t>
            </a:r>
            <a:r>
              <a:rPr lang="en-GB" altLang="en-US" sz="2400" baseline="30000" dirty="0">
                <a:sym typeface="Wingdings" pitchFamily="2" charset="2"/>
              </a:rPr>
              <a:t>+</a:t>
            </a:r>
            <a:r>
              <a:rPr lang="en-GB" altLang="en-US" sz="2400" dirty="0">
                <a:sym typeface="Wingdings" pitchFamily="2" charset="2"/>
              </a:rPr>
              <a:t> +2e   H</a:t>
            </a:r>
            <a:r>
              <a:rPr lang="en-GB" altLang="en-US" sz="2400" baseline="-25000" dirty="0">
                <a:sym typeface="Wingdings" pitchFamily="2" charset="2"/>
              </a:rPr>
              <a:t>2</a:t>
            </a:r>
            <a:r>
              <a:rPr lang="en-GB" altLang="en-US" sz="2400" dirty="0">
                <a:sym typeface="Wingdings" pitchFamily="2" charset="2"/>
              </a:rPr>
              <a:t> 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182270" y="4725144"/>
            <a:ext cx="40019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400" dirty="0">
                <a:solidFill>
                  <a:srgbClr val="CC0099"/>
                </a:solidFill>
                <a:sym typeface="Wingdings" pitchFamily="2" charset="2"/>
              </a:rPr>
              <a:t> </a:t>
            </a:r>
            <a:r>
              <a:rPr lang="en-GB" altLang="en-US" sz="2400" dirty="0">
                <a:sym typeface="Wingdings" pitchFamily="2" charset="2"/>
              </a:rPr>
              <a:t>Redox:   </a:t>
            </a:r>
            <a:endParaRPr lang="en-GB" altLang="en-US" sz="2400" dirty="0"/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2199478" y="4720847"/>
            <a:ext cx="5659509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GB" altLang="en-US" sz="2400" dirty="0"/>
              <a:t>Zn </a:t>
            </a:r>
            <a:r>
              <a:rPr lang="en-GB" altLang="en-US" sz="2400" dirty="0">
                <a:sym typeface="Wingdings" pitchFamily="2" charset="2"/>
              </a:rPr>
              <a:t>+  2H</a:t>
            </a:r>
            <a:r>
              <a:rPr lang="en-GB" altLang="en-US" sz="2400" baseline="30000" dirty="0">
                <a:sym typeface="Wingdings" pitchFamily="2" charset="2"/>
              </a:rPr>
              <a:t>+</a:t>
            </a:r>
            <a:r>
              <a:rPr lang="en-GB" altLang="en-US" sz="2400" dirty="0">
                <a:sym typeface="Wingdings" pitchFamily="2" charset="2"/>
              </a:rPr>
              <a:t>    Zn</a:t>
            </a:r>
            <a:r>
              <a:rPr lang="en-GB" altLang="en-US" sz="2400" baseline="30000" dirty="0">
                <a:sym typeface="Wingdings" pitchFamily="2" charset="2"/>
              </a:rPr>
              <a:t>2+</a:t>
            </a:r>
            <a:r>
              <a:rPr lang="en-GB" altLang="en-US" sz="2400" dirty="0">
                <a:sym typeface="Wingdings" pitchFamily="2" charset="2"/>
              </a:rPr>
              <a:t> + H</a:t>
            </a:r>
            <a:r>
              <a:rPr lang="en-GB" altLang="en-US" sz="2400" baseline="-25000" dirty="0">
                <a:sym typeface="Wingdings" pitchFamily="2" charset="2"/>
              </a:rPr>
              <a:t>2</a:t>
            </a:r>
          </a:p>
        </p:txBody>
      </p:sp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2199478" y="5800743"/>
            <a:ext cx="46490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altLang="en-US" sz="2400" dirty="0">
                <a:sym typeface="Wingdings" pitchFamily="2" charset="2"/>
              </a:rPr>
              <a:t>(Cl</a:t>
            </a:r>
            <a:r>
              <a:rPr lang="en-GB" altLang="en-US" sz="2400" baseline="30000" dirty="0">
                <a:sym typeface="Wingdings" pitchFamily="2" charset="2"/>
              </a:rPr>
              <a:t>-  </a:t>
            </a:r>
            <a:r>
              <a:rPr lang="en-GB" altLang="en-US" sz="2400" dirty="0" smtClean="0">
                <a:sym typeface="Wingdings" pitchFamily="2" charset="2"/>
              </a:rPr>
              <a:t>is </a:t>
            </a:r>
            <a:r>
              <a:rPr lang="en-GB" altLang="en-US" sz="2400" dirty="0">
                <a:sym typeface="Wingdings" pitchFamily="2" charset="2"/>
              </a:rPr>
              <a:t>a spectator ion)</a:t>
            </a:r>
          </a:p>
        </p:txBody>
      </p:sp>
    </p:spTree>
    <p:extLst>
      <p:ext uri="{BB962C8B-B14F-4D97-AF65-F5344CB8AC3E}">
        <p14:creationId xmlns:p14="http://schemas.microsoft.com/office/powerpoint/2010/main" val="347222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  <p:bldP spid="15365" grpId="0" autoUpdateAnimBg="0"/>
      <p:bldP spid="15366" grpId="0" autoUpdateAnimBg="0"/>
      <p:bldP spid="15367" grpId="0"/>
      <p:bldP spid="15368" grpId="0" autoUpdateAnimBg="0"/>
      <p:bldP spid="15369" grpId="0"/>
      <p:bldP spid="15370" grpId="0" autoUpdateAnimBg="0"/>
      <p:bldP spid="15371" grpId="0"/>
      <p:bldP spid="1537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251520" y="-6635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3200" b="1" u="sng" dirty="0" smtClean="0"/>
              <a:t>Oxidising and Reducing Agents</a:t>
            </a:r>
            <a:endParaRPr lang="en-US" altLang="en-US" sz="3200" b="1" u="sng" dirty="0" smtClean="0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81000" y="914400"/>
            <a:ext cx="5181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</a:rPr>
              <a:t>When iron reacts with acid the following occurs:</a:t>
            </a:r>
            <a:endParaRPr lang="en-US" altLang="en-US" sz="2400">
              <a:latin typeface="+mn-lt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81000" y="1676400"/>
            <a:ext cx="8382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</a:rPr>
              <a:t>   Fe	  </a:t>
            </a:r>
            <a:r>
              <a:rPr lang="en-GB" altLang="en-US" sz="2400">
                <a:latin typeface="+mn-lt"/>
                <a:cs typeface="Arial" pitchFamily="34" charset="0"/>
              </a:rPr>
              <a:t>→	Fe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2+</a:t>
            </a:r>
            <a:r>
              <a:rPr lang="en-GB" altLang="en-US" sz="2400" baseline="30000">
                <a:latin typeface="+mn-lt"/>
                <a:cs typeface="Arial" pitchFamily="34" charset="0"/>
              </a:rPr>
              <a:t>	</a:t>
            </a:r>
            <a:r>
              <a:rPr lang="en-GB" altLang="en-US" sz="2400">
                <a:latin typeface="+mn-lt"/>
                <a:cs typeface="Arial" pitchFamily="34" charset="0"/>
              </a:rPr>
              <a:t>+    2e		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  <a:cs typeface="Arial" pitchFamily="34" charset="0"/>
              </a:rPr>
              <a:t>	2H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+</a:t>
            </a:r>
            <a:r>
              <a:rPr lang="en-GB" altLang="en-US" sz="2400">
                <a:latin typeface="+mn-lt"/>
                <a:cs typeface="Arial" pitchFamily="34" charset="0"/>
              </a:rPr>
              <a:t>	  +    2e      →       H</a:t>
            </a:r>
            <a:r>
              <a:rPr lang="en-GB" altLang="en-US" sz="2400" baseline="-25000">
                <a:latin typeface="+mn-lt"/>
                <a:cs typeface="Arial" pitchFamily="34" charset="0"/>
              </a:rPr>
              <a:t>2</a:t>
            </a:r>
            <a:r>
              <a:rPr lang="en-GB" altLang="en-US" sz="2400">
                <a:latin typeface="+mn-lt"/>
                <a:cs typeface="Arial" pitchFamily="34" charset="0"/>
              </a:rPr>
              <a:t>	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381000" y="3810000"/>
            <a:ext cx="83058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latin typeface="+mn-lt"/>
              </a:rPr>
              <a:t> iron has been OXIDISED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>
                <a:latin typeface="+mn-lt"/>
              </a:rPr>
              <a:t> hydrogen IONS have been REDUCED</a:t>
            </a:r>
            <a:endParaRPr lang="en-US" altLang="en-US" sz="2400">
              <a:latin typeface="+mn-lt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5410200" y="1676400"/>
            <a:ext cx="1504236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</a:rPr>
              <a:t>oxidation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5410200" y="2209800"/>
            <a:ext cx="1552326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</a:rPr>
              <a:t>reduction</a:t>
            </a:r>
          </a:p>
        </p:txBody>
      </p:sp>
    </p:spTree>
    <p:extLst>
      <p:ext uri="{BB962C8B-B14F-4D97-AF65-F5344CB8AC3E}">
        <p14:creationId xmlns:p14="http://schemas.microsoft.com/office/powerpoint/2010/main" val="2804774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5" grpId="0"/>
      <p:bldP spid="12296" grpId="0"/>
      <p:bldP spid="1229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28956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400" b="1" u="sng" dirty="0" smtClean="0">
                <a:latin typeface="+mn-lt"/>
              </a:rPr>
              <a:t>Example 4</a:t>
            </a:r>
            <a:endParaRPr lang="en-US" altLang="en-US" sz="2400" b="1" u="sng" dirty="0" smtClean="0">
              <a:latin typeface="+mn-lt"/>
            </a:endParaRPr>
          </a:p>
        </p:txBody>
      </p:sp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457200" y="1066800"/>
            <a:ext cx="7620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000">
              <a:latin typeface="+mn-lt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52400" y="671452"/>
            <a:ext cx="8001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Zinc reacts with sulphuric acid producing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1525389" y="1142672"/>
            <a:ext cx="46987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zinc sulphate and hydrogen gas.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52400" y="1844824"/>
            <a:ext cx="8229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 smtClean="0">
                <a:latin typeface="+mn-lt"/>
              </a:rPr>
              <a:t>Step 1. Write </a:t>
            </a:r>
            <a:r>
              <a:rPr lang="en-GB" altLang="en-US" sz="2400" dirty="0">
                <a:latin typeface="+mn-lt"/>
              </a:rPr>
              <a:t>and label the ion-electron equations for the reduction and oxidation reactions.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152400" y="2708920"/>
            <a:ext cx="8153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 smtClean="0">
                <a:latin typeface="+mn-lt"/>
              </a:rPr>
              <a:t>Step 2. </a:t>
            </a:r>
            <a:r>
              <a:rPr lang="en-GB" altLang="en-US" sz="2400" dirty="0">
                <a:latin typeface="+mn-lt"/>
              </a:rPr>
              <a:t>Identify the spectator ion.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76200" y="3284984"/>
            <a:ext cx="8305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 smtClean="0">
                <a:latin typeface="+mn-lt"/>
              </a:rPr>
              <a:t>Step 3. </a:t>
            </a:r>
            <a:r>
              <a:rPr lang="en-GB" altLang="en-US" sz="2400" dirty="0">
                <a:latin typeface="+mn-lt"/>
              </a:rPr>
              <a:t>Write a balanced REDOX equation.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193973" y="3985944"/>
            <a:ext cx="8382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lphaUcPeriod"/>
            </a:pPr>
            <a:r>
              <a:rPr lang="en-GB" altLang="en-US" sz="2400" dirty="0" smtClean="0">
                <a:latin typeface="+mn-lt"/>
              </a:rPr>
              <a:t> Zn</a:t>
            </a:r>
            <a:r>
              <a:rPr lang="en-GB" altLang="en-US" sz="2400" dirty="0">
                <a:latin typeface="+mn-lt"/>
              </a:rPr>
              <a:t>	  </a:t>
            </a:r>
            <a:r>
              <a:rPr lang="en-GB" altLang="en-US" sz="2400" dirty="0">
                <a:latin typeface="+mn-lt"/>
                <a:cs typeface="Arial" pitchFamily="34" charset="0"/>
              </a:rPr>
              <a:t>→	Zn</a:t>
            </a:r>
            <a:r>
              <a:rPr lang="en-GB" altLang="en-US" sz="2400" b="1" baseline="30000" dirty="0">
                <a:latin typeface="+mn-lt"/>
                <a:cs typeface="Arial" pitchFamily="34" charset="0"/>
              </a:rPr>
              <a:t>2+</a:t>
            </a:r>
            <a:r>
              <a:rPr lang="en-GB" altLang="en-US" sz="2400" baseline="30000" dirty="0">
                <a:latin typeface="+mn-lt"/>
                <a:cs typeface="Arial" pitchFamily="34" charset="0"/>
              </a:rPr>
              <a:t>	</a:t>
            </a:r>
            <a:r>
              <a:rPr lang="en-GB" altLang="en-US" sz="2400" dirty="0">
                <a:latin typeface="+mn-lt"/>
                <a:cs typeface="Arial" pitchFamily="34" charset="0"/>
              </a:rPr>
              <a:t>+    2e		oxidation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400" dirty="0">
              <a:latin typeface="+mn-lt"/>
              <a:cs typeface="Arial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  <a:cs typeface="Arial" pitchFamily="34" charset="0"/>
              </a:rPr>
              <a:t>	2H</a:t>
            </a:r>
            <a:r>
              <a:rPr lang="en-GB" altLang="en-US" sz="2400" b="1" baseline="30000" dirty="0">
                <a:latin typeface="+mn-lt"/>
                <a:cs typeface="Arial" pitchFamily="34" charset="0"/>
              </a:rPr>
              <a:t>+</a:t>
            </a:r>
            <a:r>
              <a:rPr lang="en-GB" altLang="en-US" sz="2400" dirty="0">
                <a:latin typeface="+mn-lt"/>
                <a:cs typeface="Arial" pitchFamily="34" charset="0"/>
              </a:rPr>
              <a:t>	  +    2e      →       H</a:t>
            </a:r>
            <a:r>
              <a:rPr lang="en-GB" altLang="en-US" sz="2400" baseline="-25000" dirty="0">
                <a:latin typeface="+mn-lt"/>
                <a:cs typeface="Arial" pitchFamily="34" charset="0"/>
              </a:rPr>
              <a:t>2</a:t>
            </a:r>
            <a:r>
              <a:rPr lang="en-GB" altLang="en-US" sz="2400" dirty="0">
                <a:latin typeface="+mn-lt"/>
                <a:cs typeface="Arial" pitchFamily="34" charset="0"/>
              </a:rPr>
              <a:t>	reduction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381000" y="5805264"/>
            <a:ext cx="7696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 dirty="0">
                <a:latin typeface="+mn-lt"/>
              </a:rPr>
              <a:t>B</a:t>
            </a:r>
            <a:r>
              <a:rPr lang="en-GB" altLang="en-US" sz="2400" dirty="0">
                <a:latin typeface="+mn-lt"/>
              </a:rPr>
              <a:t>. Spectator ion is sulphate (SO</a:t>
            </a:r>
            <a:r>
              <a:rPr lang="en-GB" altLang="en-US" sz="2400" baseline="-25000" dirty="0">
                <a:latin typeface="+mn-lt"/>
              </a:rPr>
              <a:t>4</a:t>
            </a:r>
            <a:r>
              <a:rPr lang="en-GB" altLang="en-US" sz="2400" b="1" baseline="30000" dirty="0">
                <a:latin typeface="+mn-lt"/>
              </a:rPr>
              <a:t>2-</a:t>
            </a:r>
            <a:r>
              <a:rPr lang="en-GB" altLang="en-US" sz="2400" dirty="0">
                <a:latin typeface="+mn-lt"/>
              </a:rPr>
              <a:t>)</a:t>
            </a:r>
            <a:endParaRPr lang="en-US" altLang="en-U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6467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2" grpId="0"/>
      <p:bldP spid="14343" grpId="0"/>
      <p:bldP spid="14344" grpId="0"/>
      <p:bldP spid="14345" grpId="0"/>
      <p:bldP spid="14346" grpId="0"/>
      <p:bldP spid="14347" grpId="0"/>
      <p:bldP spid="143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04800" y="381000"/>
            <a:ext cx="8382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</a:rPr>
              <a:t>C. Zn	  </a:t>
            </a:r>
            <a:r>
              <a:rPr lang="en-GB" altLang="en-US" sz="2400">
                <a:latin typeface="+mn-lt"/>
                <a:cs typeface="Arial" pitchFamily="34" charset="0"/>
              </a:rPr>
              <a:t>→	Zn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2+</a:t>
            </a:r>
            <a:r>
              <a:rPr lang="en-GB" altLang="en-US" sz="2400" baseline="30000">
                <a:latin typeface="+mn-lt"/>
                <a:cs typeface="Arial" pitchFamily="34" charset="0"/>
              </a:rPr>
              <a:t>	</a:t>
            </a:r>
            <a:r>
              <a:rPr lang="en-GB" altLang="en-US" sz="2400">
                <a:latin typeface="+mn-lt"/>
                <a:cs typeface="Arial" pitchFamily="34" charset="0"/>
              </a:rPr>
              <a:t>+    2e		oxidation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400">
              <a:latin typeface="+mn-lt"/>
              <a:cs typeface="Arial" pitchFamily="34" charset="0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  <a:cs typeface="Arial" pitchFamily="34" charset="0"/>
              </a:rPr>
              <a:t>	2H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+</a:t>
            </a:r>
            <a:r>
              <a:rPr lang="en-GB" altLang="en-US" sz="2400">
                <a:latin typeface="+mn-lt"/>
                <a:cs typeface="Arial" pitchFamily="34" charset="0"/>
              </a:rPr>
              <a:t>	  +    2e      →       H</a:t>
            </a:r>
            <a:r>
              <a:rPr lang="en-GB" altLang="en-US" sz="2400" baseline="-25000">
                <a:latin typeface="+mn-lt"/>
                <a:cs typeface="Arial" pitchFamily="34" charset="0"/>
              </a:rPr>
              <a:t>2</a:t>
            </a:r>
            <a:r>
              <a:rPr lang="en-GB" altLang="en-US" sz="2400">
                <a:latin typeface="+mn-lt"/>
                <a:cs typeface="Arial" pitchFamily="34" charset="0"/>
              </a:rPr>
              <a:t>	reduction</a:t>
            </a:r>
          </a:p>
        </p:txBody>
      </p:sp>
      <p:sp>
        <p:nvSpPr>
          <p:cNvPr id="16389" name="AutoShape 5"/>
          <p:cNvSpPr>
            <a:spLocks/>
          </p:cNvSpPr>
          <p:nvPr/>
        </p:nvSpPr>
        <p:spPr bwMode="auto">
          <a:xfrm>
            <a:off x="6629400" y="228600"/>
            <a:ext cx="609600" cy="1905000"/>
          </a:xfrm>
          <a:prstGeom prst="rightBrace">
            <a:avLst>
              <a:gd name="adj1" fmla="val 26042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7467600" y="1066800"/>
            <a:ext cx="1143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>
                <a:latin typeface="+mn-lt"/>
              </a:rPr>
              <a:t>ADD</a:t>
            </a:r>
            <a:endParaRPr lang="en-US" altLang="en-US" sz="2400" b="1">
              <a:latin typeface="+mn-lt"/>
            </a:endParaRP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04800" y="2743200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+mn-lt"/>
              </a:rPr>
              <a:t>Zn  +   2 H</a:t>
            </a:r>
            <a:r>
              <a:rPr lang="en-GB" altLang="en-US" sz="2400" b="1" baseline="30000">
                <a:latin typeface="+mn-lt"/>
              </a:rPr>
              <a:t>+</a:t>
            </a:r>
            <a:r>
              <a:rPr lang="en-GB" altLang="en-US" sz="2400">
                <a:latin typeface="+mn-lt"/>
              </a:rPr>
              <a:t>   +    2 e    </a:t>
            </a:r>
            <a:r>
              <a:rPr lang="en-GB" altLang="en-US" sz="2400">
                <a:latin typeface="+mn-lt"/>
                <a:cs typeface="Arial" pitchFamily="34" charset="0"/>
              </a:rPr>
              <a:t>→	    Zn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2+</a:t>
            </a:r>
            <a:r>
              <a:rPr lang="en-GB" altLang="en-US" sz="2400">
                <a:latin typeface="+mn-lt"/>
                <a:cs typeface="Arial" pitchFamily="34" charset="0"/>
              </a:rPr>
              <a:t>   +   H</a:t>
            </a:r>
            <a:r>
              <a:rPr lang="en-GB" altLang="en-US" sz="2400" b="1" baseline="-25000">
                <a:latin typeface="+mn-lt"/>
                <a:cs typeface="Arial" pitchFamily="34" charset="0"/>
              </a:rPr>
              <a:t>2</a:t>
            </a:r>
            <a:r>
              <a:rPr lang="en-GB" altLang="en-US" sz="2400">
                <a:latin typeface="+mn-lt"/>
                <a:cs typeface="Arial" pitchFamily="34" charset="0"/>
              </a:rPr>
              <a:t>   +   2 e</a:t>
            </a:r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 flipH="1">
            <a:off x="2743200" y="2667000"/>
            <a:ext cx="45720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2400"/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 flipH="1">
            <a:off x="6629400" y="2743200"/>
            <a:ext cx="45720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2400"/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228600" y="3352800"/>
            <a:ext cx="47034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Balanced Redox equation:</a:t>
            </a:r>
            <a:endParaRPr lang="en-US" altLang="en-US" sz="2400" dirty="0">
              <a:latin typeface="+mn-lt"/>
            </a:endParaRPr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1219200" y="3886200"/>
            <a:ext cx="548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+mn-lt"/>
              </a:rPr>
              <a:t>Zn  +   2 H</a:t>
            </a:r>
            <a:r>
              <a:rPr lang="en-GB" altLang="en-US" sz="2400" b="1" baseline="30000">
                <a:latin typeface="+mn-lt"/>
              </a:rPr>
              <a:t>+</a:t>
            </a:r>
            <a:r>
              <a:rPr lang="en-GB" altLang="en-US" sz="2400">
                <a:latin typeface="+mn-lt"/>
              </a:rPr>
              <a:t>     </a:t>
            </a:r>
            <a:r>
              <a:rPr lang="en-GB" altLang="en-US" sz="2400">
                <a:latin typeface="+mn-lt"/>
                <a:cs typeface="Arial" pitchFamily="34" charset="0"/>
              </a:rPr>
              <a:t>→	    Zn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2+</a:t>
            </a:r>
            <a:r>
              <a:rPr lang="en-GB" altLang="en-US" sz="2400">
                <a:latin typeface="+mn-lt"/>
                <a:cs typeface="Arial" pitchFamily="34" charset="0"/>
              </a:rPr>
              <a:t>   +   H</a:t>
            </a:r>
            <a:r>
              <a:rPr lang="en-GB" altLang="en-US" sz="2400" b="1" baseline="-25000">
                <a:latin typeface="+mn-lt"/>
                <a:cs typeface="Arial" pitchFamily="34" charset="0"/>
              </a:rPr>
              <a:t>2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914400" y="5029200"/>
            <a:ext cx="6553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The zinc metal is the </a:t>
            </a:r>
            <a:r>
              <a:rPr lang="en-GB" altLang="en-US" sz="2400" dirty="0">
                <a:solidFill>
                  <a:srgbClr val="FF3300"/>
                </a:solidFill>
                <a:latin typeface="+mn-lt"/>
              </a:rPr>
              <a:t>reducing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 agent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The hydrogen ion is the </a:t>
            </a:r>
            <a:r>
              <a:rPr lang="en-GB" altLang="en-US" sz="2400" dirty="0">
                <a:solidFill>
                  <a:srgbClr val="0066FF"/>
                </a:solidFill>
                <a:latin typeface="+mn-lt"/>
              </a:rPr>
              <a:t>oxidising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 agent. </a:t>
            </a:r>
          </a:p>
        </p:txBody>
      </p:sp>
    </p:spTree>
    <p:extLst>
      <p:ext uri="{BB962C8B-B14F-4D97-AF65-F5344CB8AC3E}">
        <p14:creationId xmlns:p14="http://schemas.microsoft.com/office/powerpoint/2010/main" val="258480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 animBg="1"/>
      <p:bldP spid="16390" grpId="0"/>
      <p:bldP spid="16393" grpId="0"/>
      <p:bldP spid="16394" grpId="0" animBg="1"/>
      <p:bldP spid="16395" grpId="0" animBg="1"/>
      <p:bldP spid="16396" grpId="0"/>
      <p:bldP spid="16399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smtClean="0">
                <a:latin typeface="Comic Sans MS" pitchFamily="66" charset="0"/>
              </a:rPr>
              <a:t>Reactions of halogens</a:t>
            </a:r>
          </a:p>
        </p:txBody>
      </p:sp>
      <p:sp>
        <p:nvSpPr>
          <p:cNvPr id="33792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1520" y="1268760"/>
            <a:ext cx="6765925" cy="4114800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800" dirty="0" smtClean="0">
                <a:latin typeface="Comic Sans MS" pitchFamily="66" charset="0"/>
              </a:rPr>
              <a:t>     The Group 7 elements are called the halogens. This experiment involves some reactions of the halogens.</a:t>
            </a:r>
          </a:p>
        </p:txBody>
      </p:sp>
      <p:pic>
        <p:nvPicPr>
          <p:cNvPr id="337924" name="Object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0000"/>
                    </a14:imgEffect>
                    <a14:imgEffect>
                      <a14:saturation sat="2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4" y="1985629"/>
            <a:ext cx="6480001" cy="445009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30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947" name="Object 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2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74640"/>
            <a:ext cx="9144000" cy="345710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3869871" y="2911474"/>
            <a:ext cx="5084763" cy="1147763"/>
            <a:chOff x="2444" y="2557"/>
            <a:chExt cx="3203" cy="723"/>
          </a:xfrm>
        </p:grpSpPr>
        <p:sp>
          <p:nvSpPr>
            <p:cNvPr id="338949" name="Text Box 7"/>
            <p:cNvSpPr txBox="1">
              <a:spLocks noChangeArrowheads="1"/>
            </p:cNvSpPr>
            <p:nvPr/>
          </p:nvSpPr>
          <p:spPr bwMode="auto">
            <a:xfrm>
              <a:off x="2444" y="2557"/>
              <a:ext cx="635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1000" dirty="0">
                  <a:solidFill>
                    <a:schemeClr val="tx2"/>
                  </a:solidFill>
                  <a:latin typeface="Comic Sans MS" pitchFamily="66" charset="0"/>
                </a:rPr>
                <a:t>Bleached (fast)</a:t>
              </a:r>
            </a:p>
          </p:txBody>
        </p:sp>
        <p:sp>
          <p:nvSpPr>
            <p:cNvPr id="338950" name="Text Box 8"/>
            <p:cNvSpPr txBox="1">
              <a:spLocks noChangeArrowheads="1"/>
            </p:cNvSpPr>
            <p:nvPr/>
          </p:nvSpPr>
          <p:spPr bwMode="auto">
            <a:xfrm>
              <a:off x="2444" y="2803"/>
              <a:ext cx="635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1000" dirty="0">
                  <a:solidFill>
                    <a:schemeClr val="tx2"/>
                  </a:solidFill>
                  <a:latin typeface="Comic Sans MS" pitchFamily="66" charset="0"/>
                </a:rPr>
                <a:t>Bleached (slow)</a:t>
              </a:r>
            </a:p>
          </p:txBody>
        </p:sp>
        <p:sp>
          <p:nvSpPr>
            <p:cNvPr id="338951" name="Text Box 9"/>
            <p:cNvSpPr txBox="1">
              <a:spLocks noChangeArrowheads="1"/>
            </p:cNvSpPr>
            <p:nvPr/>
          </p:nvSpPr>
          <p:spPr bwMode="auto">
            <a:xfrm>
              <a:off x="2472" y="3028"/>
              <a:ext cx="635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1000" dirty="0">
                  <a:solidFill>
                    <a:schemeClr val="tx2"/>
                  </a:solidFill>
                  <a:latin typeface="Comic Sans MS" pitchFamily="66" charset="0"/>
                </a:rPr>
                <a:t>Bleached (very slow)</a:t>
              </a:r>
            </a:p>
          </p:txBody>
        </p:sp>
        <p:sp>
          <p:nvSpPr>
            <p:cNvPr id="338952" name="Text Box 10"/>
            <p:cNvSpPr txBox="1">
              <a:spLocks noChangeArrowheads="1"/>
            </p:cNvSpPr>
            <p:nvPr/>
          </p:nvSpPr>
          <p:spPr bwMode="auto">
            <a:xfrm>
              <a:off x="3198" y="2601"/>
              <a:ext cx="63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1100" dirty="0">
                  <a:solidFill>
                    <a:schemeClr val="tx2"/>
                  </a:solidFill>
                  <a:latin typeface="Comic Sans MS" pitchFamily="66" charset="0"/>
                </a:rPr>
                <a:t>No reaction</a:t>
              </a:r>
            </a:p>
          </p:txBody>
        </p:sp>
        <p:sp>
          <p:nvSpPr>
            <p:cNvPr id="338953" name="Text Box 11"/>
            <p:cNvSpPr txBox="1">
              <a:spLocks noChangeArrowheads="1"/>
            </p:cNvSpPr>
            <p:nvPr/>
          </p:nvSpPr>
          <p:spPr bwMode="auto">
            <a:xfrm>
              <a:off x="3198" y="2857"/>
              <a:ext cx="63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1100" dirty="0">
                  <a:solidFill>
                    <a:schemeClr val="tx2"/>
                  </a:solidFill>
                  <a:latin typeface="Comic Sans MS" pitchFamily="66" charset="0"/>
                </a:rPr>
                <a:t>No reaction</a:t>
              </a:r>
            </a:p>
          </p:txBody>
        </p:sp>
        <p:sp>
          <p:nvSpPr>
            <p:cNvPr id="338954" name="Text Box 12"/>
            <p:cNvSpPr txBox="1">
              <a:spLocks noChangeArrowheads="1"/>
            </p:cNvSpPr>
            <p:nvPr/>
          </p:nvSpPr>
          <p:spPr bwMode="auto">
            <a:xfrm>
              <a:off x="4105" y="2857"/>
              <a:ext cx="635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1100" dirty="0">
                  <a:solidFill>
                    <a:schemeClr val="tx2"/>
                  </a:solidFill>
                  <a:latin typeface="Comic Sans MS" pitchFamily="66" charset="0"/>
                </a:rPr>
                <a:t>No reaction</a:t>
              </a:r>
            </a:p>
          </p:txBody>
        </p:sp>
        <p:sp>
          <p:nvSpPr>
            <p:cNvPr id="338955" name="Text Box 13"/>
            <p:cNvSpPr txBox="1">
              <a:spLocks noChangeArrowheads="1"/>
            </p:cNvSpPr>
            <p:nvPr/>
          </p:nvSpPr>
          <p:spPr bwMode="auto">
            <a:xfrm>
              <a:off x="4092" y="2569"/>
              <a:ext cx="635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900">
                  <a:solidFill>
                    <a:schemeClr val="tx2"/>
                  </a:solidFill>
                  <a:latin typeface="Comic Sans MS" pitchFamily="66" charset="0"/>
                </a:rPr>
                <a:t> reaction (colour change)</a:t>
              </a:r>
            </a:p>
          </p:txBody>
        </p:sp>
        <p:sp>
          <p:nvSpPr>
            <p:cNvPr id="338956" name="Text Box 16"/>
            <p:cNvSpPr txBox="1">
              <a:spLocks noChangeArrowheads="1"/>
            </p:cNvSpPr>
            <p:nvPr/>
          </p:nvSpPr>
          <p:spPr bwMode="auto">
            <a:xfrm>
              <a:off x="4921" y="2557"/>
              <a:ext cx="726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1000" dirty="0">
                  <a:solidFill>
                    <a:schemeClr val="tx2"/>
                  </a:solidFill>
                  <a:latin typeface="Comic Sans MS" pitchFamily="66" charset="0"/>
                </a:rPr>
                <a:t> reaction (colour change)</a:t>
              </a:r>
            </a:p>
          </p:txBody>
        </p:sp>
        <p:sp>
          <p:nvSpPr>
            <p:cNvPr id="338957" name="Text Box 17"/>
            <p:cNvSpPr txBox="1">
              <a:spLocks noChangeArrowheads="1"/>
            </p:cNvSpPr>
            <p:nvPr/>
          </p:nvSpPr>
          <p:spPr bwMode="auto">
            <a:xfrm>
              <a:off x="4921" y="2766"/>
              <a:ext cx="726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1000" dirty="0">
                  <a:solidFill>
                    <a:schemeClr val="tx2"/>
                  </a:solidFill>
                  <a:latin typeface="Comic Sans MS" pitchFamily="66" charset="0"/>
                </a:rPr>
                <a:t> reaction (colour change)</a:t>
              </a:r>
            </a:p>
          </p:txBody>
        </p:sp>
      </p:grp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085733" y="3730284"/>
            <a:ext cx="10080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100" dirty="0">
                <a:solidFill>
                  <a:schemeClr val="tx2"/>
                </a:solidFill>
                <a:latin typeface="Comic Sans MS" pitchFamily="66" charset="0"/>
              </a:rPr>
              <a:t>No reaction</a:t>
            </a: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6479830" y="3731871"/>
            <a:ext cx="10080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100" dirty="0">
                <a:solidFill>
                  <a:schemeClr val="tx2"/>
                </a:solidFill>
                <a:latin typeface="Comic Sans MS" pitchFamily="66" charset="0"/>
              </a:rPr>
              <a:t>No reaction</a:t>
            </a: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7763275" y="3730284"/>
            <a:ext cx="10080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100" dirty="0">
                <a:solidFill>
                  <a:schemeClr val="tx2"/>
                </a:solidFill>
                <a:latin typeface="Comic Sans MS" pitchFamily="66" charset="0"/>
              </a:rPr>
              <a:t>No reaction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4725144"/>
            <a:ext cx="7838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Fluorine would displace all the halide ions if included in the experiment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85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404813"/>
            <a:ext cx="7772400" cy="61198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altLang="en-US" sz="2000" dirty="0" smtClean="0">
                <a:latin typeface="Comic Sans MS" pitchFamily="66" charset="0"/>
              </a:rPr>
              <a:t>Which halogen solution is the strongest bleaching agent?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altLang="en-US" sz="2000" dirty="0" smtClean="0">
                <a:latin typeface="Comic Sans MS" pitchFamily="66" charset="0"/>
              </a:rPr>
              <a:t>Looking at group7 which halogen is the most reactive?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altLang="en-US" sz="2000" dirty="0" smtClean="0">
                <a:latin typeface="Comic Sans MS" pitchFamily="66" charset="0"/>
              </a:rPr>
              <a:t>Write a symbol equation for the reaction of chlorine and potassium bromide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altLang="en-US" sz="2000" dirty="0" smtClean="0">
                <a:latin typeface="Comic Sans MS" pitchFamily="66" charset="0"/>
              </a:rPr>
              <a:t>Write a half equation for the oxidising agent in the above reaction</a:t>
            </a:r>
          </a:p>
        </p:txBody>
      </p:sp>
      <p:sp>
        <p:nvSpPr>
          <p:cNvPr id="226307" name="Text Box 3"/>
          <p:cNvSpPr txBox="1">
            <a:spLocks noChangeArrowheads="1"/>
          </p:cNvSpPr>
          <p:nvPr/>
        </p:nvSpPr>
        <p:spPr bwMode="auto">
          <a:xfrm>
            <a:off x="683568" y="869157"/>
            <a:ext cx="46085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Chlorine</a:t>
            </a:r>
          </a:p>
        </p:txBody>
      </p:sp>
      <p:sp>
        <p:nvSpPr>
          <p:cNvPr id="226308" name="Text Box 4"/>
          <p:cNvSpPr txBox="1">
            <a:spLocks noChangeArrowheads="1"/>
          </p:cNvSpPr>
          <p:nvPr/>
        </p:nvSpPr>
        <p:spPr bwMode="auto">
          <a:xfrm>
            <a:off x="683568" y="2060574"/>
            <a:ext cx="8280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 smtClean="0">
                <a:solidFill>
                  <a:srgbClr val="FF0000"/>
                </a:solidFill>
                <a:latin typeface="Comic Sans MS" pitchFamily="66" charset="0"/>
              </a:rPr>
              <a:t>Fluorine </a:t>
            </a:r>
            <a:endParaRPr lang="en-GB" altLang="en-US" sz="1800" dirty="0">
              <a:solidFill>
                <a:srgbClr val="FF00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226309" name="Text Box 5"/>
          <p:cNvSpPr txBox="1">
            <a:spLocks noChangeArrowheads="1"/>
          </p:cNvSpPr>
          <p:nvPr/>
        </p:nvSpPr>
        <p:spPr bwMode="auto">
          <a:xfrm>
            <a:off x="683568" y="3429000"/>
            <a:ext cx="8280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Cl</a:t>
            </a:r>
            <a:r>
              <a:rPr lang="en-GB" altLang="en-US" sz="1800" baseline="-25000" dirty="0">
                <a:solidFill>
                  <a:srgbClr val="FF0000"/>
                </a:solidFill>
                <a:latin typeface="Comic Sans MS" pitchFamily="66" charset="0"/>
              </a:rPr>
              <a:t>2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en-GB" altLang="en-US" sz="1800" dirty="0" err="1">
                <a:solidFill>
                  <a:srgbClr val="FF0000"/>
                </a:solidFill>
                <a:latin typeface="Comic Sans MS" pitchFamily="66" charset="0"/>
              </a:rPr>
              <a:t>aq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) + 2K</a:t>
            </a:r>
            <a:r>
              <a:rPr lang="en-GB" altLang="en-US" sz="1800" baseline="30000" dirty="0">
                <a:solidFill>
                  <a:srgbClr val="FF0000"/>
                </a:solidFill>
                <a:latin typeface="Comic Sans MS" pitchFamily="66" charset="0"/>
              </a:rPr>
              <a:t>+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Br</a:t>
            </a:r>
            <a:r>
              <a:rPr lang="en-GB" altLang="en-US" sz="1800" baseline="30000" dirty="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en-GB" altLang="en-US" sz="1800" dirty="0" err="1">
                <a:solidFill>
                  <a:srgbClr val="FF0000"/>
                </a:solidFill>
                <a:latin typeface="Comic Sans MS" pitchFamily="66" charset="0"/>
              </a:rPr>
              <a:t>aq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)   </a:t>
            </a:r>
            <a:r>
              <a:rPr lang="en-GB" altLang="en-US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 2K</a:t>
            </a:r>
            <a:r>
              <a:rPr lang="en-GB" altLang="en-US" sz="1800" baseline="300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+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Cl</a:t>
            </a:r>
            <a:r>
              <a:rPr lang="en-GB" altLang="en-US" sz="1800" baseline="300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-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(</a:t>
            </a:r>
            <a:r>
              <a:rPr lang="en-GB" altLang="en-US" sz="1800" dirty="0" err="1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aq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) +</a:t>
            </a:r>
            <a:r>
              <a:rPr lang="en-GB" altLang="en-US" sz="1800" baseline="300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Br</a:t>
            </a:r>
            <a:r>
              <a:rPr lang="en-GB" altLang="en-US" sz="1800" baseline="-250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2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(</a:t>
            </a:r>
            <a:r>
              <a:rPr lang="en-GB" altLang="en-US" sz="1800" dirty="0" err="1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aq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)</a:t>
            </a:r>
          </a:p>
        </p:txBody>
      </p:sp>
      <p:sp>
        <p:nvSpPr>
          <p:cNvPr id="226310" name="Text Box 6"/>
          <p:cNvSpPr txBox="1">
            <a:spLocks noChangeArrowheads="1"/>
          </p:cNvSpPr>
          <p:nvPr/>
        </p:nvSpPr>
        <p:spPr bwMode="auto">
          <a:xfrm>
            <a:off x="683568" y="4221163"/>
            <a:ext cx="8280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Cl</a:t>
            </a:r>
            <a:r>
              <a:rPr lang="en-GB" altLang="en-US" sz="1800" baseline="-25000" dirty="0">
                <a:solidFill>
                  <a:srgbClr val="FF0000"/>
                </a:solidFill>
                <a:latin typeface="Comic Sans MS" pitchFamily="66" charset="0"/>
              </a:rPr>
              <a:t>2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en-GB" altLang="en-US" sz="1800" dirty="0" err="1">
                <a:solidFill>
                  <a:srgbClr val="FF0000"/>
                </a:solidFill>
                <a:latin typeface="Comic Sans MS" pitchFamily="66" charset="0"/>
              </a:rPr>
              <a:t>aq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) + 2Br</a:t>
            </a:r>
            <a:r>
              <a:rPr lang="en-GB" altLang="en-US" sz="1800" baseline="30000" dirty="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en-GB" altLang="en-US" sz="1800" dirty="0" err="1">
                <a:solidFill>
                  <a:srgbClr val="FF0000"/>
                </a:solidFill>
                <a:latin typeface="Comic Sans MS" pitchFamily="66" charset="0"/>
              </a:rPr>
              <a:t>aq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)   →  2Cl</a:t>
            </a:r>
            <a:r>
              <a:rPr lang="en-GB" altLang="en-US" sz="1800" baseline="30000" dirty="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en-GB" altLang="en-US" sz="1800" dirty="0" err="1">
                <a:solidFill>
                  <a:srgbClr val="FF0000"/>
                </a:solidFill>
                <a:latin typeface="Comic Sans MS" pitchFamily="66" charset="0"/>
              </a:rPr>
              <a:t>aq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) + Br</a:t>
            </a:r>
            <a:r>
              <a:rPr lang="en-GB" altLang="en-US" sz="1800" baseline="-25000" dirty="0">
                <a:solidFill>
                  <a:srgbClr val="FF0000"/>
                </a:solidFill>
                <a:latin typeface="Comic Sans MS" pitchFamily="66" charset="0"/>
              </a:rPr>
              <a:t>2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en-GB" altLang="en-US" sz="1800" dirty="0" err="1">
                <a:solidFill>
                  <a:srgbClr val="FF0000"/>
                </a:solidFill>
                <a:latin typeface="Comic Sans MS" pitchFamily="66" charset="0"/>
              </a:rPr>
              <a:t>aq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)</a:t>
            </a:r>
          </a:p>
        </p:txBody>
      </p:sp>
      <p:sp>
        <p:nvSpPr>
          <p:cNvPr id="226311" name="Text Box 7"/>
          <p:cNvSpPr txBox="1">
            <a:spLocks noChangeArrowheads="1"/>
          </p:cNvSpPr>
          <p:nvPr/>
        </p:nvSpPr>
        <p:spPr bwMode="auto">
          <a:xfrm>
            <a:off x="683568" y="5492636"/>
            <a:ext cx="8280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Cl</a:t>
            </a:r>
            <a:r>
              <a:rPr lang="en-GB" altLang="en-US" sz="1800" baseline="-25000" dirty="0">
                <a:solidFill>
                  <a:srgbClr val="FF0000"/>
                </a:solidFill>
                <a:latin typeface="Comic Sans MS" pitchFamily="66" charset="0"/>
              </a:rPr>
              <a:t>2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en-GB" altLang="en-US" sz="1800" dirty="0" err="1">
                <a:solidFill>
                  <a:srgbClr val="FF0000"/>
                </a:solidFill>
                <a:latin typeface="Comic Sans MS" pitchFamily="66" charset="0"/>
              </a:rPr>
              <a:t>aq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) + 2e</a:t>
            </a:r>
            <a:r>
              <a:rPr lang="en-GB" altLang="en-US" sz="1800" baseline="30000" dirty="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altLang="en-US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2Cl</a:t>
            </a:r>
            <a:r>
              <a:rPr lang="en-GB" altLang="en-US" sz="1800" baseline="300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-</a:t>
            </a:r>
            <a:r>
              <a:rPr lang="en-GB" altLang="en-US" sz="1800" baseline="-250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(</a:t>
            </a:r>
            <a:r>
              <a:rPr lang="en-GB" altLang="en-US" sz="1800" dirty="0" err="1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aq</a:t>
            </a:r>
            <a:r>
              <a:rPr lang="en-GB" altLang="en-US" sz="1800" dirty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)</a:t>
            </a:r>
            <a:endParaRPr lang="en-GB" altLang="en-US" sz="1800" baseline="30000" dirty="0">
              <a:solidFill>
                <a:srgbClr val="FF000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56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7" grpId="0"/>
      <p:bldP spid="226308" grpId="0"/>
      <p:bldP spid="226309" grpId="0"/>
      <p:bldP spid="226310" grpId="0"/>
      <p:bldP spid="2263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3997" y="0"/>
            <a:ext cx="7772400" cy="908720"/>
          </a:xfrm>
        </p:spPr>
        <p:txBody>
          <a:bodyPr/>
          <a:lstStyle/>
          <a:p>
            <a:r>
              <a:rPr lang="en-GB" altLang="en-US" sz="4000" dirty="0" smtClean="0">
                <a:latin typeface="Comic Sans MS" pitchFamily="66" charset="0"/>
              </a:rPr>
              <a:t>Oxidising and reducing agents</a:t>
            </a:r>
          </a:p>
        </p:txBody>
      </p:sp>
      <p:sp>
        <p:nvSpPr>
          <p:cNvPr id="342019" name="Text Box 2"/>
          <p:cNvSpPr txBox="1">
            <a:spLocks noChangeArrowheads="1"/>
          </p:cNvSpPr>
          <p:nvPr/>
        </p:nvSpPr>
        <p:spPr bwMode="auto">
          <a:xfrm>
            <a:off x="1187450" y="2129631"/>
            <a:ext cx="5791200" cy="3276600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pic>
        <p:nvPicPr>
          <p:cNvPr id="342020" name="Object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2101056"/>
            <a:ext cx="5353050" cy="313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2021" name="Text Box 4"/>
          <p:cNvSpPr txBox="1">
            <a:spLocks noChangeArrowheads="1"/>
          </p:cNvSpPr>
          <p:nvPr/>
        </p:nvSpPr>
        <p:spPr bwMode="auto">
          <a:xfrm>
            <a:off x="2025650" y="2586831"/>
            <a:ext cx="3657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800">
                <a:latin typeface="Times New Roman" pitchFamily="18" charset="0"/>
              </a:rPr>
              <a:t>Note that, in general,</a:t>
            </a: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342022" name="AutoShape 6" descr="5%"/>
          <p:cNvSpPr>
            <a:spLocks noChangeArrowheads="1"/>
          </p:cNvSpPr>
          <p:nvPr/>
        </p:nvSpPr>
        <p:spPr bwMode="auto">
          <a:xfrm>
            <a:off x="1063625" y="2159794"/>
            <a:ext cx="6705600" cy="3352800"/>
          </a:xfrm>
          <a:prstGeom prst="rtTriangle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2023" name="AutoShape 7"/>
          <p:cNvSpPr>
            <a:spLocks noChangeArrowheads="1"/>
          </p:cNvSpPr>
          <p:nvPr/>
        </p:nvSpPr>
        <p:spPr bwMode="auto">
          <a:xfrm>
            <a:off x="1116013" y="2159794"/>
            <a:ext cx="6705600" cy="3352800"/>
          </a:xfrm>
          <a:prstGeom prst="rtTriangle">
            <a:avLst/>
          </a:prstGeom>
          <a:solidFill>
            <a:srgbClr val="FFFF00"/>
          </a:solidFill>
          <a:ln w="7937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2024" name="Text Box 8"/>
          <p:cNvSpPr txBox="1">
            <a:spLocks noChangeArrowheads="1"/>
          </p:cNvSpPr>
          <p:nvPr/>
        </p:nvSpPr>
        <p:spPr bwMode="auto">
          <a:xfrm>
            <a:off x="1187450" y="3912394"/>
            <a:ext cx="3733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Mg </a:t>
            </a:r>
            <a:r>
              <a:rPr lang="en-GB" altLang="en-US" sz="28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Mg</a:t>
            </a:r>
            <a:r>
              <a:rPr lang="en-GB" altLang="en-US" sz="2800" baseline="300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2+ </a:t>
            </a:r>
            <a:r>
              <a:rPr lang="en-GB" altLang="en-US" sz="28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+ 2e</a:t>
            </a:r>
            <a:r>
              <a:rPr lang="en-GB" altLang="en-US" sz="2800" baseline="300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-</a:t>
            </a:r>
            <a:endParaRPr lang="en-US" altLang="en-US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27341" name="Text Box 9"/>
          <p:cNvSpPr txBox="1">
            <a:spLocks noChangeArrowheads="1"/>
          </p:cNvSpPr>
          <p:nvPr/>
        </p:nvSpPr>
        <p:spPr bwMode="auto">
          <a:xfrm>
            <a:off x="182562" y="5587433"/>
            <a:ext cx="73437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omic Sans MS" pitchFamily="66" charset="0"/>
              </a:rPr>
              <a:t>The elements with low </a:t>
            </a:r>
            <a:r>
              <a:rPr lang="en-US" altLang="en-US" sz="2400" dirty="0" smtClean="0">
                <a:latin typeface="Comic Sans MS" pitchFamily="66" charset="0"/>
              </a:rPr>
              <a:t>electronegativity values </a:t>
            </a:r>
            <a:r>
              <a:rPr lang="en-US" altLang="en-US" sz="2400" dirty="0">
                <a:latin typeface="Comic Sans MS" pitchFamily="66" charset="0"/>
              </a:rPr>
              <a:t>tend to form ions by losing electrons (oxidation) and so act as reducing agents</a:t>
            </a:r>
            <a:endParaRPr lang="en-US" altLang="en-US" sz="2400" dirty="0">
              <a:latin typeface="Times New Roman" pitchFamily="18" charset="0"/>
            </a:endParaRPr>
          </a:p>
        </p:txBody>
      </p:sp>
      <p:sp>
        <p:nvSpPr>
          <p:cNvPr id="342026" name="Text Box 10"/>
          <p:cNvSpPr txBox="1">
            <a:spLocks noChangeArrowheads="1"/>
          </p:cNvSpPr>
          <p:nvPr/>
        </p:nvSpPr>
        <p:spPr bwMode="auto">
          <a:xfrm>
            <a:off x="1263650" y="4568031"/>
            <a:ext cx="441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Al  </a:t>
            </a:r>
            <a:r>
              <a:rPr lang="en-GB" altLang="en-US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Al</a:t>
            </a:r>
            <a:r>
              <a:rPr lang="en-GB" altLang="en-US" baseline="300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3+</a:t>
            </a:r>
            <a:r>
              <a:rPr lang="en-GB" altLang="en-US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+   3e</a:t>
            </a:r>
            <a:r>
              <a:rPr lang="en-GB" altLang="en-US" baseline="300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-</a:t>
            </a:r>
            <a:endParaRPr lang="en-US" altLang="en-US" sz="2400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42027" name="AutoShape 11"/>
          <p:cNvSpPr>
            <a:spLocks noChangeArrowheads="1"/>
          </p:cNvSpPr>
          <p:nvPr/>
        </p:nvSpPr>
        <p:spPr bwMode="auto">
          <a:xfrm flipH="1" flipV="1">
            <a:off x="1187450" y="2129631"/>
            <a:ext cx="6705600" cy="3352800"/>
          </a:xfrm>
          <a:prstGeom prst="rtTriangle">
            <a:avLst/>
          </a:prstGeom>
          <a:noFill/>
          <a:ln w="7937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2028" name="AutoShape 13"/>
          <p:cNvSpPr>
            <a:spLocks noChangeArrowheads="1"/>
          </p:cNvSpPr>
          <p:nvPr/>
        </p:nvSpPr>
        <p:spPr bwMode="auto">
          <a:xfrm flipH="1" flipV="1">
            <a:off x="1187450" y="2129631"/>
            <a:ext cx="6705600" cy="3352800"/>
          </a:xfrm>
          <a:prstGeom prst="rtTriangle">
            <a:avLst/>
          </a:prstGeom>
          <a:solidFill>
            <a:srgbClr val="99CCFF"/>
          </a:solidFill>
          <a:ln w="79375">
            <a:solidFill>
              <a:srgbClr val="FF9900"/>
            </a:solidFill>
            <a:miter lim="800000"/>
            <a:headEnd/>
            <a:tailEnd/>
          </a:ln>
        </p:spPr>
        <p:txBody>
          <a:bodyPr rot="10800000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2029" name="Text Box 15"/>
          <p:cNvSpPr txBox="1">
            <a:spLocks noChangeArrowheads="1"/>
          </p:cNvSpPr>
          <p:nvPr/>
        </p:nvSpPr>
        <p:spPr bwMode="auto">
          <a:xfrm>
            <a:off x="4083050" y="2358231"/>
            <a:ext cx="4038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 dirty="0">
                <a:latin typeface="Comic Sans MS" pitchFamily="66" charset="0"/>
              </a:rPr>
              <a:t>½O</a:t>
            </a:r>
            <a:r>
              <a:rPr lang="en-GB" altLang="en-US" sz="2800" baseline="-25000" dirty="0">
                <a:latin typeface="Comic Sans MS" pitchFamily="66" charset="0"/>
              </a:rPr>
              <a:t>2</a:t>
            </a:r>
            <a:r>
              <a:rPr lang="en-GB" altLang="en-US" sz="2800" dirty="0">
                <a:latin typeface="Comic Sans MS" pitchFamily="66" charset="0"/>
              </a:rPr>
              <a:t> + 2e</a:t>
            </a:r>
            <a:r>
              <a:rPr lang="en-GB" altLang="en-US" sz="2800" baseline="30000" dirty="0">
                <a:latin typeface="Comic Sans MS" pitchFamily="66" charset="0"/>
              </a:rPr>
              <a:t>-  </a:t>
            </a:r>
            <a:r>
              <a:rPr lang="en-GB" altLang="en-US" sz="2800" dirty="0"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 dirty="0">
                <a:latin typeface="Comic Sans MS" pitchFamily="66" charset="0"/>
              </a:rPr>
              <a:t>	O</a:t>
            </a:r>
            <a:r>
              <a:rPr lang="en-GB" altLang="en-US" sz="2800" baseline="30000" dirty="0">
                <a:latin typeface="Comic Sans MS" pitchFamily="66" charset="0"/>
              </a:rPr>
              <a:t>2-</a:t>
            </a:r>
            <a:endParaRPr lang="en-US" altLang="en-US" sz="2800" baseline="-25000" dirty="0">
              <a:latin typeface="Times New Roman" pitchFamily="18" charset="0"/>
            </a:endParaRPr>
          </a:p>
        </p:txBody>
      </p:sp>
      <p:sp>
        <p:nvSpPr>
          <p:cNvPr id="342030" name="Text Box 16"/>
          <p:cNvSpPr txBox="1">
            <a:spLocks noChangeArrowheads="1"/>
          </p:cNvSpPr>
          <p:nvPr/>
        </p:nvSpPr>
        <p:spPr bwMode="auto">
          <a:xfrm>
            <a:off x="4083050" y="2967831"/>
            <a:ext cx="37385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 dirty="0">
                <a:latin typeface="Comic Sans MS" pitchFamily="66" charset="0"/>
              </a:rPr>
              <a:t>½Cl</a:t>
            </a:r>
            <a:r>
              <a:rPr lang="en-GB" altLang="en-US" sz="2800" baseline="-25000" dirty="0">
                <a:latin typeface="Comic Sans MS" pitchFamily="66" charset="0"/>
              </a:rPr>
              <a:t>2</a:t>
            </a:r>
            <a:r>
              <a:rPr lang="en-GB" altLang="en-US" sz="2800" dirty="0">
                <a:latin typeface="Comic Sans MS" pitchFamily="66" charset="0"/>
              </a:rPr>
              <a:t>  + e</a:t>
            </a:r>
            <a:r>
              <a:rPr lang="en-GB" altLang="en-US" sz="2800" baseline="30000" dirty="0">
                <a:latin typeface="Comic Sans MS" pitchFamily="66" charset="0"/>
              </a:rPr>
              <a:t>-</a:t>
            </a:r>
            <a:r>
              <a:rPr lang="en-GB" altLang="en-US" sz="2800" dirty="0">
                <a:latin typeface="Comic Sans MS" pitchFamily="66" charset="0"/>
              </a:rPr>
              <a:t> </a:t>
            </a:r>
            <a:r>
              <a:rPr lang="en-GB" altLang="en-US" sz="2800" dirty="0"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 dirty="0">
                <a:latin typeface="Comic Sans MS" pitchFamily="66" charset="0"/>
              </a:rPr>
              <a:t>	</a:t>
            </a:r>
            <a:r>
              <a:rPr lang="en-GB" altLang="en-US" sz="2800" dirty="0" err="1">
                <a:latin typeface="Comic Sans MS" pitchFamily="66" charset="0"/>
              </a:rPr>
              <a:t>Cl</a:t>
            </a:r>
            <a:r>
              <a:rPr lang="en-GB" altLang="en-US" sz="2800" baseline="30000" dirty="0">
                <a:latin typeface="Comic Sans MS" pitchFamily="66" charset="0"/>
              </a:rPr>
              <a:t>-</a:t>
            </a:r>
            <a:endParaRPr lang="en-US" altLang="en-US" sz="2800" baseline="30000" dirty="0">
              <a:latin typeface="Times New Roman" pitchFamily="18" charset="0"/>
            </a:endParaRPr>
          </a:p>
        </p:txBody>
      </p:sp>
      <p:sp>
        <p:nvSpPr>
          <p:cNvPr id="342031" name="Text Box 9"/>
          <p:cNvSpPr txBox="1">
            <a:spLocks noChangeArrowheads="1"/>
          </p:cNvSpPr>
          <p:nvPr/>
        </p:nvSpPr>
        <p:spPr bwMode="auto">
          <a:xfrm>
            <a:off x="1588861" y="760571"/>
            <a:ext cx="75469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omic Sans MS" pitchFamily="66" charset="0"/>
              </a:rPr>
              <a:t>The elements with high </a:t>
            </a:r>
            <a:r>
              <a:rPr lang="en-US" altLang="en-US" sz="2400" dirty="0" smtClean="0">
                <a:latin typeface="Comic Sans MS" pitchFamily="66" charset="0"/>
              </a:rPr>
              <a:t>electronegativity values </a:t>
            </a:r>
            <a:r>
              <a:rPr lang="en-US" altLang="en-US" sz="2400" dirty="0">
                <a:latin typeface="Comic Sans MS" pitchFamily="66" charset="0"/>
              </a:rPr>
              <a:t>tend to form ions by gaining electrons (reduction) and so act as oxidising agents</a:t>
            </a:r>
            <a:endParaRPr lang="en-US" alt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27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4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Text Box 2"/>
          <p:cNvSpPr txBox="1">
            <a:spLocks noChangeArrowheads="1"/>
          </p:cNvSpPr>
          <p:nvPr/>
        </p:nvSpPr>
        <p:spPr bwMode="auto">
          <a:xfrm>
            <a:off x="1295400" y="381000"/>
            <a:ext cx="5791200" cy="3276600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pic>
        <p:nvPicPr>
          <p:cNvPr id="340995" name="Object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352425"/>
            <a:ext cx="5353050" cy="313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0996" name="Text Box 4"/>
          <p:cNvSpPr txBox="1">
            <a:spLocks noChangeArrowheads="1"/>
          </p:cNvSpPr>
          <p:nvPr/>
        </p:nvSpPr>
        <p:spPr bwMode="auto">
          <a:xfrm>
            <a:off x="2133600" y="838200"/>
            <a:ext cx="3657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800">
                <a:latin typeface="Times New Roman" pitchFamily="18" charset="0"/>
              </a:rPr>
              <a:t>Note that, in general,</a:t>
            </a: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340997" name="Text Box 5"/>
          <p:cNvSpPr txBox="1">
            <a:spLocks noChangeArrowheads="1"/>
          </p:cNvSpPr>
          <p:nvPr/>
        </p:nvSpPr>
        <p:spPr bwMode="auto">
          <a:xfrm>
            <a:off x="304800" y="4006850"/>
            <a:ext cx="82296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Comic Sans MS" pitchFamily="66" charset="0"/>
              </a:rPr>
              <a:t>  Metals on the LHS of the Periodic Table ionise by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itchFamily="66" charset="0"/>
              </a:rPr>
              <a:t>    electron loss and are called reducing agents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0998" name="AutoShape 6" descr="5%"/>
          <p:cNvSpPr>
            <a:spLocks noChangeArrowheads="1"/>
          </p:cNvSpPr>
          <p:nvPr/>
        </p:nvSpPr>
        <p:spPr bwMode="auto">
          <a:xfrm>
            <a:off x="1171575" y="411163"/>
            <a:ext cx="6705600" cy="3352800"/>
          </a:xfrm>
          <a:prstGeom prst="rtTriangle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0999" name="AutoShape 7"/>
          <p:cNvSpPr>
            <a:spLocks noChangeArrowheads="1"/>
          </p:cNvSpPr>
          <p:nvPr/>
        </p:nvSpPr>
        <p:spPr bwMode="auto">
          <a:xfrm>
            <a:off x="1223963" y="411163"/>
            <a:ext cx="6705600" cy="3352800"/>
          </a:xfrm>
          <a:prstGeom prst="rtTriangle">
            <a:avLst/>
          </a:prstGeom>
          <a:solidFill>
            <a:srgbClr val="FFFF00"/>
          </a:solidFill>
          <a:ln w="7937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1000" name="Text Box 8"/>
          <p:cNvSpPr txBox="1">
            <a:spLocks noChangeArrowheads="1"/>
          </p:cNvSpPr>
          <p:nvPr/>
        </p:nvSpPr>
        <p:spPr bwMode="auto">
          <a:xfrm>
            <a:off x="1295400" y="2163763"/>
            <a:ext cx="3733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Mg </a:t>
            </a:r>
            <a:r>
              <a:rPr lang="en-GB" altLang="en-US" sz="28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 Mg</a:t>
            </a:r>
            <a:r>
              <a:rPr lang="en-GB" altLang="en-US" sz="2800" baseline="300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2+ </a:t>
            </a:r>
            <a:r>
              <a:rPr lang="en-GB" altLang="en-US" sz="28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+ 2e</a:t>
            </a:r>
            <a:r>
              <a:rPr lang="en-GB" altLang="en-US" sz="2800" baseline="300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-</a:t>
            </a:r>
            <a:endParaRPr lang="en-US" altLang="en-US" sz="2800">
              <a:solidFill>
                <a:schemeClr val="bg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41001" name="Text Box 9"/>
          <p:cNvSpPr txBox="1">
            <a:spLocks noChangeArrowheads="1"/>
          </p:cNvSpPr>
          <p:nvPr/>
        </p:nvSpPr>
        <p:spPr bwMode="auto">
          <a:xfrm>
            <a:off x="1295400" y="1524000"/>
            <a:ext cx="990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e.g.</a:t>
            </a:r>
            <a:endParaRPr lang="en-US" altLang="en-US" sz="2400">
              <a:solidFill>
                <a:schemeClr val="bg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41002" name="Text Box 10"/>
          <p:cNvSpPr txBox="1">
            <a:spLocks noChangeArrowheads="1"/>
          </p:cNvSpPr>
          <p:nvPr/>
        </p:nvSpPr>
        <p:spPr bwMode="auto">
          <a:xfrm>
            <a:off x="1371600" y="2819400"/>
            <a:ext cx="441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Al  </a:t>
            </a:r>
            <a:r>
              <a:rPr lang="en-GB" altLang="en-US">
                <a:solidFill>
                  <a:schemeClr val="bg2">
                    <a:lumMod val="75000"/>
                  </a:schemeClr>
                </a:solidFill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  Al</a:t>
            </a:r>
            <a:r>
              <a:rPr lang="en-GB" altLang="en-US" baseline="300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3+</a:t>
            </a:r>
            <a:r>
              <a:rPr lang="en-GB" altLang="en-US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  +   3e</a:t>
            </a:r>
            <a:r>
              <a:rPr lang="en-GB" altLang="en-US" baseline="300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-</a:t>
            </a:r>
            <a:endParaRPr lang="en-US" altLang="en-US" sz="2400">
              <a:solidFill>
                <a:schemeClr val="bg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41003" name="AutoShape 11"/>
          <p:cNvSpPr>
            <a:spLocks noChangeArrowheads="1"/>
          </p:cNvSpPr>
          <p:nvPr/>
        </p:nvSpPr>
        <p:spPr bwMode="auto">
          <a:xfrm flipH="1" flipV="1">
            <a:off x="1295400" y="381000"/>
            <a:ext cx="6705600" cy="3352800"/>
          </a:xfrm>
          <a:prstGeom prst="rtTriangle">
            <a:avLst/>
          </a:prstGeom>
          <a:noFill/>
          <a:ln w="7937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1004" name="Text Box 12"/>
          <p:cNvSpPr txBox="1">
            <a:spLocks noChangeArrowheads="1"/>
          </p:cNvSpPr>
          <p:nvPr/>
        </p:nvSpPr>
        <p:spPr bwMode="auto">
          <a:xfrm>
            <a:off x="303213" y="5073650"/>
            <a:ext cx="8307387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Comic Sans MS" pitchFamily="66" charset="0"/>
              </a:rPr>
              <a:t>  Non-metals on the RHS of the Periodic Table ionise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itchFamily="66" charset="0"/>
              </a:rPr>
              <a:t>    by electron gain and are called oxidising agents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1005" name="AutoShape 13"/>
          <p:cNvSpPr>
            <a:spLocks noChangeArrowheads="1"/>
          </p:cNvSpPr>
          <p:nvPr/>
        </p:nvSpPr>
        <p:spPr bwMode="auto">
          <a:xfrm flipH="1" flipV="1">
            <a:off x="1295400" y="381000"/>
            <a:ext cx="6705600" cy="3352800"/>
          </a:xfrm>
          <a:prstGeom prst="rtTriangle">
            <a:avLst/>
          </a:prstGeom>
          <a:solidFill>
            <a:srgbClr val="99CCFF"/>
          </a:solidFill>
          <a:ln w="7937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1006" name="Text Box 14"/>
          <p:cNvSpPr txBox="1">
            <a:spLocks noChangeArrowheads="1"/>
          </p:cNvSpPr>
          <p:nvPr/>
        </p:nvSpPr>
        <p:spPr bwMode="auto">
          <a:xfrm>
            <a:off x="2971800" y="563563"/>
            <a:ext cx="990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Comic Sans MS" pitchFamily="66" charset="0"/>
              </a:rPr>
              <a:t>e.g</a:t>
            </a:r>
            <a:r>
              <a:rPr lang="en-US" altLang="en-US" sz="2800" dirty="0">
                <a:latin typeface="Comic Sans MS" pitchFamily="66" charset="0"/>
              </a:rPr>
              <a:t>.</a:t>
            </a:r>
            <a:endParaRPr lang="en-US" altLang="en-US" sz="2400" dirty="0">
              <a:latin typeface="Times New Roman" pitchFamily="18" charset="0"/>
            </a:endParaRPr>
          </a:p>
        </p:txBody>
      </p:sp>
      <p:sp>
        <p:nvSpPr>
          <p:cNvPr id="341007" name="Text Box 15"/>
          <p:cNvSpPr txBox="1">
            <a:spLocks noChangeArrowheads="1"/>
          </p:cNvSpPr>
          <p:nvPr/>
        </p:nvSpPr>
        <p:spPr bwMode="auto">
          <a:xfrm>
            <a:off x="4191000" y="609600"/>
            <a:ext cx="4038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itchFamily="66" charset="0"/>
              </a:rPr>
              <a:t>½O</a:t>
            </a:r>
            <a:r>
              <a:rPr lang="en-GB" altLang="en-US" sz="2800" baseline="-25000">
                <a:latin typeface="Comic Sans MS" pitchFamily="66" charset="0"/>
              </a:rPr>
              <a:t>2</a:t>
            </a:r>
            <a:r>
              <a:rPr lang="en-GB" altLang="en-US" sz="2800">
                <a:latin typeface="Comic Sans MS" pitchFamily="66" charset="0"/>
              </a:rPr>
              <a:t> + 2e</a:t>
            </a:r>
            <a:r>
              <a:rPr lang="en-GB" altLang="en-US" sz="2800" baseline="30000">
                <a:latin typeface="Comic Sans MS" pitchFamily="66" charset="0"/>
              </a:rPr>
              <a:t>-  </a:t>
            </a:r>
            <a:r>
              <a:rPr lang="en-GB" altLang="en-US" sz="2800"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>
                <a:latin typeface="Comic Sans MS" pitchFamily="66" charset="0"/>
              </a:rPr>
              <a:t>	O</a:t>
            </a:r>
            <a:r>
              <a:rPr lang="en-GB" altLang="en-US" sz="2800" baseline="30000">
                <a:latin typeface="Comic Sans MS" pitchFamily="66" charset="0"/>
              </a:rPr>
              <a:t>2-</a:t>
            </a:r>
            <a:endParaRPr lang="en-US" altLang="en-US" sz="2800" baseline="-25000">
              <a:latin typeface="Times New Roman" pitchFamily="18" charset="0"/>
            </a:endParaRPr>
          </a:p>
        </p:txBody>
      </p:sp>
      <p:sp>
        <p:nvSpPr>
          <p:cNvPr id="341008" name="Text Box 16"/>
          <p:cNvSpPr txBox="1">
            <a:spLocks noChangeArrowheads="1"/>
          </p:cNvSpPr>
          <p:nvPr/>
        </p:nvSpPr>
        <p:spPr bwMode="auto">
          <a:xfrm>
            <a:off x="4191000" y="1219200"/>
            <a:ext cx="3738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itchFamily="66" charset="0"/>
              </a:rPr>
              <a:t>½Cl</a:t>
            </a:r>
            <a:r>
              <a:rPr lang="en-GB" altLang="en-US" sz="2800" baseline="-25000">
                <a:latin typeface="Comic Sans MS" pitchFamily="66" charset="0"/>
              </a:rPr>
              <a:t>2</a:t>
            </a:r>
            <a:r>
              <a:rPr lang="en-GB" altLang="en-US" sz="2800">
                <a:latin typeface="Comic Sans MS" pitchFamily="66" charset="0"/>
              </a:rPr>
              <a:t>  + e</a:t>
            </a:r>
            <a:r>
              <a:rPr lang="en-GB" altLang="en-US" sz="2800" baseline="30000">
                <a:latin typeface="Comic Sans MS" pitchFamily="66" charset="0"/>
              </a:rPr>
              <a:t>-</a:t>
            </a:r>
            <a:r>
              <a:rPr lang="en-GB" altLang="en-US" sz="2800">
                <a:latin typeface="Comic Sans MS" pitchFamily="66" charset="0"/>
              </a:rPr>
              <a:t> </a:t>
            </a:r>
            <a:r>
              <a:rPr lang="en-GB" altLang="en-US" sz="2800"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>
                <a:latin typeface="Comic Sans MS" pitchFamily="66" charset="0"/>
              </a:rPr>
              <a:t>	Cl</a:t>
            </a:r>
            <a:r>
              <a:rPr lang="en-GB" altLang="en-US" sz="2800" baseline="30000">
                <a:latin typeface="Comic Sans MS" pitchFamily="66" charset="0"/>
              </a:rPr>
              <a:t>-</a:t>
            </a:r>
            <a:endParaRPr lang="en-US" altLang="en-US" sz="2800" baseline="300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67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3997" y="0"/>
            <a:ext cx="7772400" cy="908720"/>
          </a:xfrm>
        </p:spPr>
        <p:txBody>
          <a:bodyPr/>
          <a:lstStyle/>
          <a:p>
            <a:r>
              <a:rPr lang="en-GB" altLang="en-US" sz="4000" dirty="0" smtClean="0">
                <a:latin typeface="Comic Sans MS" pitchFamily="66" charset="0"/>
              </a:rPr>
              <a:t>Oxidising and reducing agents</a:t>
            </a:r>
          </a:p>
        </p:txBody>
      </p:sp>
      <p:sp>
        <p:nvSpPr>
          <p:cNvPr id="342019" name="Text Box 2"/>
          <p:cNvSpPr txBox="1">
            <a:spLocks noChangeArrowheads="1"/>
          </p:cNvSpPr>
          <p:nvPr/>
        </p:nvSpPr>
        <p:spPr bwMode="auto">
          <a:xfrm>
            <a:off x="1187450" y="2129631"/>
            <a:ext cx="5791200" cy="3276600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pic>
        <p:nvPicPr>
          <p:cNvPr id="342020" name="Object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2101056"/>
            <a:ext cx="5353050" cy="313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2021" name="Text Box 4"/>
          <p:cNvSpPr txBox="1">
            <a:spLocks noChangeArrowheads="1"/>
          </p:cNvSpPr>
          <p:nvPr/>
        </p:nvSpPr>
        <p:spPr bwMode="auto">
          <a:xfrm>
            <a:off x="2025650" y="2586831"/>
            <a:ext cx="3657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800">
                <a:latin typeface="Times New Roman" pitchFamily="18" charset="0"/>
              </a:rPr>
              <a:t>Note that, in general,</a:t>
            </a: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342022" name="AutoShape 6" descr="5%"/>
          <p:cNvSpPr>
            <a:spLocks noChangeArrowheads="1"/>
          </p:cNvSpPr>
          <p:nvPr/>
        </p:nvSpPr>
        <p:spPr bwMode="auto">
          <a:xfrm>
            <a:off x="1063625" y="2159794"/>
            <a:ext cx="6705600" cy="3352800"/>
          </a:xfrm>
          <a:prstGeom prst="rtTriangle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2023" name="AutoShape 7"/>
          <p:cNvSpPr>
            <a:spLocks noChangeArrowheads="1"/>
          </p:cNvSpPr>
          <p:nvPr/>
        </p:nvSpPr>
        <p:spPr bwMode="auto">
          <a:xfrm>
            <a:off x="1116013" y="2159794"/>
            <a:ext cx="6705600" cy="3352800"/>
          </a:xfrm>
          <a:prstGeom prst="rtTriangle">
            <a:avLst/>
          </a:prstGeom>
          <a:solidFill>
            <a:srgbClr val="FFFF00"/>
          </a:solidFill>
          <a:ln w="7937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2024" name="Text Box 8"/>
          <p:cNvSpPr txBox="1">
            <a:spLocks noChangeArrowheads="1"/>
          </p:cNvSpPr>
          <p:nvPr/>
        </p:nvSpPr>
        <p:spPr bwMode="auto">
          <a:xfrm>
            <a:off x="1187450" y="3912394"/>
            <a:ext cx="3733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Mg </a:t>
            </a:r>
            <a:r>
              <a:rPr lang="en-GB" altLang="en-US" sz="28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Mg</a:t>
            </a:r>
            <a:r>
              <a:rPr lang="en-GB" altLang="en-US" sz="2800" baseline="300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2+ </a:t>
            </a:r>
            <a:r>
              <a:rPr lang="en-GB" altLang="en-US" sz="28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+ 2e</a:t>
            </a:r>
            <a:r>
              <a:rPr lang="en-GB" altLang="en-US" sz="2800" baseline="300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-</a:t>
            </a:r>
            <a:endParaRPr lang="en-US" altLang="en-US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27341" name="Text Box 9"/>
          <p:cNvSpPr txBox="1">
            <a:spLocks noChangeArrowheads="1"/>
          </p:cNvSpPr>
          <p:nvPr/>
        </p:nvSpPr>
        <p:spPr bwMode="auto">
          <a:xfrm>
            <a:off x="182562" y="5587433"/>
            <a:ext cx="73437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omic Sans MS" pitchFamily="66" charset="0"/>
              </a:rPr>
              <a:t>The elements with low </a:t>
            </a:r>
            <a:r>
              <a:rPr lang="en-US" altLang="en-US" sz="2400" dirty="0" smtClean="0">
                <a:latin typeface="Comic Sans MS" pitchFamily="66" charset="0"/>
              </a:rPr>
              <a:t>electronegativity values </a:t>
            </a:r>
            <a:r>
              <a:rPr lang="en-US" altLang="en-US" sz="2400" dirty="0">
                <a:latin typeface="Comic Sans MS" pitchFamily="66" charset="0"/>
              </a:rPr>
              <a:t>tend to form ions by losing electrons (oxidation) and so act as reducing agents</a:t>
            </a:r>
            <a:endParaRPr lang="en-US" altLang="en-US" sz="2400" dirty="0">
              <a:latin typeface="Times New Roman" pitchFamily="18" charset="0"/>
            </a:endParaRPr>
          </a:p>
        </p:txBody>
      </p:sp>
      <p:sp>
        <p:nvSpPr>
          <p:cNvPr id="342026" name="Text Box 10"/>
          <p:cNvSpPr txBox="1">
            <a:spLocks noChangeArrowheads="1"/>
          </p:cNvSpPr>
          <p:nvPr/>
        </p:nvSpPr>
        <p:spPr bwMode="auto">
          <a:xfrm>
            <a:off x="1263650" y="4568031"/>
            <a:ext cx="441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Al  </a:t>
            </a:r>
            <a:r>
              <a:rPr lang="en-GB" altLang="en-US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Al</a:t>
            </a:r>
            <a:r>
              <a:rPr lang="en-GB" altLang="en-US" baseline="300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3+</a:t>
            </a:r>
            <a:r>
              <a:rPr lang="en-GB" altLang="en-US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+   3e</a:t>
            </a:r>
            <a:r>
              <a:rPr lang="en-GB" altLang="en-US" baseline="300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-</a:t>
            </a:r>
            <a:endParaRPr lang="en-US" altLang="en-US" sz="2400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42027" name="AutoShape 11"/>
          <p:cNvSpPr>
            <a:spLocks noChangeArrowheads="1"/>
          </p:cNvSpPr>
          <p:nvPr/>
        </p:nvSpPr>
        <p:spPr bwMode="auto">
          <a:xfrm flipH="1" flipV="1">
            <a:off x="1187450" y="2129631"/>
            <a:ext cx="6705600" cy="3352800"/>
          </a:xfrm>
          <a:prstGeom prst="rtTriangle">
            <a:avLst/>
          </a:prstGeom>
          <a:noFill/>
          <a:ln w="7937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2028" name="AutoShape 13"/>
          <p:cNvSpPr>
            <a:spLocks noChangeArrowheads="1"/>
          </p:cNvSpPr>
          <p:nvPr/>
        </p:nvSpPr>
        <p:spPr bwMode="auto">
          <a:xfrm flipH="1" flipV="1">
            <a:off x="1187450" y="2129631"/>
            <a:ext cx="6705600" cy="3352800"/>
          </a:xfrm>
          <a:prstGeom prst="rtTriangle">
            <a:avLst/>
          </a:prstGeom>
          <a:solidFill>
            <a:srgbClr val="99CCFF"/>
          </a:solidFill>
          <a:ln w="79375">
            <a:solidFill>
              <a:srgbClr val="FF9900"/>
            </a:solidFill>
            <a:miter lim="800000"/>
            <a:headEnd/>
            <a:tailEnd/>
          </a:ln>
        </p:spPr>
        <p:txBody>
          <a:bodyPr rot="10800000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2029" name="Text Box 15"/>
          <p:cNvSpPr txBox="1">
            <a:spLocks noChangeArrowheads="1"/>
          </p:cNvSpPr>
          <p:nvPr/>
        </p:nvSpPr>
        <p:spPr bwMode="auto">
          <a:xfrm>
            <a:off x="4083050" y="2358231"/>
            <a:ext cx="4038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 dirty="0">
                <a:latin typeface="Comic Sans MS" pitchFamily="66" charset="0"/>
              </a:rPr>
              <a:t>½O</a:t>
            </a:r>
            <a:r>
              <a:rPr lang="en-GB" altLang="en-US" sz="2800" baseline="-25000" dirty="0">
                <a:latin typeface="Comic Sans MS" pitchFamily="66" charset="0"/>
              </a:rPr>
              <a:t>2</a:t>
            </a:r>
            <a:r>
              <a:rPr lang="en-GB" altLang="en-US" sz="2800" dirty="0">
                <a:latin typeface="Comic Sans MS" pitchFamily="66" charset="0"/>
              </a:rPr>
              <a:t> + 2e</a:t>
            </a:r>
            <a:r>
              <a:rPr lang="en-GB" altLang="en-US" sz="2800" baseline="30000" dirty="0">
                <a:latin typeface="Comic Sans MS" pitchFamily="66" charset="0"/>
              </a:rPr>
              <a:t>-  </a:t>
            </a:r>
            <a:r>
              <a:rPr lang="en-GB" altLang="en-US" sz="2800" dirty="0"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 dirty="0">
                <a:latin typeface="Comic Sans MS" pitchFamily="66" charset="0"/>
              </a:rPr>
              <a:t>	O</a:t>
            </a:r>
            <a:r>
              <a:rPr lang="en-GB" altLang="en-US" sz="2800" baseline="30000" dirty="0">
                <a:latin typeface="Comic Sans MS" pitchFamily="66" charset="0"/>
              </a:rPr>
              <a:t>2-</a:t>
            </a:r>
            <a:endParaRPr lang="en-US" altLang="en-US" sz="2800" baseline="-25000" dirty="0">
              <a:latin typeface="Times New Roman" pitchFamily="18" charset="0"/>
            </a:endParaRPr>
          </a:p>
        </p:txBody>
      </p:sp>
      <p:sp>
        <p:nvSpPr>
          <p:cNvPr id="342030" name="Text Box 16"/>
          <p:cNvSpPr txBox="1">
            <a:spLocks noChangeArrowheads="1"/>
          </p:cNvSpPr>
          <p:nvPr/>
        </p:nvSpPr>
        <p:spPr bwMode="auto">
          <a:xfrm>
            <a:off x="4083050" y="2967831"/>
            <a:ext cx="37385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 dirty="0">
                <a:latin typeface="Comic Sans MS" pitchFamily="66" charset="0"/>
              </a:rPr>
              <a:t>½Cl</a:t>
            </a:r>
            <a:r>
              <a:rPr lang="en-GB" altLang="en-US" sz="2800" baseline="-25000" dirty="0">
                <a:latin typeface="Comic Sans MS" pitchFamily="66" charset="0"/>
              </a:rPr>
              <a:t>2</a:t>
            </a:r>
            <a:r>
              <a:rPr lang="en-GB" altLang="en-US" sz="2800" dirty="0">
                <a:latin typeface="Comic Sans MS" pitchFamily="66" charset="0"/>
              </a:rPr>
              <a:t>  + e</a:t>
            </a:r>
            <a:r>
              <a:rPr lang="en-GB" altLang="en-US" sz="2800" baseline="30000" dirty="0">
                <a:latin typeface="Comic Sans MS" pitchFamily="66" charset="0"/>
              </a:rPr>
              <a:t>-</a:t>
            </a:r>
            <a:r>
              <a:rPr lang="en-GB" altLang="en-US" sz="2800" dirty="0">
                <a:latin typeface="Comic Sans MS" pitchFamily="66" charset="0"/>
              </a:rPr>
              <a:t> </a:t>
            </a:r>
            <a:r>
              <a:rPr lang="en-GB" altLang="en-US" sz="2800" dirty="0"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 dirty="0">
                <a:latin typeface="Comic Sans MS" pitchFamily="66" charset="0"/>
              </a:rPr>
              <a:t>	</a:t>
            </a:r>
            <a:r>
              <a:rPr lang="en-GB" altLang="en-US" sz="2800" dirty="0" err="1">
                <a:latin typeface="Comic Sans MS" pitchFamily="66" charset="0"/>
              </a:rPr>
              <a:t>Cl</a:t>
            </a:r>
            <a:r>
              <a:rPr lang="en-GB" altLang="en-US" sz="2800" baseline="30000" dirty="0">
                <a:latin typeface="Comic Sans MS" pitchFamily="66" charset="0"/>
              </a:rPr>
              <a:t>-</a:t>
            </a:r>
            <a:endParaRPr lang="en-US" altLang="en-US" sz="2800" baseline="30000" dirty="0">
              <a:latin typeface="Times New Roman" pitchFamily="18" charset="0"/>
            </a:endParaRPr>
          </a:p>
        </p:txBody>
      </p:sp>
      <p:sp>
        <p:nvSpPr>
          <p:cNvPr id="342031" name="Text Box 9"/>
          <p:cNvSpPr txBox="1">
            <a:spLocks noChangeArrowheads="1"/>
          </p:cNvSpPr>
          <p:nvPr/>
        </p:nvSpPr>
        <p:spPr bwMode="auto">
          <a:xfrm>
            <a:off x="1588861" y="760571"/>
            <a:ext cx="75469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omic Sans MS" pitchFamily="66" charset="0"/>
              </a:rPr>
              <a:t>The elements with high </a:t>
            </a:r>
            <a:r>
              <a:rPr lang="en-US" altLang="en-US" sz="2400" dirty="0" smtClean="0">
                <a:latin typeface="Comic Sans MS" pitchFamily="66" charset="0"/>
              </a:rPr>
              <a:t>electronegativity values </a:t>
            </a:r>
            <a:r>
              <a:rPr lang="en-US" altLang="en-US" sz="2400" dirty="0">
                <a:latin typeface="Comic Sans MS" pitchFamily="66" charset="0"/>
              </a:rPr>
              <a:t>tend to form ions by gaining electrons (reduction) and so act as oxidising agents</a:t>
            </a:r>
            <a:endParaRPr lang="en-US" altLang="en-US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83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4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Text Box 2"/>
          <p:cNvSpPr txBox="1">
            <a:spLocks noChangeArrowheads="1"/>
          </p:cNvSpPr>
          <p:nvPr/>
        </p:nvSpPr>
        <p:spPr bwMode="auto">
          <a:xfrm>
            <a:off x="1295400" y="381000"/>
            <a:ext cx="5791200" cy="3276600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endParaRPr lang="en-US" altLang="en-US" sz="2400">
              <a:latin typeface="Times New Roman" pitchFamily="18" charset="0"/>
            </a:endParaRPr>
          </a:p>
        </p:txBody>
      </p:sp>
      <p:pic>
        <p:nvPicPr>
          <p:cNvPr id="340995" name="Object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352425"/>
            <a:ext cx="5353050" cy="313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0996" name="Text Box 4"/>
          <p:cNvSpPr txBox="1">
            <a:spLocks noChangeArrowheads="1"/>
          </p:cNvSpPr>
          <p:nvPr/>
        </p:nvSpPr>
        <p:spPr bwMode="auto">
          <a:xfrm>
            <a:off x="2133600" y="838200"/>
            <a:ext cx="3657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800">
                <a:latin typeface="Times New Roman" pitchFamily="18" charset="0"/>
              </a:rPr>
              <a:t>Note that, in general,</a:t>
            </a: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340997" name="Text Box 5"/>
          <p:cNvSpPr txBox="1">
            <a:spLocks noChangeArrowheads="1"/>
          </p:cNvSpPr>
          <p:nvPr/>
        </p:nvSpPr>
        <p:spPr bwMode="auto">
          <a:xfrm>
            <a:off x="304800" y="4006850"/>
            <a:ext cx="82296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Comic Sans MS" pitchFamily="66" charset="0"/>
              </a:rPr>
              <a:t>  Metals on the LHS of the Periodic Table ionise by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itchFamily="66" charset="0"/>
              </a:rPr>
              <a:t>    electron loss and are called reducing agents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0998" name="AutoShape 6" descr="5%"/>
          <p:cNvSpPr>
            <a:spLocks noChangeArrowheads="1"/>
          </p:cNvSpPr>
          <p:nvPr/>
        </p:nvSpPr>
        <p:spPr bwMode="auto">
          <a:xfrm>
            <a:off x="1171575" y="411163"/>
            <a:ext cx="6705600" cy="3352800"/>
          </a:xfrm>
          <a:prstGeom prst="rtTriangle">
            <a:avLst/>
          </a:prstGeom>
          <a:noFill/>
          <a:ln w="7620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0999" name="AutoShape 7"/>
          <p:cNvSpPr>
            <a:spLocks noChangeArrowheads="1"/>
          </p:cNvSpPr>
          <p:nvPr/>
        </p:nvSpPr>
        <p:spPr bwMode="auto">
          <a:xfrm>
            <a:off x="1223963" y="411163"/>
            <a:ext cx="6705600" cy="3352800"/>
          </a:xfrm>
          <a:prstGeom prst="rtTriangle">
            <a:avLst/>
          </a:prstGeom>
          <a:solidFill>
            <a:srgbClr val="FFFF00"/>
          </a:solidFill>
          <a:ln w="7937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1000" name="Text Box 8"/>
          <p:cNvSpPr txBox="1">
            <a:spLocks noChangeArrowheads="1"/>
          </p:cNvSpPr>
          <p:nvPr/>
        </p:nvSpPr>
        <p:spPr bwMode="auto">
          <a:xfrm>
            <a:off x="1295400" y="2163763"/>
            <a:ext cx="3733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Mg </a:t>
            </a:r>
            <a:r>
              <a:rPr lang="en-GB" altLang="en-US" sz="28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 Mg</a:t>
            </a:r>
            <a:r>
              <a:rPr lang="en-GB" altLang="en-US" sz="2800" baseline="300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2+ </a:t>
            </a:r>
            <a:r>
              <a:rPr lang="en-GB" altLang="en-US" sz="28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+ 2e</a:t>
            </a:r>
            <a:r>
              <a:rPr lang="en-GB" altLang="en-US" sz="2800" baseline="300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-</a:t>
            </a:r>
            <a:endParaRPr lang="en-US" altLang="en-US" sz="2800">
              <a:solidFill>
                <a:schemeClr val="bg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41001" name="Text Box 9"/>
          <p:cNvSpPr txBox="1">
            <a:spLocks noChangeArrowheads="1"/>
          </p:cNvSpPr>
          <p:nvPr/>
        </p:nvSpPr>
        <p:spPr bwMode="auto">
          <a:xfrm>
            <a:off x="1295400" y="1524000"/>
            <a:ext cx="990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e.g.</a:t>
            </a:r>
            <a:endParaRPr lang="en-US" altLang="en-US" sz="2400">
              <a:solidFill>
                <a:schemeClr val="bg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41002" name="Text Box 10"/>
          <p:cNvSpPr txBox="1">
            <a:spLocks noChangeArrowheads="1"/>
          </p:cNvSpPr>
          <p:nvPr/>
        </p:nvSpPr>
        <p:spPr bwMode="auto">
          <a:xfrm>
            <a:off x="1371600" y="2819400"/>
            <a:ext cx="441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Al  </a:t>
            </a:r>
            <a:r>
              <a:rPr lang="en-GB" altLang="en-US">
                <a:solidFill>
                  <a:schemeClr val="bg2">
                    <a:lumMod val="75000"/>
                  </a:schemeClr>
                </a:solidFill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  Al</a:t>
            </a:r>
            <a:r>
              <a:rPr lang="en-GB" altLang="en-US" baseline="300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3+</a:t>
            </a:r>
            <a:r>
              <a:rPr lang="en-GB" altLang="en-US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  +   3e</a:t>
            </a:r>
            <a:r>
              <a:rPr lang="en-GB" altLang="en-US" baseline="3000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-</a:t>
            </a:r>
            <a:endParaRPr lang="en-US" altLang="en-US" sz="2400">
              <a:solidFill>
                <a:schemeClr val="bg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41003" name="AutoShape 11"/>
          <p:cNvSpPr>
            <a:spLocks noChangeArrowheads="1"/>
          </p:cNvSpPr>
          <p:nvPr/>
        </p:nvSpPr>
        <p:spPr bwMode="auto">
          <a:xfrm flipH="1" flipV="1">
            <a:off x="1295400" y="381000"/>
            <a:ext cx="6705600" cy="3352800"/>
          </a:xfrm>
          <a:prstGeom prst="rtTriangle">
            <a:avLst/>
          </a:prstGeom>
          <a:noFill/>
          <a:ln w="7937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1004" name="Text Box 12"/>
          <p:cNvSpPr txBox="1">
            <a:spLocks noChangeArrowheads="1"/>
          </p:cNvSpPr>
          <p:nvPr/>
        </p:nvSpPr>
        <p:spPr bwMode="auto">
          <a:xfrm>
            <a:off x="303213" y="5073650"/>
            <a:ext cx="8307387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latin typeface="Comic Sans MS" pitchFamily="66" charset="0"/>
              </a:rPr>
              <a:t>  Non-metals on the RHS of the Periodic Table ionise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Comic Sans MS" pitchFamily="66" charset="0"/>
              </a:rPr>
              <a:t>    by electron gain and are called oxidising agents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1005" name="AutoShape 13"/>
          <p:cNvSpPr>
            <a:spLocks noChangeArrowheads="1"/>
          </p:cNvSpPr>
          <p:nvPr/>
        </p:nvSpPr>
        <p:spPr bwMode="auto">
          <a:xfrm flipH="1" flipV="1">
            <a:off x="1295400" y="381000"/>
            <a:ext cx="6705600" cy="3352800"/>
          </a:xfrm>
          <a:prstGeom prst="rtTriangle">
            <a:avLst/>
          </a:prstGeom>
          <a:solidFill>
            <a:srgbClr val="99CCFF"/>
          </a:solidFill>
          <a:ln w="7937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341006" name="Text Box 14"/>
          <p:cNvSpPr txBox="1">
            <a:spLocks noChangeArrowheads="1"/>
          </p:cNvSpPr>
          <p:nvPr/>
        </p:nvSpPr>
        <p:spPr bwMode="auto">
          <a:xfrm>
            <a:off x="2971800" y="563563"/>
            <a:ext cx="990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Comic Sans MS" pitchFamily="66" charset="0"/>
              </a:rPr>
              <a:t>e.g</a:t>
            </a:r>
            <a:r>
              <a:rPr lang="en-US" altLang="en-US" sz="2800" dirty="0">
                <a:latin typeface="Comic Sans MS" pitchFamily="66" charset="0"/>
              </a:rPr>
              <a:t>.</a:t>
            </a:r>
            <a:endParaRPr lang="en-US" altLang="en-US" sz="2400" dirty="0">
              <a:latin typeface="Times New Roman" pitchFamily="18" charset="0"/>
            </a:endParaRPr>
          </a:p>
        </p:txBody>
      </p:sp>
      <p:sp>
        <p:nvSpPr>
          <p:cNvPr id="341007" name="Text Box 15"/>
          <p:cNvSpPr txBox="1">
            <a:spLocks noChangeArrowheads="1"/>
          </p:cNvSpPr>
          <p:nvPr/>
        </p:nvSpPr>
        <p:spPr bwMode="auto">
          <a:xfrm>
            <a:off x="4191000" y="609600"/>
            <a:ext cx="4038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itchFamily="66" charset="0"/>
              </a:rPr>
              <a:t>½O</a:t>
            </a:r>
            <a:r>
              <a:rPr lang="en-GB" altLang="en-US" sz="2800" baseline="-25000">
                <a:latin typeface="Comic Sans MS" pitchFamily="66" charset="0"/>
              </a:rPr>
              <a:t>2</a:t>
            </a:r>
            <a:r>
              <a:rPr lang="en-GB" altLang="en-US" sz="2800">
                <a:latin typeface="Comic Sans MS" pitchFamily="66" charset="0"/>
              </a:rPr>
              <a:t> + 2e</a:t>
            </a:r>
            <a:r>
              <a:rPr lang="en-GB" altLang="en-US" sz="2800" baseline="30000">
                <a:latin typeface="Comic Sans MS" pitchFamily="66" charset="0"/>
              </a:rPr>
              <a:t>-  </a:t>
            </a:r>
            <a:r>
              <a:rPr lang="en-GB" altLang="en-US" sz="2800"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>
                <a:latin typeface="Comic Sans MS" pitchFamily="66" charset="0"/>
              </a:rPr>
              <a:t>	O</a:t>
            </a:r>
            <a:r>
              <a:rPr lang="en-GB" altLang="en-US" sz="2800" baseline="30000">
                <a:latin typeface="Comic Sans MS" pitchFamily="66" charset="0"/>
              </a:rPr>
              <a:t>2-</a:t>
            </a:r>
            <a:endParaRPr lang="en-US" altLang="en-US" sz="2800" baseline="-25000">
              <a:latin typeface="Times New Roman" pitchFamily="18" charset="0"/>
            </a:endParaRPr>
          </a:p>
        </p:txBody>
      </p:sp>
      <p:sp>
        <p:nvSpPr>
          <p:cNvPr id="341008" name="Text Box 16"/>
          <p:cNvSpPr txBox="1">
            <a:spLocks noChangeArrowheads="1"/>
          </p:cNvSpPr>
          <p:nvPr/>
        </p:nvSpPr>
        <p:spPr bwMode="auto">
          <a:xfrm>
            <a:off x="4191000" y="1219200"/>
            <a:ext cx="3738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>
                <a:latin typeface="Comic Sans MS" pitchFamily="66" charset="0"/>
              </a:rPr>
              <a:t>½Cl</a:t>
            </a:r>
            <a:r>
              <a:rPr lang="en-GB" altLang="en-US" sz="2800" baseline="-25000">
                <a:latin typeface="Comic Sans MS" pitchFamily="66" charset="0"/>
              </a:rPr>
              <a:t>2</a:t>
            </a:r>
            <a:r>
              <a:rPr lang="en-GB" altLang="en-US" sz="2800">
                <a:latin typeface="Comic Sans MS" pitchFamily="66" charset="0"/>
              </a:rPr>
              <a:t>  + e</a:t>
            </a:r>
            <a:r>
              <a:rPr lang="en-GB" altLang="en-US" sz="2800" baseline="30000">
                <a:latin typeface="Comic Sans MS" pitchFamily="66" charset="0"/>
              </a:rPr>
              <a:t>-</a:t>
            </a:r>
            <a:r>
              <a:rPr lang="en-GB" altLang="en-US" sz="2800">
                <a:latin typeface="Comic Sans MS" pitchFamily="66" charset="0"/>
              </a:rPr>
              <a:t> </a:t>
            </a:r>
            <a:r>
              <a:rPr lang="en-GB" altLang="en-US" sz="2800">
                <a:latin typeface="Comic Sans MS" pitchFamily="66" charset="0"/>
                <a:sym typeface="Symbol" pitchFamily="18" charset="2"/>
              </a:rPr>
              <a:t></a:t>
            </a:r>
            <a:r>
              <a:rPr lang="en-GB" altLang="en-US" sz="2800">
                <a:latin typeface="Comic Sans MS" pitchFamily="66" charset="0"/>
              </a:rPr>
              <a:t>	Cl</a:t>
            </a:r>
            <a:r>
              <a:rPr lang="en-GB" altLang="en-US" sz="2800" baseline="30000">
                <a:latin typeface="Comic Sans MS" pitchFamily="66" charset="0"/>
              </a:rPr>
              <a:t>-</a:t>
            </a:r>
            <a:endParaRPr lang="en-US" altLang="en-US" sz="2800" baseline="300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9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2057400" cy="609600"/>
          </a:xfrm>
        </p:spPr>
        <p:txBody>
          <a:bodyPr/>
          <a:lstStyle/>
          <a:p>
            <a:pPr eaLnBrk="1" hangingPunct="1"/>
            <a:r>
              <a:rPr lang="en-GB" altLang="en-US" sz="2400" b="1" u="sng" smtClean="0"/>
              <a:t>Example 4</a:t>
            </a:r>
            <a:endParaRPr lang="en-US" altLang="en-US" sz="2400" b="1" u="sng" smtClean="0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04800" y="762000"/>
            <a:ext cx="8305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</a:rPr>
              <a:t>Chlorine is bubbled through sodium sulphite solution. During this reaction the sodium ion is a spectator.</a:t>
            </a:r>
            <a:endParaRPr lang="en-US" altLang="en-US" sz="2000">
              <a:latin typeface="+mn-lt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04800" y="1752600"/>
            <a:ext cx="8382000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>
                <a:latin typeface="+mn-lt"/>
              </a:rPr>
              <a:t> a. Write and label the ion-electron equations for the reduction and oxidation reactions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000">
                <a:latin typeface="+mn-lt"/>
              </a:rPr>
              <a:t> b. Write a balanced REDOX equation.</a:t>
            </a:r>
            <a:endParaRPr lang="en-US" altLang="en-US" sz="2000">
              <a:latin typeface="+mn-lt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04800" y="3352800"/>
            <a:ext cx="8382000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lphaUcPeriod"/>
            </a:pPr>
            <a:r>
              <a:rPr lang="en-GB" altLang="en-US" sz="2000" b="1">
                <a:latin typeface="+mn-lt"/>
              </a:rPr>
              <a:t>SO</a:t>
            </a:r>
            <a:r>
              <a:rPr lang="en-GB" altLang="en-US" sz="2000" b="1" baseline="-25000">
                <a:latin typeface="+mn-lt"/>
              </a:rPr>
              <a:t>3</a:t>
            </a:r>
            <a:r>
              <a:rPr lang="en-GB" altLang="en-US" sz="2000" b="1" baseline="30000">
                <a:latin typeface="+mn-lt"/>
              </a:rPr>
              <a:t>2-</a:t>
            </a:r>
            <a:r>
              <a:rPr lang="en-GB" altLang="en-US" sz="2000" b="1">
                <a:latin typeface="+mn-lt"/>
              </a:rPr>
              <a:t>   +   H</a:t>
            </a:r>
            <a:r>
              <a:rPr lang="en-GB" altLang="en-US" sz="2000" b="1" baseline="-25000">
                <a:latin typeface="+mn-lt"/>
              </a:rPr>
              <a:t>2</a:t>
            </a:r>
            <a:r>
              <a:rPr lang="en-GB" altLang="en-US" sz="2000" b="1">
                <a:latin typeface="+mn-lt"/>
              </a:rPr>
              <a:t>O	  </a:t>
            </a:r>
            <a:r>
              <a:rPr lang="en-GB" altLang="en-US" sz="2000" b="1">
                <a:latin typeface="+mn-lt"/>
                <a:cs typeface="Arial" pitchFamily="34" charset="0"/>
              </a:rPr>
              <a:t>→	SO</a:t>
            </a:r>
            <a:r>
              <a:rPr lang="en-GB" altLang="en-US" sz="2000" b="1" baseline="-25000">
                <a:latin typeface="+mn-lt"/>
                <a:cs typeface="Arial" pitchFamily="34" charset="0"/>
              </a:rPr>
              <a:t>4</a:t>
            </a:r>
            <a:r>
              <a:rPr lang="en-GB" altLang="en-US" sz="2000" b="1" baseline="30000">
                <a:latin typeface="+mn-lt"/>
                <a:cs typeface="Arial" pitchFamily="34" charset="0"/>
              </a:rPr>
              <a:t>2-</a:t>
            </a:r>
            <a:r>
              <a:rPr lang="en-GB" altLang="en-US" sz="2000" b="1">
                <a:latin typeface="+mn-lt"/>
                <a:cs typeface="Arial" pitchFamily="34" charset="0"/>
              </a:rPr>
              <a:t>   +   2H</a:t>
            </a:r>
            <a:r>
              <a:rPr lang="en-GB" altLang="en-US" sz="2000" b="1" baseline="30000">
                <a:latin typeface="+mn-lt"/>
                <a:cs typeface="Arial" pitchFamily="34" charset="0"/>
              </a:rPr>
              <a:t>+</a:t>
            </a:r>
            <a:r>
              <a:rPr lang="en-GB" altLang="en-US" sz="2000" b="1">
                <a:latin typeface="+mn-lt"/>
                <a:cs typeface="Arial" pitchFamily="34" charset="0"/>
              </a:rPr>
              <a:t>   +    2e	</a:t>
            </a:r>
            <a:r>
              <a:rPr lang="en-GB" altLang="en-US" sz="2000">
                <a:latin typeface="+mn-lt"/>
                <a:cs typeface="Arial" pitchFamily="34" charset="0"/>
              </a:rPr>
              <a:t>	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  <a:cs typeface="Arial" pitchFamily="34" charset="0"/>
              </a:rPr>
              <a:t>	</a:t>
            </a:r>
            <a:r>
              <a:rPr lang="en-GB" altLang="en-US" sz="2000" b="1">
                <a:latin typeface="+mn-lt"/>
                <a:cs typeface="Arial" pitchFamily="34" charset="0"/>
              </a:rPr>
              <a:t>Cl</a:t>
            </a:r>
            <a:r>
              <a:rPr lang="en-GB" altLang="en-US" sz="2000" b="1" baseline="-25000">
                <a:latin typeface="+mn-lt"/>
                <a:cs typeface="Arial" pitchFamily="34" charset="0"/>
              </a:rPr>
              <a:t>2</a:t>
            </a:r>
            <a:r>
              <a:rPr lang="en-GB" altLang="en-US" sz="2000" b="1">
                <a:latin typeface="+mn-lt"/>
                <a:cs typeface="Arial" pitchFamily="34" charset="0"/>
              </a:rPr>
              <a:t>   +    2e	    →	  2Cl</a:t>
            </a:r>
            <a:r>
              <a:rPr lang="en-GB" altLang="en-US" sz="2000" b="1" baseline="30000">
                <a:latin typeface="+mn-lt"/>
                <a:cs typeface="Arial" pitchFamily="34" charset="0"/>
              </a:rPr>
              <a:t>-</a:t>
            </a:r>
            <a:r>
              <a:rPr lang="en-GB" altLang="en-US" sz="2000" b="1">
                <a:latin typeface="+mn-lt"/>
                <a:cs typeface="Arial" pitchFamily="34" charset="0"/>
              </a:rPr>
              <a:t>	</a:t>
            </a:r>
            <a:r>
              <a:rPr lang="en-GB" altLang="en-US" sz="2000">
                <a:latin typeface="+mn-lt"/>
                <a:cs typeface="Arial" pitchFamily="34" charset="0"/>
              </a:rPr>
              <a:t>	</a:t>
            </a: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7391400" y="3352800"/>
            <a:ext cx="12859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</a:rPr>
              <a:t>oxidation</a:t>
            </a:r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7391400" y="4191000"/>
            <a:ext cx="13260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</a:rPr>
              <a:t>reduction</a:t>
            </a:r>
          </a:p>
        </p:txBody>
      </p:sp>
    </p:spTree>
    <p:extLst>
      <p:ext uri="{BB962C8B-B14F-4D97-AF65-F5344CB8AC3E}">
        <p14:creationId xmlns:p14="http://schemas.microsoft.com/office/powerpoint/2010/main" val="329173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  <p:bldP spid="9223" grpId="0"/>
      <p:bldP spid="922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28600" y="381000"/>
            <a:ext cx="8077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B. </a:t>
            </a:r>
            <a:r>
              <a:rPr lang="en-GB" altLang="en-US" sz="2400" b="1" dirty="0">
                <a:latin typeface="+mn-lt"/>
              </a:rPr>
              <a:t>SO</a:t>
            </a:r>
            <a:r>
              <a:rPr lang="en-GB" altLang="en-US" sz="2400" b="1" baseline="-25000" dirty="0">
                <a:latin typeface="+mn-lt"/>
              </a:rPr>
              <a:t>3</a:t>
            </a:r>
            <a:r>
              <a:rPr lang="en-GB" altLang="en-US" sz="2400" b="1" baseline="30000" dirty="0">
                <a:latin typeface="+mn-lt"/>
              </a:rPr>
              <a:t>2-</a:t>
            </a:r>
            <a:r>
              <a:rPr lang="en-GB" altLang="en-US" sz="2400" b="1" dirty="0">
                <a:latin typeface="+mn-lt"/>
              </a:rPr>
              <a:t>   +   </a:t>
            </a:r>
            <a:r>
              <a:rPr lang="en-GB" altLang="en-US" sz="2400" b="1" dirty="0" smtClean="0">
                <a:latin typeface="+mn-lt"/>
              </a:rPr>
              <a:t>H</a:t>
            </a:r>
            <a:r>
              <a:rPr lang="en-GB" altLang="en-US" sz="2400" b="1" baseline="-25000" dirty="0" smtClean="0">
                <a:latin typeface="+mn-lt"/>
              </a:rPr>
              <a:t>2</a:t>
            </a:r>
            <a:r>
              <a:rPr lang="en-GB" altLang="en-US" sz="2400" b="1" dirty="0">
                <a:latin typeface="+mn-lt"/>
              </a:rPr>
              <a:t> </a:t>
            </a:r>
            <a:r>
              <a:rPr lang="en-GB" altLang="en-US" sz="2400" b="1" dirty="0" smtClean="0">
                <a:latin typeface="+mn-lt"/>
              </a:rPr>
              <a:t> </a:t>
            </a:r>
            <a:r>
              <a:rPr lang="en-GB" altLang="en-US" sz="2400" b="1" dirty="0">
                <a:latin typeface="+mn-lt"/>
                <a:cs typeface="Arial" pitchFamily="34" charset="0"/>
              </a:rPr>
              <a:t>→	SO</a:t>
            </a:r>
            <a:r>
              <a:rPr lang="en-GB" altLang="en-US" sz="2400" b="1" baseline="-25000" dirty="0">
                <a:latin typeface="+mn-lt"/>
                <a:cs typeface="Arial" pitchFamily="34" charset="0"/>
              </a:rPr>
              <a:t>4</a:t>
            </a:r>
            <a:r>
              <a:rPr lang="en-GB" altLang="en-US" sz="2400" b="1" baseline="30000" dirty="0">
                <a:latin typeface="+mn-lt"/>
                <a:cs typeface="Arial" pitchFamily="34" charset="0"/>
              </a:rPr>
              <a:t>2-</a:t>
            </a:r>
            <a:r>
              <a:rPr lang="en-GB" altLang="en-US" sz="2400" b="1" dirty="0">
                <a:latin typeface="+mn-lt"/>
                <a:cs typeface="Arial" pitchFamily="34" charset="0"/>
              </a:rPr>
              <a:t> </a:t>
            </a:r>
            <a:r>
              <a:rPr lang="en-GB" altLang="en-US" sz="2400" b="1" dirty="0" smtClean="0">
                <a:latin typeface="+mn-lt"/>
                <a:cs typeface="Arial" pitchFamily="34" charset="0"/>
              </a:rPr>
              <a:t>+ </a:t>
            </a:r>
            <a:r>
              <a:rPr lang="en-GB" altLang="en-US" sz="2400" b="1" dirty="0">
                <a:latin typeface="+mn-lt"/>
                <a:cs typeface="Arial" pitchFamily="34" charset="0"/>
              </a:rPr>
              <a:t>2H</a:t>
            </a:r>
            <a:r>
              <a:rPr lang="en-GB" altLang="en-US" sz="2400" b="1" baseline="30000" dirty="0" smtClean="0">
                <a:latin typeface="+mn-lt"/>
                <a:cs typeface="Arial" pitchFamily="34" charset="0"/>
              </a:rPr>
              <a:t>+</a:t>
            </a:r>
            <a:r>
              <a:rPr lang="en-GB" altLang="en-US" sz="2400" b="1" dirty="0" smtClean="0">
                <a:latin typeface="+mn-lt"/>
                <a:cs typeface="Arial" pitchFamily="34" charset="0"/>
              </a:rPr>
              <a:t> +  </a:t>
            </a:r>
            <a:r>
              <a:rPr lang="en-GB" altLang="en-US" sz="2400" b="1" dirty="0">
                <a:latin typeface="+mn-lt"/>
                <a:cs typeface="Arial" pitchFamily="34" charset="0"/>
              </a:rPr>
              <a:t>2e</a:t>
            </a:r>
            <a:r>
              <a:rPr lang="en-GB" altLang="en-US" sz="2400" dirty="0">
                <a:latin typeface="+mn-lt"/>
                <a:cs typeface="Arial" pitchFamily="34" charset="0"/>
              </a:rPr>
              <a:t>		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latin typeface="+mn-lt"/>
                <a:cs typeface="Arial" pitchFamily="34" charset="0"/>
              </a:rPr>
              <a:t>	</a:t>
            </a:r>
            <a:r>
              <a:rPr lang="en-GB" altLang="en-US" sz="2400" b="1" dirty="0">
                <a:latin typeface="+mn-lt"/>
                <a:cs typeface="Arial" pitchFamily="34" charset="0"/>
              </a:rPr>
              <a:t>Cl</a:t>
            </a:r>
            <a:r>
              <a:rPr lang="en-GB" altLang="en-US" sz="2400" b="1" baseline="-25000" dirty="0">
                <a:latin typeface="+mn-lt"/>
                <a:cs typeface="Arial" pitchFamily="34" charset="0"/>
              </a:rPr>
              <a:t>2</a:t>
            </a:r>
            <a:r>
              <a:rPr lang="en-GB" altLang="en-US" sz="2400" b="1" dirty="0">
                <a:latin typeface="+mn-lt"/>
                <a:cs typeface="Arial" pitchFamily="34" charset="0"/>
              </a:rPr>
              <a:t>   +    2e	    →	  2Cl</a:t>
            </a:r>
            <a:r>
              <a:rPr lang="en-GB" altLang="en-US" b="1" baseline="30000" dirty="0">
                <a:latin typeface="+mn-lt"/>
                <a:cs typeface="Arial" pitchFamily="34" charset="0"/>
              </a:rPr>
              <a:t>-</a:t>
            </a:r>
            <a:r>
              <a:rPr lang="en-GB" altLang="en-US" sz="2400" b="1" dirty="0">
                <a:latin typeface="+mn-lt"/>
                <a:cs typeface="Arial" pitchFamily="34" charset="0"/>
              </a:rPr>
              <a:t>	</a:t>
            </a:r>
            <a:r>
              <a:rPr lang="en-GB" altLang="en-US" sz="2400" dirty="0">
                <a:latin typeface="+mn-lt"/>
                <a:cs typeface="Arial" pitchFamily="34" charset="0"/>
              </a:rPr>
              <a:t>	</a:t>
            </a:r>
          </a:p>
        </p:txBody>
      </p:sp>
      <p:sp>
        <p:nvSpPr>
          <p:cNvPr id="11269" name="AutoShape 5"/>
          <p:cNvSpPr>
            <a:spLocks/>
          </p:cNvSpPr>
          <p:nvPr/>
        </p:nvSpPr>
        <p:spPr bwMode="auto">
          <a:xfrm>
            <a:off x="7086600" y="304800"/>
            <a:ext cx="381000" cy="1371600"/>
          </a:xfrm>
          <a:prstGeom prst="rightBrace">
            <a:avLst>
              <a:gd name="adj1" fmla="val 3000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7620000" y="8382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>
                <a:latin typeface="+mn-lt"/>
              </a:rPr>
              <a:t>Add </a:t>
            </a:r>
            <a:endParaRPr lang="en-US" altLang="en-US" sz="1800">
              <a:latin typeface="+mn-lt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28600" y="2362200"/>
            <a:ext cx="85344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>
                <a:latin typeface="+mn-lt"/>
              </a:rPr>
              <a:t>SO</a:t>
            </a:r>
            <a:r>
              <a:rPr lang="en-GB" altLang="en-US" sz="2000" b="1" baseline="-25000" dirty="0">
                <a:latin typeface="+mn-lt"/>
              </a:rPr>
              <a:t>3</a:t>
            </a:r>
            <a:r>
              <a:rPr lang="en-GB" altLang="en-US" sz="2000" b="1" baseline="30000" dirty="0">
                <a:latin typeface="+mn-lt"/>
              </a:rPr>
              <a:t>2-</a:t>
            </a:r>
            <a:r>
              <a:rPr lang="en-GB" altLang="en-US" sz="2000" b="1" dirty="0">
                <a:latin typeface="+mn-lt"/>
              </a:rPr>
              <a:t> </a:t>
            </a:r>
            <a:r>
              <a:rPr lang="en-GB" altLang="en-US" sz="2000" b="1" dirty="0" smtClean="0">
                <a:latin typeface="+mn-lt"/>
              </a:rPr>
              <a:t>+ H</a:t>
            </a:r>
            <a:r>
              <a:rPr lang="en-GB" altLang="en-US" sz="2000" b="1" baseline="-25000" dirty="0" smtClean="0">
                <a:latin typeface="+mn-lt"/>
              </a:rPr>
              <a:t>2</a:t>
            </a:r>
            <a:r>
              <a:rPr lang="en-GB" altLang="en-US" sz="2000" b="1" dirty="0" smtClean="0">
                <a:latin typeface="+mn-lt"/>
              </a:rPr>
              <a:t>O </a:t>
            </a:r>
            <a:r>
              <a:rPr lang="en-GB" altLang="en-US" sz="2000" b="1" dirty="0">
                <a:latin typeface="+mn-lt"/>
              </a:rPr>
              <a:t>+ </a:t>
            </a:r>
            <a:r>
              <a:rPr lang="en-GB" altLang="en-US" sz="2000" b="1" dirty="0" smtClean="0">
                <a:latin typeface="+mn-lt"/>
              </a:rPr>
              <a:t>Cl</a:t>
            </a:r>
            <a:r>
              <a:rPr lang="en-GB" altLang="en-US" sz="2000" b="1" baseline="-25000" dirty="0" smtClean="0">
                <a:latin typeface="+mn-lt"/>
              </a:rPr>
              <a:t>2</a:t>
            </a:r>
            <a:r>
              <a:rPr lang="en-GB" altLang="en-US" sz="2000" b="1" dirty="0" smtClean="0">
                <a:latin typeface="+mn-lt"/>
              </a:rPr>
              <a:t> +  2e  </a:t>
            </a:r>
            <a:r>
              <a:rPr lang="en-GB" altLang="en-US" sz="2000" b="1" dirty="0">
                <a:latin typeface="+mn-lt"/>
              </a:rPr>
              <a:t>→ </a:t>
            </a:r>
            <a:r>
              <a:rPr lang="en-GB" altLang="en-US" sz="2000" b="1" dirty="0" smtClean="0">
                <a:latin typeface="+mn-lt"/>
              </a:rPr>
              <a:t> </a:t>
            </a:r>
            <a:r>
              <a:rPr lang="en-GB" altLang="en-US" sz="2000" b="1" dirty="0">
                <a:latin typeface="+mn-lt"/>
              </a:rPr>
              <a:t>SO</a:t>
            </a:r>
            <a:r>
              <a:rPr lang="en-GB" altLang="en-US" sz="2000" b="1" baseline="-25000" dirty="0">
                <a:latin typeface="+mn-lt"/>
              </a:rPr>
              <a:t>4</a:t>
            </a:r>
            <a:r>
              <a:rPr lang="en-GB" altLang="en-US" sz="2000" b="1" baseline="30000" dirty="0">
                <a:latin typeface="+mn-lt"/>
              </a:rPr>
              <a:t>2-</a:t>
            </a:r>
            <a:r>
              <a:rPr lang="en-GB" altLang="en-US" sz="2000" b="1" dirty="0">
                <a:latin typeface="+mn-lt"/>
              </a:rPr>
              <a:t>   + </a:t>
            </a:r>
            <a:r>
              <a:rPr lang="en-GB" altLang="en-US" sz="2000" b="1" dirty="0" smtClean="0">
                <a:latin typeface="+mn-lt"/>
              </a:rPr>
              <a:t>2H</a:t>
            </a:r>
            <a:r>
              <a:rPr lang="en-GB" altLang="en-US" sz="2000" b="1" baseline="30000" dirty="0">
                <a:latin typeface="+mn-lt"/>
              </a:rPr>
              <a:t>+</a:t>
            </a:r>
            <a:r>
              <a:rPr lang="en-GB" altLang="en-US" sz="2000" b="1" dirty="0">
                <a:latin typeface="+mn-lt"/>
              </a:rPr>
              <a:t>   + </a:t>
            </a:r>
            <a:r>
              <a:rPr lang="en-GB" altLang="en-US" sz="2000" b="1" dirty="0" smtClean="0">
                <a:latin typeface="+mn-lt"/>
              </a:rPr>
              <a:t> </a:t>
            </a:r>
            <a:r>
              <a:rPr lang="en-GB" altLang="en-US" sz="2000" b="1" dirty="0">
                <a:latin typeface="+mn-lt"/>
              </a:rPr>
              <a:t>2Cl</a:t>
            </a:r>
            <a:r>
              <a:rPr lang="en-GB" altLang="en-US" sz="2000" b="1" baseline="30000" dirty="0">
                <a:latin typeface="+mn-lt"/>
              </a:rPr>
              <a:t>-</a:t>
            </a:r>
            <a:r>
              <a:rPr lang="en-GB" altLang="en-US" sz="2000" b="1" dirty="0">
                <a:latin typeface="+mn-lt"/>
              </a:rPr>
              <a:t>   +  </a:t>
            </a:r>
            <a:r>
              <a:rPr lang="en-GB" altLang="en-US" sz="2000" b="1" dirty="0" smtClean="0">
                <a:latin typeface="+mn-lt"/>
              </a:rPr>
              <a:t>2e</a:t>
            </a:r>
            <a:endParaRPr lang="en-US" altLang="en-US" sz="2000" b="1" dirty="0">
              <a:latin typeface="+mn-lt"/>
            </a:endParaRPr>
          </a:p>
        </p:txBody>
      </p:sp>
      <p:sp>
        <p:nvSpPr>
          <p:cNvPr id="11272" name="Line 8"/>
          <p:cNvSpPr>
            <a:spLocks noChangeShapeType="1"/>
          </p:cNvSpPr>
          <p:nvPr/>
        </p:nvSpPr>
        <p:spPr bwMode="auto">
          <a:xfrm flipH="1">
            <a:off x="2957512" y="2286000"/>
            <a:ext cx="45720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 flipH="1">
            <a:off x="7620000" y="2286000"/>
            <a:ext cx="45720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228600" y="3276600"/>
            <a:ext cx="533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Balanced Redox equation:</a:t>
            </a:r>
            <a:endParaRPr lang="en-US" altLang="en-US" sz="1800" dirty="0">
              <a:latin typeface="+mn-lt"/>
            </a:endParaRP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457200" y="3962400"/>
            <a:ext cx="8305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 dirty="0">
                <a:latin typeface="+mn-lt"/>
              </a:rPr>
              <a:t>SO</a:t>
            </a:r>
            <a:r>
              <a:rPr lang="en-GB" altLang="en-US" sz="2400" b="1" baseline="-25000" dirty="0">
                <a:latin typeface="+mn-lt"/>
              </a:rPr>
              <a:t>3</a:t>
            </a:r>
            <a:r>
              <a:rPr lang="en-GB" altLang="en-US" sz="2400" b="1" baseline="30000" dirty="0">
                <a:latin typeface="+mn-lt"/>
              </a:rPr>
              <a:t>2-</a:t>
            </a:r>
            <a:r>
              <a:rPr lang="en-GB" altLang="en-US" sz="2400" b="1" dirty="0">
                <a:latin typeface="+mn-lt"/>
              </a:rPr>
              <a:t> </a:t>
            </a:r>
            <a:r>
              <a:rPr lang="en-GB" altLang="en-US" sz="2400" b="1" dirty="0" smtClean="0">
                <a:latin typeface="+mn-lt"/>
              </a:rPr>
              <a:t> </a:t>
            </a:r>
            <a:r>
              <a:rPr lang="en-GB" altLang="en-US" sz="2400" b="1" dirty="0">
                <a:latin typeface="+mn-lt"/>
              </a:rPr>
              <a:t>+  </a:t>
            </a:r>
            <a:r>
              <a:rPr lang="en-GB" altLang="en-US" sz="2400" b="1" dirty="0" smtClean="0">
                <a:latin typeface="+mn-lt"/>
              </a:rPr>
              <a:t>H</a:t>
            </a:r>
            <a:r>
              <a:rPr lang="en-GB" altLang="en-US" sz="2400" b="1" baseline="-25000" dirty="0" smtClean="0">
                <a:latin typeface="+mn-lt"/>
              </a:rPr>
              <a:t>2</a:t>
            </a:r>
            <a:r>
              <a:rPr lang="en-GB" altLang="en-US" sz="2400" b="1" dirty="0" smtClean="0">
                <a:latin typeface="+mn-lt"/>
              </a:rPr>
              <a:t>O   </a:t>
            </a:r>
            <a:r>
              <a:rPr lang="en-GB" altLang="en-US" sz="2400" b="1" dirty="0">
                <a:latin typeface="+mn-lt"/>
              </a:rPr>
              <a:t>+   Cl</a:t>
            </a:r>
            <a:r>
              <a:rPr lang="en-GB" altLang="en-US" sz="2400" b="1" baseline="-25000" dirty="0">
                <a:latin typeface="+mn-lt"/>
              </a:rPr>
              <a:t>2</a:t>
            </a:r>
            <a:r>
              <a:rPr lang="en-GB" altLang="en-US" sz="2400" b="1" dirty="0">
                <a:latin typeface="+mn-lt"/>
              </a:rPr>
              <a:t> </a:t>
            </a:r>
            <a:r>
              <a:rPr lang="en-GB" altLang="en-US" sz="2400" b="1" dirty="0" smtClean="0">
                <a:latin typeface="+mn-lt"/>
              </a:rPr>
              <a:t> → </a:t>
            </a:r>
            <a:r>
              <a:rPr lang="en-GB" altLang="en-US" sz="2400" b="1" dirty="0">
                <a:latin typeface="+mn-lt"/>
              </a:rPr>
              <a:t>SO</a:t>
            </a:r>
            <a:r>
              <a:rPr lang="en-GB" altLang="en-US" sz="2400" b="1" baseline="-25000" dirty="0">
                <a:latin typeface="+mn-lt"/>
              </a:rPr>
              <a:t>4</a:t>
            </a:r>
            <a:r>
              <a:rPr lang="en-GB" altLang="en-US" sz="2400" b="1" baseline="30000" dirty="0">
                <a:latin typeface="+mn-lt"/>
              </a:rPr>
              <a:t>2-</a:t>
            </a:r>
            <a:r>
              <a:rPr lang="en-GB" altLang="en-US" sz="2400" b="1" dirty="0">
                <a:latin typeface="+mn-lt"/>
              </a:rPr>
              <a:t> </a:t>
            </a:r>
            <a:r>
              <a:rPr lang="en-GB" altLang="en-US" sz="2400" b="1" dirty="0" smtClean="0">
                <a:latin typeface="+mn-lt"/>
              </a:rPr>
              <a:t>+   </a:t>
            </a:r>
            <a:r>
              <a:rPr lang="en-GB" altLang="en-US" sz="2400" b="1" dirty="0">
                <a:latin typeface="+mn-lt"/>
              </a:rPr>
              <a:t>2H</a:t>
            </a:r>
            <a:r>
              <a:rPr lang="en-GB" altLang="en-US" sz="2400" b="1" baseline="30000" dirty="0" smtClean="0">
                <a:latin typeface="+mn-lt"/>
              </a:rPr>
              <a:t>+</a:t>
            </a:r>
            <a:r>
              <a:rPr lang="en-GB" altLang="en-US" sz="2400" b="1" dirty="0" smtClean="0">
                <a:latin typeface="+mn-lt"/>
              </a:rPr>
              <a:t> </a:t>
            </a:r>
            <a:r>
              <a:rPr lang="en-GB" altLang="en-US" sz="2400" b="1" dirty="0">
                <a:latin typeface="+mn-lt"/>
              </a:rPr>
              <a:t>+    2Cl</a:t>
            </a:r>
            <a:r>
              <a:rPr lang="en-GB" altLang="en-US" sz="2400" b="1" baseline="30000" dirty="0">
                <a:latin typeface="+mn-lt"/>
              </a:rPr>
              <a:t>-</a:t>
            </a:r>
            <a:endParaRPr lang="en-US" altLang="en-US" sz="2400" b="1" dirty="0">
              <a:latin typeface="+mn-lt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62000" y="4876800"/>
            <a:ext cx="5791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  <a:latin typeface="+mn-lt"/>
              </a:rPr>
              <a:t>The sulphite ion is the </a:t>
            </a:r>
            <a:r>
              <a:rPr lang="en-GB" altLang="en-US" sz="2400">
                <a:solidFill>
                  <a:srgbClr val="FF3300"/>
                </a:solidFill>
                <a:latin typeface="+mn-lt"/>
              </a:rPr>
              <a:t>reducing</a:t>
            </a:r>
            <a:r>
              <a:rPr lang="en-GB" altLang="en-US" sz="2400">
                <a:solidFill>
                  <a:schemeClr val="tx2"/>
                </a:solidFill>
                <a:latin typeface="+mn-lt"/>
              </a:rPr>
              <a:t> agent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  <a:latin typeface="+mn-lt"/>
              </a:rPr>
              <a:t>The chlorine is the </a:t>
            </a:r>
            <a:r>
              <a:rPr lang="en-GB" altLang="en-US" sz="2400">
                <a:solidFill>
                  <a:srgbClr val="0066FF"/>
                </a:solidFill>
                <a:latin typeface="+mn-lt"/>
              </a:rPr>
              <a:t>oxidising</a:t>
            </a:r>
            <a:r>
              <a:rPr lang="en-GB" altLang="en-US" sz="2400">
                <a:solidFill>
                  <a:schemeClr val="tx2"/>
                </a:solidFill>
                <a:latin typeface="+mn-lt"/>
              </a:rPr>
              <a:t> agent. </a:t>
            </a:r>
          </a:p>
        </p:txBody>
      </p:sp>
    </p:spTree>
    <p:extLst>
      <p:ext uri="{BB962C8B-B14F-4D97-AF65-F5344CB8AC3E}">
        <p14:creationId xmlns:p14="http://schemas.microsoft.com/office/powerpoint/2010/main" val="397748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 animBg="1"/>
      <p:bldP spid="11270" grpId="0"/>
      <p:bldP spid="11271" grpId="0"/>
      <p:bldP spid="11272" grpId="0" animBg="1"/>
      <p:bldP spid="11273" grpId="0" animBg="1"/>
      <p:bldP spid="11274" grpId="0"/>
      <p:bldP spid="11275" grpId="0"/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-22860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3200" b="1" u="sng" smtClean="0"/>
              <a:t>Complex Ion REDOX</a:t>
            </a:r>
            <a:endParaRPr lang="en-US" altLang="en-US" sz="3200" b="1" u="sng" smtClean="0"/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304800" y="914400"/>
            <a:ext cx="8229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+mn-lt"/>
              </a:rPr>
              <a:t>The complex equations in the ECS involve oxyanions (negatively charged ions that contain elements combined with oxygen):</a:t>
            </a:r>
            <a:endParaRPr lang="en-US" altLang="en-US" sz="2000" dirty="0">
              <a:latin typeface="+mn-lt"/>
            </a:endParaRP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685800" y="2057400"/>
            <a:ext cx="19050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</a:rPr>
              <a:t>Sulphate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000">
              <a:latin typeface="+mn-lt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</a:rPr>
              <a:t>Permanganate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2000">
              <a:latin typeface="+mn-lt"/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</a:rPr>
              <a:t>Dichromate</a:t>
            </a:r>
            <a:endParaRPr lang="en-US" altLang="en-US" sz="2000">
              <a:latin typeface="+mn-lt"/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2895600" y="2057400"/>
            <a:ext cx="9144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</a:rPr>
              <a:t>SO</a:t>
            </a:r>
            <a:r>
              <a:rPr lang="en-GB" altLang="en-US" sz="2000" baseline="-25000">
                <a:latin typeface="+mn-lt"/>
              </a:rPr>
              <a:t>4</a:t>
            </a:r>
            <a:r>
              <a:rPr lang="en-GB" altLang="en-US" sz="2000" baseline="30000">
                <a:latin typeface="+mn-lt"/>
              </a:rPr>
              <a:t>2-</a:t>
            </a:r>
            <a:endParaRPr lang="en-US" altLang="en-US" sz="2000" baseline="30000">
              <a:latin typeface="+mn-lt"/>
            </a:endParaRP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2971800" y="2895600"/>
            <a:ext cx="914400" cy="605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</a:rPr>
              <a:t>MnO</a:t>
            </a:r>
            <a:r>
              <a:rPr lang="en-GB" altLang="en-US" sz="2000" baseline="-25000">
                <a:latin typeface="+mn-lt"/>
              </a:rPr>
              <a:t>4</a:t>
            </a:r>
            <a:r>
              <a:rPr lang="en-GB" altLang="en-US" sz="2000" baseline="30000">
                <a:latin typeface="+mn-lt"/>
              </a:rPr>
              <a:t>-</a:t>
            </a:r>
            <a:endParaRPr lang="en-US" altLang="en-US" sz="2000" baseline="30000">
              <a:latin typeface="+mn-lt"/>
            </a:endParaRP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2971800" y="3733800"/>
            <a:ext cx="12954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  <a:hlinkClick r:id="rId2" action="ppaction://hlinkfile"/>
              </a:rPr>
              <a:t>Cr</a:t>
            </a:r>
            <a:r>
              <a:rPr lang="en-GB" altLang="en-US" sz="2000" baseline="-25000">
                <a:latin typeface="+mn-lt"/>
                <a:hlinkClick r:id="rId2" action="ppaction://hlinkfile"/>
              </a:rPr>
              <a:t>2</a:t>
            </a:r>
            <a:r>
              <a:rPr lang="en-GB" altLang="en-US" sz="2000">
                <a:latin typeface="+mn-lt"/>
                <a:hlinkClick r:id="rId2" action="ppaction://hlinkfile"/>
              </a:rPr>
              <a:t>O</a:t>
            </a:r>
            <a:r>
              <a:rPr lang="en-GB" altLang="en-US" sz="2000" baseline="-25000">
                <a:latin typeface="+mn-lt"/>
                <a:hlinkClick r:id="rId2" action="ppaction://hlinkfile"/>
              </a:rPr>
              <a:t>7</a:t>
            </a:r>
            <a:r>
              <a:rPr lang="en-GB" altLang="en-US" sz="2000" baseline="30000">
                <a:latin typeface="+mn-lt"/>
                <a:hlinkClick r:id="rId2" action="ppaction://hlinkfile"/>
              </a:rPr>
              <a:t>2-</a:t>
            </a:r>
            <a:endParaRPr lang="en-US" altLang="en-US" sz="2000" baseline="30000">
              <a:latin typeface="+mn-lt"/>
            </a:endParaRPr>
          </a:p>
        </p:txBody>
      </p:sp>
      <p:sp>
        <p:nvSpPr>
          <p:cNvPr id="22541" name="AutoShape 13"/>
          <p:cNvSpPr>
            <a:spLocks/>
          </p:cNvSpPr>
          <p:nvPr/>
        </p:nvSpPr>
        <p:spPr bwMode="auto">
          <a:xfrm>
            <a:off x="4419600" y="1828800"/>
            <a:ext cx="762000" cy="2514600"/>
          </a:xfrm>
          <a:prstGeom prst="rightBrace">
            <a:avLst>
              <a:gd name="adj1" fmla="val 2750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0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5486400" y="2971800"/>
            <a:ext cx="2286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latin typeface="+mn-lt"/>
              </a:rPr>
              <a:t>Data book P11</a:t>
            </a:r>
          </a:p>
        </p:txBody>
      </p:sp>
    </p:spTree>
    <p:extLst>
      <p:ext uri="{BB962C8B-B14F-4D97-AF65-F5344CB8AC3E}">
        <p14:creationId xmlns:p14="http://schemas.microsoft.com/office/powerpoint/2010/main" val="177343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5" grpId="0"/>
      <p:bldP spid="22536" grpId="0"/>
      <p:bldP spid="22537" grpId="0"/>
      <p:bldP spid="22538" grpId="0"/>
      <p:bldP spid="22539" grpId="0"/>
      <p:bldP spid="22541" grpId="0" animBg="1"/>
      <p:bldP spid="2254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>
          <a:xfrm>
            <a:off x="125413" y="114300"/>
            <a:ext cx="8686800" cy="1143000"/>
          </a:xfrm>
        </p:spPr>
        <p:txBody>
          <a:bodyPr/>
          <a:lstStyle/>
          <a:p>
            <a:pPr algn="l" eaLnBrk="1" hangingPunct="1"/>
            <a:r>
              <a:rPr lang="en-GB" altLang="en-US" sz="2800" u="sng" dirty="0" smtClean="0"/>
              <a:t>Rules for Writing Complex Ion Electron Equations</a:t>
            </a:r>
            <a:endParaRPr lang="en-US" altLang="en-US" sz="2800" u="sng" dirty="0" smtClean="0"/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7565" y="2110549"/>
            <a:ext cx="8534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GB" altLang="en-US" sz="1800" dirty="0"/>
              <a:t>Write out equation with ions named in question and </a:t>
            </a:r>
            <a:r>
              <a:rPr lang="en-GB" altLang="en-US" sz="1800" b="1" dirty="0"/>
              <a:t>balance non oxygen element:</a:t>
            </a:r>
            <a:endParaRPr lang="en-US" altLang="en-US" sz="1800" b="1" dirty="0"/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67292" y="1196752"/>
            <a:ext cx="88392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/>
              <a:t>Ex1. Write the ion electron equation for the conversion of </a:t>
            </a:r>
            <a:r>
              <a:rPr lang="en-GB" altLang="en-US" sz="1800" b="1" dirty="0"/>
              <a:t>iodine</a:t>
            </a:r>
            <a:r>
              <a:rPr lang="en-GB" altLang="en-US" sz="1800" dirty="0"/>
              <a:t> to </a:t>
            </a:r>
            <a:r>
              <a:rPr lang="en-GB" altLang="en-US" sz="1800" b="1" dirty="0"/>
              <a:t>iodate ions (IO</a:t>
            </a:r>
            <a:r>
              <a:rPr lang="en-GB" altLang="en-US" sz="1800" b="1" baseline="-25000" dirty="0"/>
              <a:t>3</a:t>
            </a:r>
            <a:r>
              <a:rPr lang="en-GB" altLang="en-US" sz="1800" b="1" baseline="30000" dirty="0"/>
              <a:t>-</a:t>
            </a:r>
            <a:r>
              <a:rPr lang="en-GB" altLang="en-US" sz="1800" b="1" dirty="0"/>
              <a:t>)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b="1" dirty="0"/>
              <a:t>Remember :  EOHC (eat only hot curry) – elements, oxygen, hydrogen, charge</a:t>
            </a:r>
            <a:endParaRPr lang="en-US" altLang="en-US" sz="1800" b="1" dirty="0"/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519906" y="2780928"/>
            <a:ext cx="7543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/>
              <a:t>I</a:t>
            </a:r>
            <a:r>
              <a:rPr lang="en-GB" altLang="en-US" sz="1800" baseline="-25000" dirty="0"/>
              <a:t>2</a:t>
            </a:r>
            <a:r>
              <a:rPr lang="en-GB" altLang="en-US" sz="1800" dirty="0"/>
              <a:t>		</a:t>
            </a:r>
            <a:r>
              <a:rPr lang="en-GB" altLang="en-US" sz="1800" dirty="0">
                <a:cs typeface="Arial" pitchFamily="34" charset="0"/>
              </a:rPr>
              <a:t>→		 </a:t>
            </a:r>
            <a:r>
              <a:rPr lang="en-GB" altLang="en-US" sz="1800" dirty="0"/>
              <a:t>IO</a:t>
            </a:r>
            <a:r>
              <a:rPr lang="en-GB" altLang="en-US" sz="1800" baseline="-25000" dirty="0"/>
              <a:t>3</a:t>
            </a:r>
            <a:r>
              <a:rPr lang="en-GB" altLang="en-US" sz="1800" baseline="30000" dirty="0"/>
              <a:t>-</a:t>
            </a: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4114800" y="2212975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/>
              <a:t>2</a:t>
            </a:r>
            <a:endParaRPr lang="en-US" altLang="en-US" sz="2400"/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0" y="3501008"/>
            <a:ext cx="6096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/>
              <a:t>2. Balance </a:t>
            </a:r>
            <a:r>
              <a:rPr lang="en-GB" altLang="en-US" sz="1800" b="1"/>
              <a:t>oxygen by adding water</a:t>
            </a:r>
            <a:r>
              <a:rPr lang="en-GB" altLang="en-US" sz="1800"/>
              <a:t> to opposite side:</a:t>
            </a:r>
            <a:endParaRPr lang="en-US" altLang="en-US" sz="1800"/>
          </a:p>
        </p:txBody>
      </p:sp>
      <p:grpSp>
        <p:nvGrpSpPr>
          <p:cNvPr id="24589" name="Group 13"/>
          <p:cNvGrpSpPr>
            <a:grpSpLocks/>
          </p:cNvGrpSpPr>
          <p:nvPr/>
        </p:nvGrpSpPr>
        <p:grpSpPr bwMode="auto">
          <a:xfrm>
            <a:off x="622559" y="4038600"/>
            <a:ext cx="7543800" cy="457200"/>
            <a:chOff x="384" y="2064"/>
            <a:chExt cx="4752" cy="288"/>
          </a:xfrm>
        </p:grpSpPr>
        <p:sp>
          <p:nvSpPr>
            <p:cNvPr id="20495" name="Text Box 11"/>
            <p:cNvSpPr txBox="1">
              <a:spLocks noChangeArrowheads="1"/>
            </p:cNvSpPr>
            <p:nvPr/>
          </p:nvSpPr>
          <p:spPr bwMode="auto">
            <a:xfrm>
              <a:off x="384" y="2112"/>
              <a:ext cx="475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1800" dirty="0"/>
                <a:t>I</a:t>
              </a:r>
              <a:r>
                <a:rPr lang="en-GB" altLang="en-US" sz="1800" baseline="-25000" dirty="0"/>
                <a:t>2   </a:t>
              </a:r>
              <a:r>
                <a:rPr lang="en-GB" altLang="en-US" sz="1800" dirty="0"/>
                <a:t> +     H</a:t>
              </a:r>
              <a:r>
                <a:rPr lang="en-GB" altLang="en-US" sz="1800" baseline="-25000" dirty="0"/>
                <a:t>2</a:t>
              </a:r>
              <a:r>
                <a:rPr lang="en-GB" altLang="en-US" sz="1800" dirty="0"/>
                <a:t>O		</a:t>
              </a:r>
              <a:r>
                <a:rPr lang="en-GB" altLang="en-US" sz="1800" dirty="0">
                  <a:cs typeface="Arial" pitchFamily="34" charset="0"/>
                </a:rPr>
                <a:t>→	 </a:t>
              </a:r>
              <a:r>
                <a:rPr lang="en-GB" altLang="en-US" sz="1800" dirty="0"/>
                <a:t>IO</a:t>
              </a:r>
              <a:r>
                <a:rPr lang="en-GB" altLang="en-US" sz="1800" baseline="-25000" dirty="0"/>
                <a:t>3</a:t>
              </a:r>
              <a:r>
                <a:rPr lang="en-GB" altLang="en-US" sz="1800" baseline="30000" dirty="0"/>
                <a:t>-</a:t>
              </a:r>
            </a:p>
          </p:txBody>
        </p:sp>
        <p:sp>
          <p:nvSpPr>
            <p:cNvPr id="20496" name="Rectangle 12"/>
            <p:cNvSpPr>
              <a:spLocks noChangeArrowheads="1"/>
            </p:cNvSpPr>
            <p:nvPr/>
          </p:nvSpPr>
          <p:spPr bwMode="auto">
            <a:xfrm>
              <a:off x="2592" y="206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/>
                <a:t>2</a:t>
              </a:r>
              <a:endParaRPr lang="en-US" altLang="en-US" sz="2400"/>
            </a:p>
          </p:txBody>
        </p:sp>
      </p:grp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138906" y="4892787"/>
            <a:ext cx="830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 dirty="0"/>
              <a:t>3. Balance </a:t>
            </a:r>
            <a:r>
              <a:rPr lang="en-GB" altLang="en-US" sz="1800" b="1" dirty="0"/>
              <a:t>hydrogen by adding hydrogen ions</a:t>
            </a:r>
            <a:r>
              <a:rPr lang="en-GB" altLang="en-US" sz="1800" dirty="0"/>
              <a:t> to opposite side:</a:t>
            </a:r>
            <a:endParaRPr lang="en-US" altLang="en-US" sz="1800" dirty="0"/>
          </a:p>
        </p:txBody>
      </p:sp>
      <p:grpSp>
        <p:nvGrpSpPr>
          <p:cNvPr id="24591" name="Group 15"/>
          <p:cNvGrpSpPr>
            <a:grpSpLocks/>
          </p:cNvGrpSpPr>
          <p:nvPr/>
        </p:nvGrpSpPr>
        <p:grpSpPr bwMode="auto">
          <a:xfrm>
            <a:off x="495300" y="5472113"/>
            <a:ext cx="7543800" cy="457200"/>
            <a:chOff x="384" y="2064"/>
            <a:chExt cx="4752" cy="288"/>
          </a:xfrm>
        </p:grpSpPr>
        <p:sp>
          <p:nvSpPr>
            <p:cNvPr id="20493" name="Text Box 16"/>
            <p:cNvSpPr txBox="1">
              <a:spLocks noChangeArrowheads="1"/>
            </p:cNvSpPr>
            <p:nvPr/>
          </p:nvSpPr>
          <p:spPr bwMode="auto">
            <a:xfrm>
              <a:off x="384" y="2112"/>
              <a:ext cx="475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1800" dirty="0"/>
                <a:t>I</a:t>
              </a:r>
              <a:r>
                <a:rPr lang="en-GB" altLang="en-US" sz="1800" baseline="-25000" dirty="0"/>
                <a:t>2   </a:t>
              </a:r>
              <a:r>
                <a:rPr lang="en-GB" altLang="en-US" sz="1800" dirty="0"/>
                <a:t> + </a:t>
              </a:r>
              <a:r>
                <a:rPr lang="en-GB" altLang="en-US" sz="1800" baseline="-25000" dirty="0"/>
                <a:t> </a:t>
              </a:r>
              <a:r>
                <a:rPr lang="en-GB" altLang="en-US" sz="1800" dirty="0"/>
                <a:t>  6 H</a:t>
              </a:r>
              <a:r>
                <a:rPr lang="en-GB" altLang="en-US" sz="1800" baseline="-25000" dirty="0"/>
                <a:t>2</a:t>
              </a:r>
              <a:r>
                <a:rPr lang="en-GB" altLang="en-US" sz="1800" dirty="0"/>
                <a:t>O		</a:t>
              </a:r>
              <a:r>
                <a:rPr lang="en-GB" altLang="en-US" sz="1800" dirty="0">
                  <a:cs typeface="Arial" pitchFamily="34" charset="0"/>
                </a:rPr>
                <a:t>→	 </a:t>
              </a:r>
              <a:r>
                <a:rPr lang="en-GB" altLang="en-US" sz="1800" dirty="0"/>
                <a:t>IO</a:t>
              </a:r>
              <a:r>
                <a:rPr lang="en-GB" altLang="en-US" sz="1800" baseline="-25000" dirty="0"/>
                <a:t>3</a:t>
              </a:r>
              <a:r>
                <a:rPr lang="en-GB" altLang="en-US" sz="1800" baseline="30000" dirty="0"/>
                <a:t>-</a:t>
              </a:r>
            </a:p>
          </p:txBody>
        </p:sp>
        <p:sp>
          <p:nvSpPr>
            <p:cNvPr id="20494" name="Rectangle 17"/>
            <p:cNvSpPr>
              <a:spLocks noChangeArrowheads="1"/>
            </p:cNvSpPr>
            <p:nvPr/>
          </p:nvSpPr>
          <p:spPr bwMode="auto">
            <a:xfrm>
              <a:off x="2592" y="206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/>
                <a:t>2</a:t>
              </a:r>
              <a:endParaRPr lang="en-US" altLang="en-US" sz="2400"/>
            </a:p>
          </p:txBody>
        </p:sp>
      </p:grpSp>
      <p:sp>
        <p:nvSpPr>
          <p:cNvPr id="24594" name="Rectangle 18"/>
          <p:cNvSpPr>
            <a:spLocks noChangeArrowheads="1"/>
          </p:cNvSpPr>
          <p:nvPr/>
        </p:nvSpPr>
        <p:spPr bwMode="auto">
          <a:xfrm>
            <a:off x="1219200" y="4038600"/>
            <a:ext cx="350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/>
              <a:t>6</a:t>
            </a:r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4876800" y="5457826"/>
            <a:ext cx="1543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/>
              <a:t>+     12 H</a:t>
            </a:r>
            <a:r>
              <a:rPr lang="en-GB" altLang="en-US" sz="2400" baseline="30000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214889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  <p:bldP spid="24583" grpId="0"/>
      <p:bldP spid="24584" grpId="0"/>
      <p:bldP spid="24585" grpId="0"/>
      <p:bldP spid="24586" grpId="0"/>
      <p:bldP spid="24590" grpId="0"/>
      <p:bldP spid="24594" grpId="0"/>
      <p:bldP spid="2459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8" name="Group 4"/>
          <p:cNvGrpSpPr>
            <a:grpSpLocks/>
          </p:cNvGrpSpPr>
          <p:nvPr/>
        </p:nvGrpSpPr>
        <p:grpSpPr bwMode="auto">
          <a:xfrm>
            <a:off x="1219200" y="914412"/>
            <a:ext cx="7543800" cy="461964"/>
            <a:chOff x="384" y="2112"/>
            <a:chExt cx="4752" cy="291"/>
          </a:xfrm>
        </p:grpSpPr>
        <p:sp>
          <p:nvSpPr>
            <p:cNvPr id="21520" name="Text Box 5"/>
            <p:cNvSpPr txBox="1">
              <a:spLocks noChangeArrowheads="1"/>
            </p:cNvSpPr>
            <p:nvPr/>
          </p:nvSpPr>
          <p:spPr bwMode="auto">
            <a:xfrm>
              <a:off x="384" y="2112"/>
              <a:ext cx="4752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2000">
                  <a:latin typeface="+mn-lt"/>
                </a:rPr>
                <a:t>I</a:t>
              </a:r>
              <a:r>
                <a:rPr lang="en-GB" altLang="en-US" sz="2000" baseline="-25000">
                  <a:latin typeface="+mn-lt"/>
                </a:rPr>
                <a:t>2   </a:t>
              </a:r>
              <a:r>
                <a:rPr lang="en-GB" altLang="en-US" sz="2000">
                  <a:latin typeface="+mn-lt"/>
                </a:rPr>
                <a:t> + </a:t>
              </a:r>
              <a:r>
                <a:rPr lang="en-GB" altLang="en-US" sz="2000" baseline="-25000">
                  <a:latin typeface="+mn-lt"/>
                </a:rPr>
                <a:t> </a:t>
              </a:r>
              <a:r>
                <a:rPr lang="en-GB" altLang="en-US" sz="2000">
                  <a:latin typeface="+mn-lt"/>
                </a:rPr>
                <a:t>  6 H</a:t>
              </a:r>
              <a:r>
                <a:rPr lang="en-GB" altLang="en-US" sz="2000" baseline="-25000">
                  <a:latin typeface="+mn-lt"/>
                </a:rPr>
                <a:t>2</a:t>
              </a:r>
              <a:r>
                <a:rPr lang="en-GB" altLang="en-US" sz="2000">
                  <a:latin typeface="+mn-lt"/>
                </a:rPr>
                <a:t>O		</a:t>
              </a:r>
              <a:r>
                <a:rPr lang="en-GB" altLang="en-US" sz="2000">
                  <a:latin typeface="+mn-lt"/>
                  <a:cs typeface="Arial" pitchFamily="34" charset="0"/>
                </a:rPr>
                <a:t>→	 </a:t>
              </a:r>
              <a:r>
                <a:rPr lang="en-GB" altLang="en-US" sz="2000">
                  <a:latin typeface="+mn-lt"/>
                </a:rPr>
                <a:t>IO</a:t>
              </a:r>
              <a:r>
                <a:rPr lang="en-GB" altLang="en-US" sz="2000" baseline="-25000">
                  <a:latin typeface="+mn-lt"/>
                </a:rPr>
                <a:t>3</a:t>
              </a:r>
              <a:r>
                <a:rPr lang="en-GB" altLang="en-US" sz="2000" baseline="30000">
                  <a:latin typeface="+mn-lt"/>
                </a:rPr>
                <a:t>-     </a:t>
              </a:r>
              <a:r>
                <a:rPr lang="en-GB" altLang="en-US" sz="2000">
                  <a:latin typeface="+mn-lt"/>
                </a:rPr>
                <a:t>+     12 H</a:t>
              </a:r>
              <a:r>
                <a:rPr lang="en-GB" altLang="en-US" sz="2000" baseline="30000">
                  <a:latin typeface="+mn-lt"/>
                </a:rPr>
                <a:t>+</a:t>
              </a:r>
            </a:p>
          </p:txBody>
        </p:sp>
        <p:sp>
          <p:nvSpPr>
            <p:cNvPr id="21521" name="Rectangle 6"/>
            <p:cNvSpPr>
              <a:spLocks noChangeArrowheads="1"/>
            </p:cNvSpPr>
            <p:nvPr/>
          </p:nvSpPr>
          <p:spPr bwMode="auto">
            <a:xfrm>
              <a:off x="2592" y="2112"/>
              <a:ext cx="23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dirty="0">
                  <a:latin typeface="+mn-lt"/>
                </a:rPr>
                <a:t>2</a:t>
              </a:r>
              <a:endParaRPr lang="en-US" altLang="en-US" sz="2400" dirty="0">
                <a:latin typeface="+mn-lt"/>
              </a:endParaRPr>
            </a:p>
          </p:txBody>
        </p:sp>
      </p:grp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114300" y="304800"/>
            <a:ext cx="83058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>
                <a:latin typeface="+mn-lt"/>
              </a:rPr>
              <a:t>4. Calculate charge on each side:</a:t>
            </a:r>
            <a:endParaRPr lang="en-US" altLang="en-US" sz="2000" b="1" dirty="0">
              <a:latin typeface="+mn-lt"/>
            </a:endParaRP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1524000" y="1524000"/>
            <a:ext cx="609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latin typeface="+mn-lt"/>
              </a:rPr>
              <a:t>0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4953000" y="1524000"/>
            <a:ext cx="3200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latin typeface="+mn-lt"/>
              </a:rPr>
              <a:t>10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114300" y="2452687"/>
            <a:ext cx="90297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+mn-lt"/>
              </a:rPr>
              <a:t>5. </a:t>
            </a:r>
            <a:r>
              <a:rPr lang="en-GB" altLang="en-US" sz="2000" b="1" dirty="0">
                <a:latin typeface="+mn-lt"/>
              </a:rPr>
              <a:t>Balance charges by adding electrons</a:t>
            </a:r>
            <a:r>
              <a:rPr lang="en-GB" altLang="en-US" sz="2000" dirty="0">
                <a:latin typeface="+mn-lt"/>
              </a:rPr>
              <a:t> to side </a:t>
            </a:r>
            <a:r>
              <a:rPr lang="en-GB" altLang="en-US" sz="2000" b="1" dirty="0">
                <a:latin typeface="+mn-lt"/>
              </a:rPr>
              <a:t>containing hydrogen ions</a:t>
            </a:r>
            <a:r>
              <a:rPr lang="en-GB" altLang="en-US" sz="2000" dirty="0">
                <a:latin typeface="+mn-lt"/>
              </a:rPr>
              <a:t>:</a:t>
            </a:r>
            <a:endParaRPr lang="en-US" altLang="en-US" sz="2000" dirty="0">
              <a:latin typeface="+mn-lt"/>
            </a:endParaRPr>
          </a:p>
        </p:txBody>
      </p:sp>
      <p:sp>
        <p:nvSpPr>
          <p:cNvPr id="26638" name="Text Box 14"/>
          <p:cNvSpPr txBox="1">
            <a:spLocks noChangeArrowheads="1"/>
          </p:cNvSpPr>
          <p:nvPr/>
        </p:nvSpPr>
        <p:spPr bwMode="auto">
          <a:xfrm>
            <a:off x="1295400" y="3962400"/>
            <a:ext cx="609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latin typeface="+mn-lt"/>
              </a:rPr>
              <a:t>0</a:t>
            </a:r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4572000" y="3886200"/>
            <a:ext cx="3505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latin typeface="+mn-lt"/>
              </a:rPr>
              <a:t>-2  +  12  +  -10  =</a:t>
            </a:r>
            <a:r>
              <a:rPr lang="en-GB" altLang="en-US" sz="2400">
                <a:solidFill>
                  <a:schemeClr val="tx2"/>
                </a:solidFill>
                <a:latin typeface="+mn-lt"/>
              </a:rPr>
              <a:t> </a:t>
            </a:r>
            <a:r>
              <a:rPr lang="en-GB" altLang="en-US">
                <a:latin typeface="+mn-lt"/>
              </a:rPr>
              <a:t>0</a:t>
            </a:r>
          </a:p>
        </p:txBody>
      </p: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304800" y="1524000"/>
            <a:ext cx="137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>
                <a:latin typeface="+mn-lt"/>
              </a:rPr>
              <a:t>Total charge</a:t>
            </a:r>
          </a:p>
        </p:txBody>
      </p:sp>
      <p:sp>
        <p:nvSpPr>
          <p:cNvPr id="26641" name="Text Box 17"/>
          <p:cNvSpPr txBox="1">
            <a:spLocks noChangeArrowheads="1"/>
          </p:cNvSpPr>
          <p:nvPr/>
        </p:nvSpPr>
        <p:spPr bwMode="auto">
          <a:xfrm>
            <a:off x="381000" y="3962400"/>
            <a:ext cx="137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>
                <a:latin typeface="+mn-lt"/>
              </a:rPr>
              <a:t>Total charge</a:t>
            </a:r>
          </a:p>
        </p:txBody>
      </p:sp>
      <p:sp>
        <p:nvSpPr>
          <p:cNvPr id="26643" name="Text Box 19"/>
          <p:cNvSpPr txBox="1">
            <a:spLocks noChangeArrowheads="1"/>
          </p:cNvSpPr>
          <p:nvPr/>
        </p:nvSpPr>
        <p:spPr bwMode="auto">
          <a:xfrm>
            <a:off x="587829" y="4952999"/>
            <a:ext cx="6629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>
                <a:latin typeface="+mn-lt"/>
              </a:rPr>
              <a:t>Oxidation</a:t>
            </a:r>
            <a:r>
              <a:rPr lang="en-GB" altLang="en-US" sz="2000" dirty="0">
                <a:latin typeface="+mn-lt"/>
              </a:rPr>
              <a:t>: electrons have been lost</a:t>
            </a:r>
          </a:p>
        </p:txBody>
      </p:sp>
      <p:grpSp>
        <p:nvGrpSpPr>
          <p:cNvPr id="26645" name="Group 21"/>
          <p:cNvGrpSpPr>
            <a:grpSpLocks/>
          </p:cNvGrpSpPr>
          <p:nvPr/>
        </p:nvGrpSpPr>
        <p:grpSpPr bwMode="auto">
          <a:xfrm>
            <a:off x="587829" y="3200408"/>
            <a:ext cx="7696200" cy="463551"/>
            <a:chOff x="384" y="2160"/>
            <a:chExt cx="4848" cy="292"/>
          </a:xfrm>
        </p:grpSpPr>
        <p:sp>
          <p:nvSpPr>
            <p:cNvPr id="21517" name="Text Box 12"/>
            <p:cNvSpPr txBox="1">
              <a:spLocks noChangeArrowheads="1"/>
            </p:cNvSpPr>
            <p:nvPr/>
          </p:nvSpPr>
          <p:spPr bwMode="auto">
            <a:xfrm>
              <a:off x="384" y="2160"/>
              <a:ext cx="484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2000" b="1" dirty="0">
                  <a:latin typeface="+mn-lt"/>
                </a:rPr>
                <a:t>I</a:t>
              </a:r>
              <a:r>
                <a:rPr lang="en-GB" altLang="en-US" sz="2000" b="1" baseline="-25000" dirty="0">
                  <a:latin typeface="+mn-lt"/>
                </a:rPr>
                <a:t>2</a:t>
              </a:r>
              <a:r>
                <a:rPr lang="en-GB" altLang="en-US" sz="1800" b="1" baseline="-25000" dirty="0">
                  <a:latin typeface="+mn-lt"/>
                </a:rPr>
                <a:t>   </a:t>
              </a:r>
              <a:r>
                <a:rPr lang="en-GB" altLang="en-US" sz="1800" b="1" dirty="0">
                  <a:latin typeface="+mn-lt"/>
                </a:rPr>
                <a:t> </a:t>
              </a:r>
              <a:r>
                <a:rPr lang="en-GB" altLang="en-US" sz="2000" b="1" dirty="0">
                  <a:latin typeface="+mn-lt"/>
                </a:rPr>
                <a:t>+ </a:t>
              </a:r>
              <a:r>
                <a:rPr lang="en-GB" altLang="en-US" sz="2000" b="1" baseline="-25000" dirty="0">
                  <a:latin typeface="+mn-lt"/>
                </a:rPr>
                <a:t> </a:t>
              </a:r>
              <a:r>
                <a:rPr lang="en-GB" altLang="en-US" sz="2000" b="1" dirty="0">
                  <a:latin typeface="+mn-lt"/>
                </a:rPr>
                <a:t>  6 </a:t>
              </a:r>
              <a:r>
                <a:rPr lang="en-GB" altLang="en-US" sz="2000" b="1" dirty="0" smtClean="0">
                  <a:latin typeface="+mn-lt"/>
                </a:rPr>
                <a:t>H</a:t>
              </a:r>
              <a:r>
                <a:rPr lang="en-GB" altLang="en-US" sz="2000" b="1" baseline="-25000" dirty="0" smtClean="0">
                  <a:latin typeface="+mn-lt"/>
                </a:rPr>
                <a:t>2</a:t>
              </a:r>
              <a:r>
                <a:rPr lang="en-GB" altLang="en-US" sz="2000" b="1" dirty="0" smtClean="0">
                  <a:latin typeface="+mn-lt"/>
                </a:rPr>
                <a:t>O</a:t>
              </a:r>
              <a:r>
                <a:rPr lang="en-GB" altLang="en-US" sz="2000" b="1" dirty="0">
                  <a:latin typeface="+mn-lt"/>
                </a:rPr>
                <a:t>	</a:t>
              </a:r>
              <a:r>
                <a:rPr lang="en-GB" altLang="en-US" sz="2000" b="1" dirty="0">
                  <a:latin typeface="+mn-lt"/>
                  <a:cs typeface="Arial" pitchFamily="34" charset="0"/>
                </a:rPr>
                <a:t>→	 </a:t>
              </a:r>
              <a:r>
                <a:rPr lang="en-GB" altLang="en-US" sz="2000" b="1" dirty="0">
                  <a:latin typeface="+mn-lt"/>
                </a:rPr>
                <a:t>IO</a:t>
              </a:r>
              <a:r>
                <a:rPr lang="en-GB" altLang="en-US" sz="2000" b="1" baseline="-25000" dirty="0">
                  <a:latin typeface="+mn-lt"/>
                </a:rPr>
                <a:t>3</a:t>
              </a:r>
              <a:r>
                <a:rPr lang="en-GB" altLang="en-US" sz="2000" b="1" baseline="30000" dirty="0">
                  <a:latin typeface="+mn-lt"/>
                </a:rPr>
                <a:t>-     </a:t>
              </a:r>
              <a:r>
                <a:rPr lang="en-GB" altLang="en-US" sz="2000" b="1" dirty="0">
                  <a:latin typeface="+mn-lt"/>
                </a:rPr>
                <a:t>+ </a:t>
              </a:r>
              <a:r>
                <a:rPr lang="en-GB" altLang="en-US" sz="2000" b="1" dirty="0" smtClean="0">
                  <a:latin typeface="+mn-lt"/>
                </a:rPr>
                <a:t> </a:t>
              </a:r>
              <a:r>
                <a:rPr lang="en-GB" altLang="en-US" sz="2000" b="1" dirty="0">
                  <a:latin typeface="+mn-lt"/>
                </a:rPr>
                <a:t>12 H</a:t>
              </a:r>
              <a:r>
                <a:rPr lang="en-GB" altLang="en-US" sz="2000" b="1" baseline="30000" dirty="0">
                  <a:latin typeface="+mn-lt"/>
                </a:rPr>
                <a:t>+</a:t>
              </a:r>
              <a:endParaRPr lang="en-GB" altLang="en-US" sz="2000" b="1" dirty="0">
                <a:latin typeface="+mn-lt"/>
              </a:endParaRPr>
            </a:p>
          </p:txBody>
        </p:sp>
        <p:sp>
          <p:nvSpPr>
            <p:cNvPr id="21518" name="Rectangle 13"/>
            <p:cNvSpPr>
              <a:spLocks noChangeArrowheads="1"/>
            </p:cNvSpPr>
            <p:nvPr/>
          </p:nvSpPr>
          <p:spPr bwMode="auto">
            <a:xfrm>
              <a:off x="2592" y="2160"/>
              <a:ext cx="23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latin typeface="+mn-lt"/>
                </a:rPr>
                <a:t>2</a:t>
              </a:r>
              <a:endParaRPr lang="en-US" altLang="en-US" sz="2400">
                <a:latin typeface="+mn-lt"/>
              </a:endParaRPr>
            </a:p>
          </p:txBody>
        </p:sp>
        <p:sp>
          <p:nvSpPr>
            <p:cNvPr id="21519" name="Rectangle 20"/>
            <p:cNvSpPr>
              <a:spLocks noChangeArrowheads="1"/>
            </p:cNvSpPr>
            <p:nvPr/>
          </p:nvSpPr>
          <p:spPr bwMode="auto">
            <a:xfrm>
              <a:off x="4080" y="2160"/>
              <a:ext cx="745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2400" b="1">
                  <a:latin typeface="+mn-lt"/>
                </a:rPr>
                <a:t>+  10e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22186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/>
      <p:bldP spid="26632" grpId="0"/>
      <p:bldP spid="26633" grpId="0"/>
      <p:bldP spid="26634" grpId="0"/>
      <p:bldP spid="26638" grpId="0"/>
      <p:bldP spid="26639" grpId="0"/>
      <p:bldP spid="26640" grpId="0"/>
      <p:bldP spid="2664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7939608" cy="1371600"/>
          </a:xfrm>
        </p:spPr>
        <p:txBody>
          <a:bodyPr/>
          <a:lstStyle/>
          <a:p>
            <a:pPr eaLnBrk="1" hangingPunct="1"/>
            <a:r>
              <a:rPr lang="en-GB" altLang="en-US" sz="2000" dirty="0" smtClean="0"/>
              <a:t>Ex.2 </a:t>
            </a:r>
            <a:r>
              <a:rPr lang="en-GB" altLang="en-US" sz="2000" b="1" dirty="0" smtClean="0"/>
              <a:t>Bromate ions (BrO</a:t>
            </a:r>
            <a:r>
              <a:rPr lang="en-GB" altLang="en-US" sz="2800" b="1" baseline="-25000" dirty="0" smtClean="0"/>
              <a:t>3</a:t>
            </a:r>
            <a:r>
              <a:rPr lang="en-GB" altLang="en-US" sz="4000" b="1" baseline="30000" dirty="0" smtClean="0"/>
              <a:t>-</a:t>
            </a:r>
            <a:r>
              <a:rPr lang="en-GB" altLang="en-US" sz="2000" b="1" dirty="0" smtClean="0"/>
              <a:t>)</a:t>
            </a:r>
            <a:r>
              <a:rPr lang="en-GB" altLang="en-US" sz="2000" dirty="0" smtClean="0"/>
              <a:t> react to form </a:t>
            </a:r>
            <a:r>
              <a:rPr lang="en-GB" altLang="en-US" sz="2000" b="1" dirty="0" smtClean="0"/>
              <a:t>Bromide (Br</a:t>
            </a:r>
            <a:r>
              <a:rPr lang="en-GB" altLang="en-US" sz="4000" b="1" baseline="30000" dirty="0" smtClean="0"/>
              <a:t>-</a:t>
            </a:r>
            <a:r>
              <a:rPr lang="en-GB" altLang="en-US" sz="2000" b="1" dirty="0" smtClean="0"/>
              <a:t>)</a:t>
            </a:r>
            <a:r>
              <a:rPr lang="en-GB" altLang="en-US" sz="2000" dirty="0" smtClean="0"/>
              <a:t> ions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1295400" y="990600"/>
            <a:ext cx="1143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  <a:latin typeface="+mn-lt"/>
              </a:rPr>
              <a:t>BrO</a:t>
            </a:r>
            <a:r>
              <a:rPr lang="en-GB" altLang="en-US" sz="2400" baseline="-25000">
                <a:solidFill>
                  <a:schemeClr val="tx2"/>
                </a:solidFill>
                <a:latin typeface="+mn-lt"/>
              </a:rPr>
              <a:t>3</a:t>
            </a:r>
            <a:r>
              <a:rPr lang="en-GB" altLang="en-US" sz="2400" baseline="30000">
                <a:solidFill>
                  <a:schemeClr val="tx2"/>
                </a:solidFill>
                <a:latin typeface="+mn-lt"/>
              </a:rPr>
              <a:t>-</a:t>
            </a:r>
          </a:p>
        </p:txBody>
      </p:sp>
      <p:sp>
        <p:nvSpPr>
          <p:cNvPr id="27654" name="Line 6"/>
          <p:cNvSpPr>
            <a:spLocks noChangeShapeType="1"/>
          </p:cNvSpPr>
          <p:nvPr/>
        </p:nvSpPr>
        <p:spPr bwMode="auto">
          <a:xfrm>
            <a:off x="3352800" y="1313543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2400"/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4537247" y="1082710"/>
            <a:ext cx="61106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Br</a:t>
            </a:r>
            <a:r>
              <a:rPr lang="en-GB" altLang="en-US" sz="2400" baseline="30000" dirty="0">
                <a:solidFill>
                  <a:schemeClr val="tx2"/>
                </a:solidFill>
                <a:latin typeface="+mn-lt"/>
              </a:rPr>
              <a:t>-</a:t>
            </a:r>
          </a:p>
        </p:txBody>
      </p:sp>
      <p:grpSp>
        <p:nvGrpSpPr>
          <p:cNvPr id="27659" name="Group 11"/>
          <p:cNvGrpSpPr>
            <a:grpSpLocks/>
          </p:cNvGrpSpPr>
          <p:nvPr/>
        </p:nvGrpSpPr>
        <p:grpSpPr bwMode="auto">
          <a:xfrm>
            <a:off x="1295400" y="1905000"/>
            <a:ext cx="3887788" cy="538163"/>
            <a:chOff x="912" y="1846"/>
            <a:chExt cx="2449" cy="339"/>
          </a:xfrm>
        </p:grpSpPr>
        <p:sp>
          <p:nvSpPr>
            <p:cNvPr id="22550" name="Rectangle 8"/>
            <p:cNvSpPr>
              <a:spLocks noChangeArrowheads="1"/>
            </p:cNvSpPr>
            <p:nvPr/>
          </p:nvSpPr>
          <p:spPr bwMode="auto">
            <a:xfrm>
              <a:off x="912" y="1846"/>
              <a:ext cx="72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dirty="0">
                  <a:solidFill>
                    <a:schemeClr val="tx2"/>
                  </a:solidFill>
                  <a:latin typeface="+mn-lt"/>
                </a:rPr>
                <a:t>BrO</a:t>
              </a:r>
              <a:r>
                <a:rPr lang="en-GB" altLang="en-US" sz="2400" baseline="-25000" dirty="0">
                  <a:solidFill>
                    <a:schemeClr val="tx2"/>
                  </a:solidFill>
                  <a:latin typeface="+mn-lt"/>
                </a:rPr>
                <a:t>3</a:t>
              </a:r>
              <a:r>
                <a:rPr lang="en-GB" altLang="en-US" sz="2400" baseline="30000" dirty="0">
                  <a:solidFill>
                    <a:schemeClr val="tx2"/>
                  </a:solidFill>
                  <a:latin typeface="+mn-lt"/>
                </a:rPr>
                <a:t>-</a:t>
              </a:r>
            </a:p>
          </p:txBody>
        </p:sp>
        <p:sp>
          <p:nvSpPr>
            <p:cNvPr id="22551" name="Line 9"/>
            <p:cNvSpPr>
              <a:spLocks noChangeShapeType="1"/>
            </p:cNvSpPr>
            <p:nvPr/>
          </p:nvSpPr>
          <p:spPr bwMode="auto">
            <a:xfrm>
              <a:off x="2208" y="2040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sz="2400"/>
            </a:p>
          </p:txBody>
        </p:sp>
        <p:sp>
          <p:nvSpPr>
            <p:cNvPr id="22552" name="Rectangle 10"/>
            <p:cNvSpPr>
              <a:spLocks noChangeArrowheads="1"/>
            </p:cNvSpPr>
            <p:nvPr/>
          </p:nvSpPr>
          <p:spPr bwMode="auto">
            <a:xfrm>
              <a:off x="2976" y="1894"/>
              <a:ext cx="38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dirty="0">
                  <a:solidFill>
                    <a:schemeClr val="tx2"/>
                  </a:solidFill>
                  <a:latin typeface="+mn-lt"/>
                </a:rPr>
                <a:t>Br</a:t>
              </a:r>
              <a:r>
                <a:rPr lang="en-GB" altLang="en-US" sz="2400" baseline="30000" dirty="0">
                  <a:solidFill>
                    <a:schemeClr val="tx2"/>
                  </a:solidFill>
                  <a:latin typeface="+mn-lt"/>
                </a:rPr>
                <a:t>-</a:t>
              </a:r>
            </a:p>
          </p:txBody>
        </p:sp>
      </p:grp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5219700" y="1981200"/>
            <a:ext cx="1981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+     3 H</a:t>
            </a:r>
            <a:r>
              <a:rPr lang="en-GB" altLang="en-US" sz="2400" baseline="-25000" dirty="0">
                <a:latin typeface="+mn-lt"/>
              </a:rPr>
              <a:t>2</a:t>
            </a:r>
            <a:r>
              <a:rPr lang="en-GB" altLang="en-US" sz="2400" dirty="0">
                <a:latin typeface="+mn-lt"/>
              </a:rPr>
              <a:t>O</a:t>
            </a:r>
          </a:p>
        </p:txBody>
      </p:sp>
      <p:sp>
        <p:nvSpPr>
          <p:cNvPr id="27662" name="Rectangle 14"/>
          <p:cNvSpPr>
            <a:spLocks noChangeArrowheads="1"/>
          </p:cNvSpPr>
          <p:nvPr/>
        </p:nvSpPr>
        <p:spPr bwMode="auto">
          <a:xfrm>
            <a:off x="266700" y="2971799"/>
            <a:ext cx="1143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BrO</a:t>
            </a:r>
            <a:r>
              <a:rPr lang="en-GB" altLang="en-US" sz="2400" baseline="-25000" dirty="0">
                <a:solidFill>
                  <a:schemeClr val="tx2"/>
                </a:solidFill>
                <a:latin typeface="+mn-lt"/>
              </a:rPr>
              <a:t>3</a:t>
            </a:r>
            <a:r>
              <a:rPr lang="en-GB" altLang="en-US" sz="2400" baseline="30000" dirty="0">
                <a:solidFill>
                  <a:schemeClr val="tx2"/>
                </a:solidFill>
                <a:latin typeface="+mn-lt"/>
              </a:rPr>
              <a:t>-</a:t>
            </a:r>
          </a:p>
        </p:txBody>
      </p:sp>
      <p:sp>
        <p:nvSpPr>
          <p:cNvPr id="27663" name="Line 15"/>
          <p:cNvSpPr>
            <a:spLocks noChangeShapeType="1"/>
          </p:cNvSpPr>
          <p:nvPr/>
        </p:nvSpPr>
        <p:spPr bwMode="auto">
          <a:xfrm>
            <a:off x="3518271" y="3199002"/>
            <a:ext cx="80575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2400"/>
          </a:p>
        </p:txBody>
      </p:sp>
      <p:sp>
        <p:nvSpPr>
          <p:cNvPr id="27664" name="Rectangle 16"/>
          <p:cNvSpPr>
            <a:spLocks noChangeArrowheads="1"/>
          </p:cNvSpPr>
          <p:nvPr/>
        </p:nvSpPr>
        <p:spPr bwMode="auto">
          <a:xfrm>
            <a:off x="4571999" y="2968170"/>
            <a:ext cx="61106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Br</a:t>
            </a:r>
            <a:r>
              <a:rPr lang="en-GB" altLang="en-US" sz="2400" baseline="30000" dirty="0">
                <a:solidFill>
                  <a:schemeClr val="tx2"/>
                </a:solidFill>
                <a:latin typeface="+mn-lt"/>
              </a:rPr>
              <a:t>-</a:t>
            </a:r>
          </a:p>
        </p:txBody>
      </p:sp>
      <p:sp>
        <p:nvSpPr>
          <p:cNvPr id="27665" name="Text Box 17"/>
          <p:cNvSpPr txBox="1">
            <a:spLocks noChangeArrowheads="1"/>
          </p:cNvSpPr>
          <p:nvPr/>
        </p:nvSpPr>
        <p:spPr bwMode="auto">
          <a:xfrm>
            <a:off x="5183064" y="2968169"/>
            <a:ext cx="1981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+     3 H</a:t>
            </a:r>
            <a:r>
              <a:rPr lang="en-GB" altLang="en-US" sz="2400" baseline="-25000" dirty="0">
                <a:latin typeface="+mn-lt"/>
              </a:rPr>
              <a:t>2</a:t>
            </a:r>
            <a:r>
              <a:rPr lang="en-GB" altLang="en-US" sz="2400" dirty="0">
                <a:latin typeface="+mn-lt"/>
              </a:rPr>
              <a:t>O</a:t>
            </a:r>
          </a:p>
        </p:txBody>
      </p:sp>
      <p:sp>
        <p:nvSpPr>
          <p:cNvPr id="27667" name="Text Box 19"/>
          <p:cNvSpPr txBox="1">
            <a:spLocks noChangeArrowheads="1"/>
          </p:cNvSpPr>
          <p:nvPr/>
        </p:nvSpPr>
        <p:spPr bwMode="auto">
          <a:xfrm>
            <a:off x="1409700" y="2968170"/>
            <a:ext cx="1600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+     6 H</a:t>
            </a:r>
            <a:r>
              <a:rPr lang="en-GB" altLang="en-US" sz="2400" baseline="30000" dirty="0">
                <a:latin typeface="+mn-lt"/>
              </a:rPr>
              <a:t>+</a:t>
            </a:r>
          </a:p>
        </p:txBody>
      </p:sp>
      <p:sp>
        <p:nvSpPr>
          <p:cNvPr id="27668" name="Text Box 20"/>
          <p:cNvSpPr txBox="1">
            <a:spLocks noChangeArrowheads="1"/>
          </p:cNvSpPr>
          <p:nvPr/>
        </p:nvSpPr>
        <p:spPr bwMode="auto">
          <a:xfrm>
            <a:off x="838200" y="3733800"/>
            <a:ext cx="2514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latin typeface="+mn-lt"/>
              </a:rPr>
              <a:t>-1 +  6  = 5</a:t>
            </a:r>
          </a:p>
        </p:txBody>
      </p:sp>
      <p:sp>
        <p:nvSpPr>
          <p:cNvPr id="27669" name="Text Box 21"/>
          <p:cNvSpPr txBox="1">
            <a:spLocks noChangeArrowheads="1"/>
          </p:cNvSpPr>
          <p:nvPr/>
        </p:nvSpPr>
        <p:spPr bwMode="auto">
          <a:xfrm>
            <a:off x="5943600" y="3733800"/>
            <a:ext cx="2514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latin typeface="+mn-lt"/>
              </a:rPr>
              <a:t>-1 +  0  = -1</a:t>
            </a:r>
          </a:p>
        </p:txBody>
      </p:sp>
      <p:sp>
        <p:nvSpPr>
          <p:cNvPr id="27670" name="Rectangle 22"/>
          <p:cNvSpPr>
            <a:spLocks noChangeArrowheads="1"/>
          </p:cNvSpPr>
          <p:nvPr/>
        </p:nvSpPr>
        <p:spPr bwMode="auto">
          <a:xfrm>
            <a:off x="76200" y="4673600"/>
            <a:ext cx="1143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+mn-lt"/>
              </a:rPr>
              <a:t>BrO</a:t>
            </a:r>
            <a:r>
              <a:rPr lang="en-GB" altLang="en-US" sz="2400" baseline="-25000">
                <a:latin typeface="+mn-lt"/>
              </a:rPr>
              <a:t>3</a:t>
            </a:r>
            <a:r>
              <a:rPr lang="en-GB" altLang="en-US" sz="2400" baseline="30000">
                <a:latin typeface="+mn-lt"/>
              </a:rPr>
              <a:t>-</a:t>
            </a:r>
          </a:p>
        </p:txBody>
      </p:sp>
      <p:sp>
        <p:nvSpPr>
          <p:cNvPr id="27671" name="Line 23"/>
          <p:cNvSpPr>
            <a:spLocks noChangeShapeType="1"/>
          </p:cNvSpPr>
          <p:nvPr/>
        </p:nvSpPr>
        <p:spPr bwMode="auto">
          <a:xfrm>
            <a:off x="3810000" y="4856126"/>
            <a:ext cx="56730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sz="2400"/>
          </a:p>
        </p:txBody>
      </p:sp>
      <p:sp>
        <p:nvSpPr>
          <p:cNvPr id="27672" name="Rectangle 24"/>
          <p:cNvSpPr>
            <a:spLocks noChangeArrowheads="1"/>
          </p:cNvSpPr>
          <p:nvPr/>
        </p:nvSpPr>
        <p:spPr bwMode="auto">
          <a:xfrm>
            <a:off x="4572000" y="4625293"/>
            <a:ext cx="61106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Br</a:t>
            </a:r>
            <a:r>
              <a:rPr lang="en-GB" altLang="en-US" sz="2400" baseline="30000" dirty="0">
                <a:solidFill>
                  <a:schemeClr val="tx2"/>
                </a:solidFill>
                <a:latin typeface="+mn-lt"/>
              </a:rPr>
              <a:t>-</a:t>
            </a:r>
          </a:p>
        </p:txBody>
      </p:sp>
      <p:sp>
        <p:nvSpPr>
          <p:cNvPr id="27673" name="Text Box 25"/>
          <p:cNvSpPr txBox="1">
            <a:spLocks noChangeArrowheads="1"/>
          </p:cNvSpPr>
          <p:nvPr/>
        </p:nvSpPr>
        <p:spPr bwMode="auto">
          <a:xfrm>
            <a:off x="5335534" y="4657688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+mn-lt"/>
              </a:rPr>
              <a:t>+     3 H</a:t>
            </a:r>
            <a:r>
              <a:rPr lang="en-GB" altLang="en-US" sz="2800" baseline="-25000" dirty="0">
                <a:latin typeface="+mn-lt"/>
              </a:rPr>
              <a:t>2</a:t>
            </a:r>
            <a:r>
              <a:rPr lang="en-GB" altLang="en-US" sz="2000" dirty="0">
                <a:latin typeface="+mn-lt"/>
              </a:rPr>
              <a:t>O</a:t>
            </a:r>
          </a:p>
        </p:txBody>
      </p:sp>
      <p:sp>
        <p:nvSpPr>
          <p:cNvPr id="27674" name="Text Box 26"/>
          <p:cNvSpPr txBox="1">
            <a:spLocks noChangeArrowheads="1"/>
          </p:cNvSpPr>
          <p:nvPr/>
        </p:nvSpPr>
        <p:spPr bwMode="auto">
          <a:xfrm>
            <a:off x="1066800" y="4673600"/>
            <a:ext cx="1600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+     6 H</a:t>
            </a:r>
            <a:r>
              <a:rPr lang="en-GB" altLang="en-US" sz="2400" baseline="30000" dirty="0">
                <a:latin typeface="+mn-lt"/>
              </a:rPr>
              <a:t>+</a:t>
            </a:r>
          </a:p>
        </p:txBody>
      </p:sp>
      <p:sp>
        <p:nvSpPr>
          <p:cNvPr id="27675" name="Text Box 27"/>
          <p:cNvSpPr txBox="1">
            <a:spLocks noChangeArrowheads="1"/>
          </p:cNvSpPr>
          <p:nvPr/>
        </p:nvSpPr>
        <p:spPr bwMode="auto">
          <a:xfrm>
            <a:off x="2438400" y="4673600"/>
            <a:ext cx="1143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+    6 e</a:t>
            </a:r>
          </a:p>
        </p:txBody>
      </p:sp>
      <p:sp>
        <p:nvSpPr>
          <p:cNvPr id="27676" name="Text Box 28"/>
          <p:cNvSpPr txBox="1">
            <a:spLocks noChangeArrowheads="1"/>
          </p:cNvSpPr>
          <p:nvPr/>
        </p:nvSpPr>
        <p:spPr bwMode="auto">
          <a:xfrm>
            <a:off x="323528" y="5949280"/>
            <a:ext cx="800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/>
              <a:t>Reduction: electrons have been gained</a:t>
            </a:r>
          </a:p>
        </p:txBody>
      </p:sp>
    </p:spTree>
    <p:extLst>
      <p:ext uri="{BB962C8B-B14F-4D97-AF65-F5344CB8AC3E}">
        <p14:creationId xmlns:p14="http://schemas.microsoft.com/office/powerpoint/2010/main" val="58050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  <p:bldP spid="27654" grpId="0" animBg="1"/>
      <p:bldP spid="27655" grpId="0"/>
      <p:bldP spid="27660" grpId="0"/>
      <p:bldP spid="27662" grpId="0"/>
      <p:bldP spid="27663" grpId="0" animBg="1"/>
      <p:bldP spid="27664" grpId="0"/>
      <p:bldP spid="27665" grpId="0"/>
      <p:bldP spid="27667" grpId="0"/>
      <p:bldP spid="27668" grpId="0"/>
      <p:bldP spid="27669" grpId="0"/>
      <p:bldP spid="27670" grpId="0"/>
      <p:bldP spid="27671" grpId="0" animBg="1"/>
      <p:bldP spid="27672" grpId="0"/>
      <p:bldP spid="27673" grpId="0"/>
      <p:bldP spid="27674" grpId="0"/>
      <p:bldP spid="27675" grpId="0"/>
      <p:bldP spid="2767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2133600" y="2133600"/>
            <a:ext cx="31242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  <a:latin typeface="+mn-lt"/>
              </a:rPr>
              <a:t>Fe </a:t>
            </a:r>
            <a:r>
              <a:rPr lang="en-GB" altLang="en-US" sz="2400" baseline="30000">
                <a:solidFill>
                  <a:schemeClr val="tx2"/>
                </a:solidFill>
                <a:latin typeface="+mn-lt"/>
              </a:rPr>
              <a:t>2+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3200" u="sng" smtClean="0"/>
              <a:t>Balancing Complex Redox Equations</a:t>
            </a:r>
          </a:p>
        </p:txBody>
      </p:sp>
      <p:sp>
        <p:nvSpPr>
          <p:cNvPr id="23556" name="Text Box 10"/>
          <p:cNvSpPr txBox="1">
            <a:spLocks noChangeArrowheads="1"/>
          </p:cNvSpPr>
          <p:nvPr/>
        </p:nvSpPr>
        <p:spPr bwMode="auto">
          <a:xfrm>
            <a:off x="1752600" y="1371600"/>
            <a:ext cx="4724400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en-US" altLang="en-US">
              <a:solidFill>
                <a:schemeClr val="tx2"/>
              </a:solidFill>
              <a:latin typeface="+mn-lt"/>
            </a:endParaRP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228600" y="1143000"/>
            <a:ext cx="8305800" cy="8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When iron chloride reacts with potassium dichromate the following reactions occur:</a:t>
            </a:r>
          </a:p>
        </p:txBody>
      </p:sp>
      <p:sp>
        <p:nvSpPr>
          <p:cNvPr id="23558" name="Text Box 12"/>
          <p:cNvSpPr txBox="1">
            <a:spLocks noChangeArrowheads="1"/>
          </p:cNvSpPr>
          <p:nvPr/>
        </p:nvSpPr>
        <p:spPr bwMode="auto">
          <a:xfrm>
            <a:off x="381000" y="2057400"/>
            <a:ext cx="67818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en-US" altLang="en-US" sz="24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1758" name="Text Box 14"/>
          <p:cNvSpPr txBox="1">
            <a:spLocks noChangeArrowheads="1"/>
          </p:cNvSpPr>
          <p:nvPr/>
        </p:nvSpPr>
        <p:spPr bwMode="auto">
          <a:xfrm>
            <a:off x="457200" y="2133600"/>
            <a:ext cx="16002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  <a:latin typeface="+mn-lt"/>
              </a:rPr>
              <a:t>oxidation</a:t>
            </a:r>
          </a:p>
        </p:txBody>
      </p:sp>
      <p:sp>
        <p:nvSpPr>
          <p:cNvPr id="23560" name="Line 15"/>
          <p:cNvSpPr>
            <a:spLocks noChangeShapeType="1"/>
          </p:cNvSpPr>
          <p:nvPr/>
        </p:nvSpPr>
        <p:spPr bwMode="auto">
          <a:xfrm>
            <a:off x="3810000" y="2438400"/>
            <a:ext cx="10668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23561" name="Line 16"/>
          <p:cNvSpPr>
            <a:spLocks noChangeShapeType="1"/>
          </p:cNvSpPr>
          <p:nvPr/>
        </p:nvSpPr>
        <p:spPr bwMode="auto">
          <a:xfrm>
            <a:off x="3657600" y="2362200"/>
            <a:ext cx="9906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23562" name="Line 18"/>
          <p:cNvSpPr>
            <a:spLocks noChangeShapeType="1"/>
          </p:cNvSpPr>
          <p:nvPr/>
        </p:nvSpPr>
        <p:spPr bwMode="auto">
          <a:xfrm>
            <a:off x="2438400" y="5715000"/>
            <a:ext cx="2286000" cy="2286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23563" name="Rectangle 19"/>
          <p:cNvSpPr>
            <a:spLocks noChangeArrowheads="1"/>
          </p:cNvSpPr>
          <p:nvPr/>
        </p:nvSpPr>
        <p:spPr bwMode="auto">
          <a:xfrm>
            <a:off x="1066800" y="4721077"/>
            <a:ext cx="181822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1765" name="Line 21"/>
          <p:cNvSpPr>
            <a:spLocks noChangeShapeType="1"/>
          </p:cNvSpPr>
          <p:nvPr/>
        </p:nvSpPr>
        <p:spPr bwMode="auto">
          <a:xfrm>
            <a:off x="3352800" y="2360613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31766" name="Text Box 22"/>
          <p:cNvSpPr txBox="1">
            <a:spLocks noChangeArrowheads="1"/>
          </p:cNvSpPr>
          <p:nvPr/>
        </p:nvSpPr>
        <p:spPr bwMode="auto">
          <a:xfrm>
            <a:off x="4876800" y="2133600"/>
            <a:ext cx="24384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  <a:latin typeface="+mn-lt"/>
              </a:rPr>
              <a:t>Fe </a:t>
            </a:r>
            <a:r>
              <a:rPr lang="en-GB" altLang="en-US" sz="2400" baseline="30000">
                <a:solidFill>
                  <a:schemeClr val="tx2"/>
                </a:solidFill>
                <a:latin typeface="+mn-lt"/>
              </a:rPr>
              <a:t>3+</a:t>
            </a:r>
            <a:r>
              <a:rPr lang="en-GB" altLang="en-US" sz="2400">
                <a:solidFill>
                  <a:schemeClr val="tx2"/>
                </a:solidFill>
                <a:latin typeface="+mn-lt"/>
              </a:rPr>
              <a:t>	  +   e</a:t>
            </a:r>
          </a:p>
        </p:txBody>
      </p:sp>
      <p:sp>
        <p:nvSpPr>
          <p:cNvPr id="31767" name="Text Box 23"/>
          <p:cNvSpPr txBox="1">
            <a:spLocks noChangeArrowheads="1"/>
          </p:cNvSpPr>
          <p:nvPr/>
        </p:nvSpPr>
        <p:spPr bwMode="auto">
          <a:xfrm>
            <a:off x="0" y="2895600"/>
            <a:ext cx="16002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  <a:latin typeface="+mn-lt"/>
              </a:rPr>
              <a:t>reduction</a:t>
            </a:r>
          </a:p>
        </p:txBody>
      </p:sp>
      <p:sp>
        <p:nvSpPr>
          <p:cNvPr id="31768" name="Text Box 24"/>
          <p:cNvSpPr txBox="1">
            <a:spLocks noChangeArrowheads="1"/>
          </p:cNvSpPr>
          <p:nvPr/>
        </p:nvSpPr>
        <p:spPr bwMode="auto">
          <a:xfrm>
            <a:off x="1447800" y="2895600"/>
            <a:ext cx="16002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Cr</a:t>
            </a:r>
            <a:r>
              <a:rPr lang="en-GB" altLang="en-US" sz="2400" baseline="-25000" dirty="0">
                <a:solidFill>
                  <a:schemeClr val="tx2"/>
                </a:solidFill>
                <a:latin typeface="+mn-lt"/>
              </a:rPr>
              <a:t>2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O</a:t>
            </a:r>
            <a:r>
              <a:rPr lang="en-GB" altLang="en-US" sz="2400" baseline="-25000" dirty="0">
                <a:solidFill>
                  <a:schemeClr val="tx2"/>
                </a:solidFill>
                <a:latin typeface="+mn-lt"/>
              </a:rPr>
              <a:t>7</a:t>
            </a:r>
            <a:r>
              <a:rPr lang="en-GB" altLang="en-US" sz="2400" baseline="30000" dirty="0">
                <a:solidFill>
                  <a:schemeClr val="tx2"/>
                </a:solidFill>
                <a:latin typeface="+mn-lt"/>
              </a:rPr>
              <a:t>2-</a:t>
            </a:r>
          </a:p>
        </p:txBody>
      </p:sp>
      <p:sp>
        <p:nvSpPr>
          <p:cNvPr id="31769" name="Text Box 25"/>
          <p:cNvSpPr txBox="1">
            <a:spLocks noChangeArrowheads="1"/>
          </p:cNvSpPr>
          <p:nvPr/>
        </p:nvSpPr>
        <p:spPr bwMode="auto">
          <a:xfrm>
            <a:off x="2514600" y="2895600"/>
            <a:ext cx="62484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 smtClean="0">
                <a:solidFill>
                  <a:schemeClr val="tx2"/>
                </a:solidFill>
                <a:latin typeface="+mn-lt"/>
              </a:rPr>
              <a:t>  +  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14 H</a:t>
            </a:r>
            <a:r>
              <a:rPr lang="en-GB" altLang="en-US" sz="2400" baseline="30000" dirty="0">
                <a:solidFill>
                  <a:schemeClr val="tx2"/>
                </a:solidFill>
                <a:latin typeface="+mn-lt"/>
              </a:rPr>
              <a:t>+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  +  6e                2 Cr </a:t>
            </a:r>
            <a:r>
              <a:rPr lang="en-GB" altLang="en-US" sz="2400" baseline="30000" dirty="0">
                <a:solidFill>
                  <a:schemeClr val="tx2"/>
                </a:solidFill>
                <a:latin typeface="+mn-lt"/>
              </a:rPr>
              <a:t>3+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  +  7 H</a:t>
            </a:r>
            <a:r>
              <a:rPr lang="en-GB" altLang="en-US" sz="2400" baseline="-25000" dirty="0">
                <a:solidFill>
                  <a:schemeClr val="tx2"/>
                </a:solidFill>
                <a:latin typeface="+mn-lt"/>
              </a:rPr>
              <a:t>2</a:t>
            </a: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O </a:t>
            </a:r>
          </a:p>
        </p:txBody>
      </p:sp>
      <p:sp>
        <p:nvSpPr>
          <p:cNvPr id="31770" name="Line 26"/>
          <p:cNvSpPr>
            <a:spLocks noChangeShapeType="1"/>
          </p:cNvSpPr>
          <p:nvPr/>
        </p:nvSpPr>
        <p:spPr bwMode="auto">
          <a:xfrm>
            <a:off x="5105400" y="31242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/>
          </a:p>
        </p:txBody>
      </p:sp>
      <p:sp>
        <p:nvSpPr>
          <p:cNvPr id="31771" name="Text Box 27"/>
          <p:cNvSpPr txBox="1">
            <a:spLocks noChangeArrowheads="1"/>
          </p:cNvSpPr>
          <p:nvPr/>
        </p:nvSpPr>
        <p:spPr bwMode="auto">
          <a:xfrm>
            <a:off x="304800" y="3810000"/>
            <a:ext cx="54102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  <a:latin typeface="+mn-lt"/>
              </a:rPr>
              <a:t>Step 1: ensure electrons will cancel:</a:t>
            </a:r>
          </a:p>
        </p:txBody>
      </p:sp>
      <p:grpSp>
        <p:nvGrpSpPr>
          <p:cNvPr id="31779" name="Group 35"/>
          <p:cNvGrpSpPr>
            <a:grpSpLocks/>
          </p:cNvGrpSpPr>
          <p:nvPr/>
        </p:nvGrpSpPr>
        <p:grpSpPr bwMode="auto">
          <a:xfrm>
            <a:off x="0" y="4495800"/>
            <a:ext cx="6934200" cy="539750"/>
            <a:chOff x="288" y="2832"/>
            <a:chExt cx="4368" cy="340"/>
          </a:xfrm>
        </p:grpSpPr>
        <p:sp>
          <p:nvSpPr>
            <p:cNvPr id="23573" name="Text Box 28"/>
            <p:cNvSpPr txBox="1">
              <a:spLocks noChangeArrowheads="1"/>
            </p:cNvSpPr>
            <p:nvPr/>
          </p:nvSpPr>
          <p:spPr bwMode="auto">
            <a:xfrm>
              <a:off x="1392" y="2880"/>
              <a:ext cx="1968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2400">
                  <a:solidFill>
                    <a:schemeClr val="tx2"/>
                  </a:solidFill>
                  <a:latin typeface="+mn-lt"/>
                </a:rPr>
                <a:t>Fe </a:t>
              </a:r>
              <a:r>
                <a:rPr lang="en-GB" altLang="en-US" sz="2400" baseline="30000">
                  <a:solidFill>
                    <a:schemeClr val="tx2"/>
                  </a:solidFill>
                  <a:latin typeface="+mn-lt"/>
                </a:rPr>
                <a:t>2+</a:t>
              </a:r>
            </a:p>
          </p:txBody>
        </p:sp>
        <p:sp>
          <p:nvSpPr>
            <p:cNvPr id="23574" name="Text Box 29"/>
            <p:cNvSpPr txBox="1">
              <a:spLocks noChangeArrowheads="1"/>
            </p:cNvSpPr>
            <p:nvPr/>
          </p:nvSpPr>
          <p:spPr bwMode="auto">
            <a:xfrm>
              <a:off x="288" y="2832"/>
              <a:ext cx="4272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endParaRPr lang="en-US" altLang="en-US" sz="2400">
                <a:solidFill>
                  <a:schemeClr val="tx2"/>
                </a:solidFill>
                <a:latin typeface="+mn-lt"/>
              </a:endParaRPr>
            </a:p>
          </p:txBody>
        </p:sp>
        <p:sp>
          <p:nvSpPr>
            <p:cNvPr id="23575" name="Line 31"/>
            <p:cNvSpPr>
              <a:spLocks noChangeShapeType="1"/>
            </p:cNvSpPr>
            <p:nvPr/>
          </p:nvSpPr>
          <p:spPr bwMode="auto">
            <a:xfrm>
              <a:off x="2448" y="3072"/>
              <a:ext cx="672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 type="triangl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endParaRPr lang="en-GB"/>
            </a:p>
          </p:txBody>
        </p:sp>
        <p:sp>
          <p:nvSpPr>
            <p:cNvPr id="23576" name="Line 32"/>
            <p:cNvSpPr>
              <a:spLocks noChangeShapeType="1"/>
            </p:cNvSpPr>
            <p:nvPr/>
          </p:nvSpPr>
          <p:spPr bwMode="auto">
            <a:xfrm>
              <a:off x="2352" y="3024"/>
              <a:ext cx="624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 type="triangl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endParaRPr lang="en-GB"/>
            </a:p>
          </p:txBody>
        </p:sp>
        <p:sp>
          <p:nvSpPr>
            <p:cNvPr id="23577" name="Line 33"/>
            <p:cNvSpPr>
              <a:spLocks noChangeShapeType="1"/>
            </p:cNvSpPr>
            <p:nvPr/>
          </p:nvSpPr>
          <p:spPr bwMode="auto">
            <a:xfrm>
              <a:off x="2160" y="3023"/>
              <a:ext cx="8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endParaRPr lang="en-GB"/>
            </a:p>
          </p:txBody>
        </p:sp>
        <p:sp>
          <p:nvSpPr>
            <p:cNvPr id="23578" name="Text Box 34"/>
            <p:cNvSpPr txBox="1">
              <a:spLocks noChangeArrowheads="1"/>
            </p:cNvSpPr>
            <p:nvPr/>
          </p:nvSpPr>
          <p:spPr bwMode="auto">
            <a:xfrm>
              <a:off x="3120" y="2880"/>
              <a:ext cx="1536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2400">
                  <a:solidFill>
                    <a:schemeClr val="tx2"/>
                  </a:solidFill>
                  <a:latin typeface="+mn-lt"/>
                </a:rPr>
                <a:t>Fe </a:t>
              </a:r>
              <a:r>
                <a:rPr lang="en-GB" altLang="en-US" sz="2400" baseline="30000">
                  <a:solidFill>
                    <a:schemeClr val="tx2"/>
                  </a:solidFill>
                  <a:latin typeface="+mn-lt"/>
                </a:rPr>
                <a:t>3+</a:t>
              </a:r>
              <a:r>
                <a:rPr lang="en-GB" altLang="en-US" sz="2400">
                  <a:solidFill>
                    <a:schemeClr val="tx2"/>
                  </a:solidFill>
                  <a:latin typeface="+mn-lt"/>
                </a:rPr>
                <a:t>	  +   e</a:t>
              </a:r>
            </a:p>
          </p:txBody>
        </p:sp>
      </p:grpSp>
      <p:sp>
        <p:nvSpPr>
          <p:cNvPr id="31780" name="Text Box 36"/>
          <p:cNvSpPr txBox="1">
            <a:spLocks noChangeArrowheads="1"/>
          </p:cNvSpPr>
          <p:nvPr/>
        </p:nvSpPr>
        <p:spPr bwMode="auto">
          <a:xfrm>
            <a:off x="6324600" y="45720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  <a:latin typeface="+mn-lt"/>
              </a:rPr>
              <a:t>x 6</a:t>
            </a:r>
          </a:p>
        </p:txBody>
      </p:sp>
    </p:spTree>
    <p:extLst>
      <p:ext uri="{BB962C8B-B14F-4D97-AF65-F5344CB8AC3E}">
        <p14:creationId xmlns:p14="http://schemas.microsoft.com/office/powerpoint/2010/main" val="1448467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7" grpId="0"/>
      <p:bldP spid="31748" grpId="0"/>
      <p:bldP spid="31755" grpId="0"/>
      <p:bldP spid="31758" grpId="0"/>
      <p:bldP spid="31765" grpId="0" animBg="1"/>
      <p:bldP spid="31766" grpId="0"/>
      <p:bldP spid="31767" grpId="0"/>
      <p:bldP spid="31768" grpId="0"/>
      <p:bldP spid="31769" grpId="0"/>
      <p:bldP spid="31770" grpId="0" animBg="1"/>
      <p:bldP spid="31771" grpId="0"/>
      <p:bldP spid="3178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533400" y="533400"/>
            <a:ext cx="3124200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tx2"/>
                </a:solidFill>
                <a:latin typeface="+mn-lt"/>
              </a:rPr>
              <a:t>6 Fe </a:t>
            </a:r>
            <a:r>
              <a:rPr lang="en-GB" altLang="en-US" sz="2000" baseline="30000">
                <a:solidFill>
                  <a:schemeClr val="tx2"/>
                </a:solidFill>
                <a:latin typeface="+mn-lt"/>
              </a:rPr>
              <a:t>2+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914400" y="533400"/>
            <a:ext cx="6781800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en-US" altLang="en-US" sz="20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2209800" y="838200"/>
            <a:ext cx="10668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 sz="2000"/>
          </a:p>
        </p:txBody>
      </p:sp>
      <p:sp>
        <p:nvSpPr>
          <p:cNvPr id="34824" name="Line 8"/>
          <p:cNvSpPr>
            <a:spLocks noChangeShapeType="1"/>
          </p:cNvSpPr>
          <p:nvPr/>
        </p:nvSpPr>
        <p:spPr bwMode="auto">
          <a:xfrm>
            <a:off x="2057400" y="762000"/>
            <a:ext cx="9906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 sz="2000"/>
          </a:p>
        </p:txBody>
      </p:sp>
      <p:sp>
        <p:nvSpPr>
          <p:cNvPr id="34825" name="Line 9"/>
          <p:cNvSpPr>
            <a:spLocks noChangeShapeType="1"/>
          </p:cNvSpPr>
          <p:nvPr/>
        </p:nvSpPr>
        <p:spPr bwMode="auto">
          <a:xfrm>
            <a:off x="1981200" y="7620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 sz="2000"/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3276600" y="533400"/>
            <a:ext cx="2971800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tx2"/>
                </a:solidFill>
                <a:latin typeface="+mn-lt"/>
              </a:rPr>
              <a:t>6 Fe </a:t>
            </a:r>
            <a:r>
              <a:rPr lang="en-GB" altLang="en-US" sz="2000" baseline="30000">
                <a:solidFill>
                  <a:schemeClr val="tx2"/>
                </a:solidFill>
                <a:latin typeface="+mn-lt"/>
              </a:rPr>
              <a:t>3+  </a:t>
            </a:r>
            <a:r>
              <a:rPr lang="en-GB" altLang="en-US" sz="2000">
                <a:solidFill>
                  <a:schemeClr val="tx2"/>
                </a:solidFill>
                <a:latin typeface="+mn-lt"/>
              </a:rPr>
              <a:t>+   6e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304800" y="1219200"/>
            <a:ext cx="1600200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tx2"/>
                </a:solidFill>
                <a:latin typeface="+mn-lt"/>
              </a:rPr>
              <a:t>Cr</a:t>
            </a:r>
            <a:r>
              <a:rPr lang="en-GB" altLang="en-US" sz="2000" baseline="-25000">
                <a:solidFill>
                  <a:schemeClr val="tx2"/>
                </a:solidFill>
                <a:latin typeface="+mn-lt"/>
              </a:rPr>
              <a:t>2</a:t>
            </a:r>
            <a:r>
              <a:rPr lang="en-GB" altLang="en-US" sz="2000">
                <a:solidFill>
                  <a:schemeClr val="tx2"/>
                </a:solidFill>
                <a:latin typeface="+mn-lt"/>
              </a:rPr>
              <a:t>O</a:t>
            </a:r>
            <a:r>
              <a:rPr lang="en-GB" altLang="en-US" sz="2000" baseline="-25000">
                <a:solidFill>
                  <a:schemeClr val="tx2"/>
                </a:solidFill>
                <a:latin typeface="+mn-lt"/>
              </a:rPr>
              <a:t>7</a:t>
            </a:r>
            <a:r>
              <a:rPr lang="en-GB" altLang="en-US" sz="2000" baseline="30000">
                <a:solidFill>
                  <a:schemeClr val="tx2"/>
                </a:solidFill>
                <a:latin typeface="+mn-lt"/>
              </a:rPr>
              <a:t>2-</a:t>
            </a:r>
          </a:p>
        </p:txBody>
      </p:sp>
      <p:sp>
        <p:nvSpPr>
          <p:cNvPr id="34829" name="Text Box 13"/>
          <p:cNvSpPr txBox="1">
            <a:spLocks noChangeArrowheads="1"/>
          </p:cNvSpPr>
          <p:nvPr/>
        </p:nvSpPr>
        <p:spPr bwMode="auto">
          <a:xfrm>
            <a:off x="1371600" y="1219200"/>
            <a:ext cx="6248400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tx2"/>
                </a:solidFill>
                <a:latin typeface="+mn-lt"/>
              </a:rPr>
              <a:t>+  14 H</a:t>
            </a:r>
            <a:r>
              <a:rPr lang="en-GB" altLang="en-US" sz="2000" baseline="30000">
                <a:solidFill>
                  <a:schemeClr val="tx2"/>
                </a:solidFill>
                <a:latin typeface="+mn-lt"/>
              </a:rPr>
              <a:t>+</a:t>
            </a:r>
            <a:r>
              <a:rPr lang="en-GB" altLang="en-US" sz="2000">
                <a:solidFill>
                  <a:schemeClr val="tx2"/>
                </a:solidFill>
                <a:latin typeface="+mn-lt"/>
              </a:rPr>
              <a:t>  +  6e                2 Cr </a:t>
            </a:r>
            <a:r>
              <a:rPr lang="en-GB" altLang="en-US" sz="2000" baseline="30000">
                <a:solidFill>
                  <a:schemeClr val="tx2"/>
                </a:solidFill>
                <a:latin typeface="+mn-lt"/>
              </a:rPr>
              <a:t>3+</a:t>
            </a:r>
            <a:r>
              <a:rPr lang="en-GB" altLang="en-US" sz="2000">
                <a:solidFill>
                  <a:schemeClr val="tx2"/>
                </a:solidFill>
                <a:latin typeface="+mn-lt"/>
              </a:rPr>
              <a:t>  +  7 H</a:t>
            </a:r>
            <a:r>
              <a:rPr lang="en-GB" altLang="en-US" sz="2000" baseline="-25000">
                <a:solidFill>
                  <a:schemeClr val="tx2"/>
                </a:solidFill>
                <a:latin typeface="+mn-lt"/>
              </a:rPr>
              <a:t>2</a:t>
            </a:r>
            <a:r>
              <a:rPr lang="en-GB" altLang="en-US" sz="2000">
                <a:solidFill>
                  <a:schemeClr val="tx2"/>
                </a:solidFill>
                <a:latin typeface="+mn-lt"/>
              </a:rPr>
              <a:t>O </a:t>
            </a:r>
          </a:p>
        </p:txBody>
      </p:sp>
      <p:sp>
        <p:nvSpPr>
          <p:cNvPr id="34830" name="Line 14"/>
          <p:cNvSpPr>
            <a:spLocks noChangeShapeType="1"/>
          </p:cNvSpPr>
          <p:nvPr/>
        </p:nvSpPr>
        <p:spPr bwMode="auto">
          <a:xfrm>
            <a:off x="3962400" y="14478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 sz="2000"/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7239000" y="872629"/>
            <a:ext cx="609600" cy="464541"/>
          </a:xfrm>
          <a:prstGeom prst="rightBrace">
            <a:avLst>
              <a:gd name="adj1" fmla="val 2395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0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7315200" y="685800"/>
            <a:ext cx="21336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</a:rPr>
              <a:t>Add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</a:rPr>
              <a:t>together</a:t>
            </a:r>
          </a:p>
        </p:txBody>
      </p:sp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0" y="2209800"/>
            <a:ext cx="5029200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tx2"/>
                </a:solidFill>
                <a:latin typeface="+mn-lt"/>
              </a:rPr>
              <a:t>Balanced redox equation:</a:t>
            </a:r>
          </a:p>
        </p:txBody>
      </p:sp>
      <p:sp>
        <p:nvSpPr>
          <p:cNvPr id="34835" name="Rectangle 19"/>
          <p:cNvSpPr>
            <a:spLocks noChangeArrowheads="1"/>
          </p:cNvSpPr>
          <p:nvPr/>
        </p:nvSpPr>
        <p:spPr bwMode="auto">
          <a:xfrm>
            <a:off x="290499" y="3048000"/>
            <a:ext cx="1252564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tx2"/>
                </a:solidFill>
                <a:latin typeface="+mn-lt"/>
              </a:rPr>
              <a:t>6 Fe </a:t>
            </a:r>
            <a:r>
              <a:rPr lang="en-GB" altLang="en-US" sz="2000" baseline="30000">
                <a:solidFill>
                  <a:schemeClr val="tx2"/>
                </a:solidFill>
                <a:latin typeface="+mn-lt"/>
              </a:rPr>
              <a:t>2+</a:t>
            </a:r>
            <a:r>
              <a:rPr lang="en-GB" altLang="en-US" sz="2000">
                <a:solidFill>
                  <a:schemeClr val="tx2"/>
                </a:solidFill>
                <a:latin typeface="+mn-lt"/>
              </a:rPr>
              <a:t>  +</a:t>
            </a:r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1447800" y="3048000"/>
            <a:ext cx="1600200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tx2"/>
                </a:solidFill>
                <a:latin typeface="+mn-lt"/>
              </a:rPr>
              <a:t>Cr</a:t>
            </a:r>
            <a:r>
              <a:rPr lang="en-GB" altLang="en-US" sz="2000" baseline="-25000">
                <a:solidFill>
                  <a:schemeClr val="tx2"/>
                </a:solidFill>
                <a:latin typeface="+mn-lt"/>
              </a:rPr>
              <a:t>2</a:t>
            </a:r>
            <a:r>
              <a:rPr lang="en-GB" altLang="en-US" sz="2000">
                <a:solidFill>
                  <a:schemeClr val="tx2"/>
                </a:solidFill>
                <a:latin typeface="+mn-lt"/>
              </a:rPr>
              <a:t>O</a:t>
            </a:r>
            <a:r>
              <a:rPr lang="en-GB" altLang="en-US" sz="2000" baseline="-25000">
                <a:solidFill>
                  <a:schemeClr val="tx2"/>
                </a:solidFill>
                <a:latin typeface="+mn-lt"/>
              </a:rPr>
              <a:t>7</a:t>
            </a:r>
            <a:r>
              <a:rPr lang="en-GB" altLang="en-US" sz="2000" baseline="30000">
                <a:solidFill>
                  <a:schemeClr val="tx2"/>
                </a:solidFill>
                <a:latin typeface="+mn-lt"/>
              </a:rPr>
              <a:t>2-</a:t>
            </a:r>
          </a:p>
        </p:txBody>
      </p:sp>
      <p:sp>
        <p:nvSpPr>
          <p:cNvPr id="34837" name="Line 21"/>
          <p:cNvSpPr>
            <a:spLocks noChangeShapeType="1"/>
          </p:cNvSpPr>
          <p:nvPr/>
        </p:nvSpPr>
        <p:spPr bwMode="auto">
          <a:xfrm>
            <a:off x="4343400" y="32766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endParaRPr lang="en-GB" sz="2000"/>
          </a:p>
        </p:txBody>
      </p:sp>
      <p:sp>
        <p:nvSpPr>
          <p:cNvPr id="34838" name="Text Box 22"/>
          <p:cNvSpPr txBox="1">
            <a:spLocks noChangeArrowheads="1"/>
          </p:cNvSpPr>
          <p:nvPr/>
        </p:nvSpPr>
        <p:spPr bwMode="auto">
          <a:xfrm>
            <a:off x="2743200" y="3048000"/>
            <a:ext cx="1524000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tx2"/>
                </a:solidFill>
                <a:latin typeface="+mn-lt"/>
              </a:rPr>
              <a:t>+  14 H</a:t>
            </a:r>
            <a:r>
              <a:rPr lang="en-GB" altLang="en-US" sz="2000" baseline="30000">
                <a:solidFill>
                  <a:schemeClr val="tx2"/>
                </a:solidFill>
                <a:latin typeface="+mn-lt"/>
              </a:rPr>
              <a:t>+</a:t>
            </a:r>
            <a:endParaRPr lang="en-GB" altLang="en-US" sz="20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4839" name="Rectangle 23"/>
          <p:cNvSpPr>
            <a:spLocks noChangeArrowheads="1"/>
          </p:cNvSpPr>
          <p:nvPr/>
        </p:nvSpPr>
        <p:spPr bwMode="auto">
          <a:xfrm>
            <a:off x="5205399" y="3048000"/>
            <a:ext cx="1252564" cy="4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2"/>
                </a:solidFill>
                <a:latin typeface="+mn-lt"/>
              </a:rPr>
              <a:t>6 Fe </a:t>
            </a:r>
            <a:r>
              <a:rPr lang="en-GB" altLang="en-US" sz="2000" baseline="30000">
                <a:solidFill>
                  <a:schemeClr val="tx2"/>
                </a:solidFill>
                <a:latin typeface="+mn-lt"/>
              </a:rPr>
              <a:t>3+</a:t>
            </a:r>
            <a:r>
              <a:rPr lang="en-GB" altLang="en-US" sz="2000">
                <a:solidFill>
                  <a:schemeClr val="tx2"/>
                </a:solidFill>
                <a:latin typeface="+mn-lt"/>
              </a:rPr>
              <a:t>  +</a:t>
            </a:r>
          </a:p>
        </p:txBody>
      </p:sp>
      <p:sp>
        <p:nvSpPr>
          <p:cNvPr id="34840" name="Rectangle 24"/>
          <p:cNvSpPr>
            <a:spLocks noChangeArrowheads="1"/>
          </p:cNvSpPr>
          <p:nvPr/>
        </p:nvSpPr>
        <p:spPr bwMode="auto">
          <a:xfrm>
            <a:off x="6732588" y="3048000"/>
            <a:ext cx="2411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</a:rPr>
              <a:t>2 Cr </a:t>
            </a:r>
            <a:r>
              <a:rPr lang="en-GB" altLang="en-US" sz="2400" baseline="30000">
                <a:solidFill>
                  <a:schemeClr val="tx2"/>
                </a:solidFill>
              </a:rPr>
              <a:t>3+</a:t>
            </a:r>
            <a:r>
              <a:rPr lang="en-GB" altLang="en-US" sz="2400">
                <a:solidFill>
                  <a:schemeClr val="tx2"/>
                </a:solidFill>
              </a:rPr>
              <a:t>  +  7 H</a:t>
            </a:r>
            <a:r>
              <a:rPr lang="en-GB" altLang="en-US" sz="2400" baseline="-25000">
                <a:solidFill>
                  <a:schemeClr val="tx2"/>
                </a:solidFill>
              </a:rPr>
              <a:t>2</a:t>
            </a:r>
            <a:r>
              <a:rPr lang="en-GB" altLang="en-US" sz="2400">
                <a:solidFill>
                  <a:schemeClr val="tx2"/>
                </a:solidFill>
              </a:rPr>
              <a:t>O</a:t>
            </a:r>
          </a:p>
        </p:txBody>
      </p:sp>
      <p:sp>
        <p:nvSpPr>
          <p:cNvPr id="24596" name="Text Box 25"/>
          <p:cNvSpPr txBox="1">
            <a:spLocks noChangeArrowheads="1"/>
          </p:cNvSpPr>
          <p:nvPr/>
        </p:nvSpPr>
        <p:spPr bwMode="auto">
          <a:xfrm>
            <a:off x="990600" y="4343400"/>
            <a:ext cx="861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en-US" altLang="en-US" sz="2400">
              <a:solidFill>
                <a:schemeClr val="tx2"/>
              </a:solidFill>
            </a:endParaRPr>
          </a:p>
        </p:txBody>
      </p:sp>
      <p:sp>
        <p:nvSpPr>
          <p:cNvPr id="24597" name="Text Box 27"/>
          <p:cNvSpPr txBox="1">
            <a:spLocks noChangeArrowheads="1"/>
          </p:cNvSpPr>
          <p:nvPr/>
        </p:nvSpPr>
        <p:spPr bwMode="auto">
          <a:xfrm>
            <a:off x="228600" y="4038600"/>
            <a:ext cx="8915400" cy="863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chemeClr val="tx2"/>
                </a:solidFill>
                <a:latin typeface="+mn-lt"/>
              </a:rPr>
              <a:t>Ex 2. Magnesium sulphite reacting with potassium permanganate.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chemeClr val="tx2"/>
                </a:solidFill>
                <a:latin typeface="+mn-lt"/>
              </a:rPr>
              <a:t>(magnesium and potassium are spectator ions)</a:t>
            </a:r>
          </a:p>
        </p:txBody>
      </p:sp>
    </p:spTree>
    <p:extLst>
      <p:ext uri="{BB962C8B-B14F-4D97-AF65-F5344CB8AC3E}">
        <p14:creationId xmlns:p14="http://schemas.microsoft.com/office/powerpoint/2010/main" val="134182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  <p:bldP spid="34823" grpId="0" animBg="1"/>
      <p:bldP spid="34824" grpId="0" animBg="1"/>
      <p:bldP spid="34825" grpId="0" animBg="1"/>
      <p:bldP spid="34826" grpId="0"/>
      <p:bldP spid="34828" grpId="0"/>
      <p:bldP spid="34829" grpId="0"/>
      <p:bldP spid="34830" grpId="0" animBg="1"/>
      <p:bldP spid="34832" grpId="0" animBg="1"/>
      <p:bldP spid="34833" grpId="0"/>
      <p:bldP spid="34834" grpId="0"/>
      <p:bldP spid="34835" grpId="0"/>
      <p:bldP spid="34836" grpId="0"/>
      <p:bldP spid="34837" grpId="0" animBg="1"/>
      <p:bldP spid="34838" grpId="0"/>
      <p:bldP spid="34839" grpId="0"/>
      <p:bldP spid="3484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152400" y="304800"/>
            <a:ext cx="7315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>
                <a:latin typeface="+mn-lt"/>
              </a:rPr>
              <a:t>SO</a:t>
            </a:r>
            <a:r>
              <a:rPr lang="en-GB" altLang="en-US" sz="2400" b="1" baseline="-25000">
                <a:latin typeface="+mn-lt"/>
              </a:rPr>
              <a:t>3</a:t>
            </a:r>
            <a:r>
              <a:rPr lang="en-GB" altLang="en-US" sz="2400" b="1" baseline="30000">
                <a:latin typeface="+mn-lt"/>
              </a:rPr>
              <a:t>2-</a:t>
            </a:r>
            <a:r>
              <a:rPr lang="en-GB" altLang="en-US" sz="2400" b="1">
                <a:latin typeface="+mn-lt"/>
              </a:rPr>
              <a:t>   +   H</a:t>
            </a:r>
            <a:r>
              <a:rPr lang="en-GB" altLang="en-US" sz="2400" b="1" baseline="-25000">
                <a:latin typeface="+mn-lt"/>
              </a:rPr>
              <a:t>2</a:t>
            </a:r>
            <a:r>
              <a:rPr lang="en-GB" altLang="en-US" sz="2400" b="1">
                <a:latin typeface="+mn-lt"/>
              </a:rPr>
              <a:t>O	  </a:t>
            </a:r>
            <a:r>
              <a:rPr lang="en-GB" altLang="en-US" sz="2400" b="1">
                <a:latin typeface="+mn-lt"/>
                <a:cs typeface="Arial" pitchFamily="34" charset="0"/>
              </a:rPr>
              <a:t>→	SO</a:t>
            </a:r>
            <a:r>
              <a:rPr lang="en-GB" altLang="en-US" sz="2400" b="1" baseline="-25000">
                <a:latin typeface="+mn-lt"/>
                <a:cs typeface="Arial" pitchFamily="34" charset="0"/>
              </a:rPr>
              <a:t>4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2-</a:t>
            </a:r>
            <a:r>
              <a:rPr lang="en-GB" altLang="en-US" sz="2400" b="1">
                <a:latin typeface="+mn-lt"/>
                <a:cs typeface="Arial" pitchFamily="34" charset="0"/>
              </a:rPr>
              <a:t>   +   2H</a:t>
            </a:r>
            <a:r>
              <a:rPr lang="en-GB" altLang="en-US" sz="2400" b="1" baseline="30000">
                <a:latin typeface="+mn-lt"/>
                <a:cs typeface="Arial" pitchFamily="34" charset="0"/>
              </a:rPr>
              <a:t>+</a:t>
            </a:r>
            <a:r>
              <a:rPr lang="en-GB" altLang="en-US" sz="2400" b="1">
                <a:latin typeface="+mn-lt"/>
                <a:cs typeface="Arial" pitchFamily="34" charset="0"/>
              </a:rPr>
              <a:t>   +    2e	</a:t>
            </a:r>
            <a:r>
              <a:rPr lang="en-GB" altLang="en-US" sz="2400">
                <a:latin typeface="+mn-lt"/>
                <a:cs typeface="Arial" pitchFamily="34" charset="0"/>
              </a:rPr>
              <a:t>	</a:t>
            </a:r>
          </a:p>
        </p:txBody>
      </p:sp>
      <p:grpSp>
        <p:nvGrpSpPr>
          <p:cNvPr id="62473" name="Group 9"/>
          <p:cNvGrpSpPr>
            <a:grpSpLocks/>
          </p:cNvGrpSpPr>
          <p:nvPr/>
        </p:nvGrpSpPr>
        <p:grpSpPr bwMode="auto">
          <a:xfrm>
            <a:off x="152400" y="1143000"/>
            <a:ext cx="7315200" cy="463550"/>
            <a:chOff x="480" y="720"/>
            <a:chExt cx="4608" cy="292"/>
          </a:xfrm>
        </p:grpSpPr>
        <p:sp>
          <p:nvSpPr>
            <p:cNvPr id="25616" name="Text Box 6"/>
            <p:cNvSpPr txBox="1">
              <a:spLocks noChangeArrowheads="1"/>
            </p:cNvSpPr>
            <p:nvPr/>
          </p:nvSpPr>
          <p:spPr bwMode="auto">
            <a:xfrm>
              <a:off x="480" y="720"/>
              <a:ext cx="1008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2400">
                  <a:solidFill>
                    <a:schemeClr val="tx2"/>
                  </a:solidFill>
                  <a:latin typeface="+mn-lt"/>
                </a:rPr>
                <a:t>MnO</a:t>
              </a:r>
              <a:r>
                <a:rPr lang="en-GB" altLang="en-US" sz="2400" baseline="-25000">
                  <a:solidFill>
                    <a:schemeClr val="tx2"/>
                  </a:solidFill>
                  <a:latin typeface="+mn-lt"/>
                </a:rPr>
                <a:t>4</a:t>
              </a:r>
              <a:r>
                <a:rPr lang="en-GB" altLang="en-US" sz="2400" baseline="30000">
                  <a:solidFill>
                    <a:schemeClr val="tx2"/>
                  </a:solidFill>
                  <a:latin typeface="+mn-lt"/>
                </a:rPr>
                <a:t>-</a:t>
              </a:r>
            </a:p>
          </p:txBody>
        </p:sp>
        <p:sp>
          <p:nvSpPr>
            <p:cNvPr id="25617" name="Text Box 7"/>
            <p:cNvSpPr txBox="1">
              <a:spLocks noChangeArrowheads="1"/>
            </p:cNvSpPr>
            <p:nvPr/>
          </p:nvSpPr>
          <p:spPr bwMode="auto">
            <a:xfrm>
              <a:off x="1152" y="720"/>
              <a:ext cx="3936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2400">
                  <a:solidFill>
                    <a:schemeClr val="tx2"/>
                  </a:solidFill>
                  <a:latin typeface="+mn-lt"/>
                </a:rPr>
                <a:t>+  8H</a:t>
              </a:r>
              <a:r>
                <a:rPr lang="en-GB" altLang="en-US" sz="2400" baseline="30000">
                  <a:solidFill>
                    <a:schemeClr val="tx2"/>
                  </a:solidFill>
                  <a:latin typeface="+mn-lt"/>
                </a:rPr>
                <a:t>+</a:t>
              </a:r>
              <a:r>
                <a:rPr lang="en-GB" altLang="en-US" sz="2400">
                  <a:solidFill>
                    <a:schemeClr val="tx2"/>
                  </a:solidFill>
                  <a:latin typeface="+mn-lt"/>
                </a:rPr>
                <a:t>  +  5e                Mn </a:t>
              </a:r>
              <a:r>
                <a:rPr lang="en-GB" altLang="en-US" sz="2400" baseline="30000">
                  <a:solidFill>
                    <a:schemeClr val="tx2"/>
                  </a:solidFill>
                  <a:latin typeface="+mn-lt"/>
                </a:rPr>
                <a:t>2+</a:t>
              </a:r>
              <a:r>
                <a:rPr lang="en-GB" altLang="en-US" sz="2400">
                  <a:solidFill>
                    <a:schemeClr val="tx2"/>
                  </a:solidFill>
                  <a:latin typeface="+mn-lt"/>
                </a:rPr>
                <a:t>  +  4 H</a:t>
              </a:r>
              <a:r>
                <a:rPr lang="en-GB" altLang="en-US" sz="2400" baseline="-25000">
                  <a:solidFill>
                    <a:schemeClr val="tx2"/>
                  </a:solidFill>
                  <a:latin typeface="+mn-lt"/>
                </a:rPr>
                <a:t>2</a:t>
              </a:r>
              <a:r>
                <a:rPr lang="en-GB" altLang="en-US" sz="2400">
                  <a:solidFill>
                    <a:schemeClr val="tx2"/>
                  </a:solidFill>
                  <a:latin typeface="+mn-lt"/>
                </a:rPr>
                <a:t>O </a:t>
              </a:r>
            </a:p>
          </p:txBody>
        </p:sp>
        <p:sp>
          <p:nvSpPr>
            <p:cNvPr id="25618" name="Line 8"/>
            <p:cNvSpPr>
              <a:spLocks noChangeShapeType="1"/>
            </p:cNvSpPr>
            <p:nvPr/>
          </p:nvSpPr>
          <p:spPr bwMode="auto">
            <a:xfrm>
              <a:off x="2784" y="864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endParaRPr lang="en-GB"/>
            </a:p>
          </p:txBody>
        </p:sp>
      </p:grpSp>
      <p:sp>
        <p:nvSpPr>
          <p:cNvPr id="62474" name="Text Box 10"/>
          <p:cNvSpPr txBox="1">
            <a:spLocks noChangeArrowheads="1"/>
          </p:cNvSpPr>
          <p:nvPr/>
        </p:nvSpPr>
        <p:spPr bwMode="auto">
          <a:xfrm>
            <a:off x="7239000" y="304800"/>
            <a:ext cx="12192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>
                <a:solidFill>
                  <a:schemeClr val="tx2"/>
                </a:solidFill>
                <a:latin typeface="+mn-lt"/>
              </a:rPr>
              <a:t>X 5</a:t>
            </a:r>
          </a:p>
        </p:txBody>
      </p: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7315200" y="1143000"/>
            <a:ext cx="10668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>
                <a:solidFill>
                  <a:schemeClr val="tx2"/>
                </a:solidFill>
                <a:latin typeface="+mn-lt"/>
              </a:rPr>
              <a:t>X 2</a:t>
            </a:r>
          </a:p>
        </p:txBody>
      </p:sp>
      <p:grpSp>
        <p:nvGrpSpPr>
          <p:cNvPr id="62489" name="Group 25"/>
          <p:cNvGrpSpPr>
            <a:grpSpLocks/>
          </p:cNvGrpSpPr>
          <p:nvPr/>
        </p:nvGrpSpPr>
        <p:grpSpPr bwMode="auto">
          <a:xfrm>
            <a:off x="838200" y="2895600"/>
            <a:ext cx="5440363" cy="463550"/>
            <a:chOff x="528" y="1824"/>
            <a:chExt cx="3427" cy="292"/>
          </a:xfrm>
        </p:grpSpPr>
        <p:sp>
          <p:nvSpPr>
            <p:cNvPr id="25613" name="Rectangle 12"/>
            <p:cNvSpPr>
              <a:spLocks noChangeArrowheads="1"/>
            </p:cNvSpPr>
            <p:nvPr/>
          </p:nvSpPr>
          <p:spPr bwMode="auto">
            <a:xfrm>
              <a:off x="528" y="1824"/>
              <a:ext cx="1613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dirty="0">
                  <a:latin typeface="+mn-lt"/>
                </a:rPr>
                <a:t>5SO</a:t>
              </a:r>
              <a:r>
                <a:rPr lang="en-GB" altLang="en-US" sz="2400" baseline="-25000" dirty="0">
                  <a:latin typeface="+mn-lt"/>
                </a:rPr>
                <a:t>3</a:t>
              </a:r>
              <a:r>
                <a:rPr lang="en-GB" altLang="en-US" sz="2400" baseline="30000" dirty="0">
                  <a:latin typeface="+mn-lt"/>
                </a:rPr>
                <a:t>2-</a:t>
              </a:r>
              <a:r>
                <a:rPr lang="en-GB" altLang="en-US" sz="2400" dirty="0">
                  <a:latin typeface="+mn-lt"/>
                </a:rPr>
                <a:t>  +   5H</a:t>
              </a:r>
              <a:r>
                <a:rPr lang="en-GB" altLang="en-US" sz="2400" baseline="-25000" dirty="0">
                  <a:latin typeface="+mn-lt"/>
                </a:rPr>
                <a:t>2</a:t>
              </a:r>
              <a:r>
                <a:rPr lang="en-GB" altLang="en-US" sz="2400" dirty="0">
                  <a:latin typeface="+mn-lt"/>
                </a:rPr>
                <a:t>O</a:t>
              </a:r>
            </a:p>
          </p:txBody>
        </p:sp>
        <p:sp>
          <p:nvSpPr>
            <p:cNvPr id="25614" name="Rectangle 17"/>
            <p:cNvSpPr>
              <a:spLocks noChangeArrowheads="1"/>
            </p:cNvSpPr>
            <p:nvPr/>
          </p:nvSpPr>
          <p:spPr bwMode="auto">
            <a:xfrm>
              <a:off x="2208" y="1824"/>
              <a:ext cx="944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2400">
                  <a:solidFill>
                    <a:schemeClr val="tx2"/>
                  </a:solidFill>
                  <a:latin typeface="+mn-lt"/>
                </a:rPr>
                <a:t>+ 2MnO</a:t>
              </a:r>
              <a:r>
                <a:rPr lang="en-GB" altLang="en-US" sz="2400" baseline="-25000">
                  <a:solidFill>
                    <a:schemeClr val="tx2"/>
                  </a:solidFill>
                  <a:latin typeface="+mn-lt"/>
                </a:rPr>
                <a:t>4</a:t>
              </a:r>
              <a:r>
                <a:rPr lang="en-GB" altLang="en-US" sz="2400" baseline="30000">
                  <a:solidFill>
                    <a:schemeClr val="tx2"/>
                  </a:solidFill>
                  <a:latin typeface="+mn-lt"/>
                </a:rPr>
                <a:t>-</a:t>
              </a:r>
            </a:p>
          </p:txBody>
        </p:sp>
        <p:sp>
          <p:nvSpPr>
            <p:cNvPr id="25615" name="Rectangle 18"/>
            <p:cNvSpPr>
              <a:spLocks noChangeArrowheads="1"/>
            </p:cNvSpPr>
            <p:nvPr/>
          </p:nvSpPr>
          <p:spPr bwMode="auto">
            <a:xfrm>
              <a:off x="3216" y="1824"/>
              <a:ext cx="739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chemeClr val="tx2"/>
                  </a:solidFill>
                  <a:latin typeface="+mn-lt"/>
                </a:rPr>
                <a:t>+  16H</a:t>
              </a:r>
              <a:r>
                <a:rPr lang="en-GB" altLang="en-US" sz="2400" baseline="30000">
                  <a:solidFill>
                    <a:schemeClr val="tx2"/>
                  </a:solidFill>
                  <a:latin typeface="+mn-lt"/>
                </a:rPr>
                <a:t>+</a:t>
              </a:r>
              <a:endParaRPr lang="en-GB" altLang="en-US" sz="2400">
                <a:solidFill>
                  <a:schemeClr val="tx2"/>
                </a:solidFill>
                <a:latin typeface="+mn-lt"/>
              </a:endParaRPr>
            </a:p>
          </p:txBody>
        </p:sp>
      </p:grpSp>
      <p:sp>
        <p:nvSpPr>
          <p:cNvPr id="62483" name="AutoShape 19"/>
          <p:cNvSpPr>
            <a:spLocks noChangeArrowheads="1"/>
          </p:cNvSpPr>
          <p:nvPr/>
        </p:nvSpPr>
        <p:spPr bwMode="auto">
          <a:xfrm>
            <a:off x="3429000" y="3586988"/>
            <a:ext cx="361183" cy="598424"/>
          </a:xfrm>
          <a:prstGeom prst="downArrow">
            <a:avLst>
              <a:gd name="adj1" fmla="val 50000"/>
              <a:gd name="adj2" fmla="val 75000"/>
            </a:avLst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62484" name="Rectangle 20"/>
          <p:cNvSpPr>
            <a:spLocks noChangeArrowheads="1"/>
          </p:cNvSpPr>
          <p:nvPr/>
        </p:nvSpPr>
        <p:spPr bwMode="auto">
          <a:xfrm>
            <a:off x="1447800" y="4572000"/>
            <a:ext cx="2518936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5SO</a:t>
            </a:r>
            <a:r>
              <a:rPr lang="en-GB" altLang="en-US" sz="2400" baseline="-25000" dirty="0">
                <a:latin typeface="+mn-lt"/>
              </a:rPr>
              <a:t>4</a:t>
            </a:r>
            <a:r>
              <a:rPr lang="en-GB" altLang="en-US" sz="2400" baseline="30000" dirty="0">
                <a:latin typeface="+mn-lt"/>
              </a:rPr>
              <a:t>2-</a:t>
            </a:r>
            <a:r>
              <a:rPr lang="en-GB" altLang="en-US" sz="2400" dirty="0">
                <a:latin typeface="+mn-lt"/>
              </a:rPr>
              <a:t>   +   10H</a:t>
            </a:r>
            <a:r>
              <a:rPr lang="en-GB" altLang="en-US" sz="2400" baseline="30000" dirty="0">
                <a:latin typeface="+mn-lt"/>
              </a:rPr>
              <a:t>+</a:t>
            </a:r>
            <a:endParaRPr lang="en-GB" altLang="en-US" sz="2400" dirty="0">
              <a:latin typeface="+mn-lt"/>
            </a:endParaRPr>
          </a:p>
        </p:txBody>
      </p:sp>
      <p:sp>
        <p:nvSpPr>
          <p:cNvPr id="62485" name="Rectangle 21"/>
          <p:cNvSpPr>
            <a:spLocks noChangeArrowheads="1"/>
          </p:cNvSpPr>
          <p:nvPr/>
        </p:nvSpPr>
        <p:spPr bwMode="auto">
          <a:xfrm>
            <a:off x="4038600" y="4572000"/>
            <a:ext cx="2756181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  <a:latin typeface="+mn-lt"/>
              </a:rPr>
              <a:t>+  2Mn </a:t>
            </a:r>
            <a:r>
              <a:rPr lang="en-GB" altLang="en-US" sz="2400" baseline="30000">
                <a:solidFill>
                  <a:schemeClr val="tx2"/>
                </a:solidFill>
                <a:latin typeface="+mn-lt"/>
              </a:rPr>
              <a:t>2+</a:t>
            </a:r>
            <a:r>
              <a:rPr lang="en-GB" altLang="en-US" sz="2400">
                <a:solidFill>
                  <a:schemeClr val="tx2"/>
                </a:solidFill>
                <a:latin typeface="+mn-lt"/>
              </a:rPr>
              <a:t>  +  8H</a:t>
            </a:r>
            <a:r>
              <a:rPr lang="en-GB" altLang="en-US" sz="2400" baseline="-25000">
                <a:solidFill>
                  <a:schemeClr val="tx2"/>
                </a:solidFill>
                <a:latin typeface="+mn-lt"/>
              </a:rPr>
              <a:t>2</a:t>
            </a:r>
            <a:r>
              <a:rPr lang="en-GB" altLang="en-US" sz="2400">
                <a:solidFill>
                  <a:schemeClr val="tx2"/>
                </a:solidFill>
                <a:latin typeface="+mn-lt"/>
              </a:rPr>
              <a:t>O</a:t>
            </a:r>
          </a:p>
        </p:txBody>
      </p:sp>
      <p:sp>
        <p:nvSpPr>
          <p:cNvPr id="62488" name="Text Box 24"/>
          <p:cNvSpPr txBox="1">
            <a:spLocks noChangeArrowheads="1"/>
          </p:cNvSpPr>
          <p:nvPr/>
        </p:nvSpPr>
        <p:spPr bwMode="auto">
          <a:xfrm>
            <a:off x="228600" y="1981200"/>
            <a:ext cx="2971800" cy="463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>
                <a:solidFill>
                  <a:schemeClr val="tx2"/>
                </a:solidFill>
                <a:latin typeface="+mn-lt"/>
              </a:rPr>
              <a:t>Balanced Redox:</a:t>
            </a:r>
          </a:p>
        </p:txBody>
      </p:sp>
      <p:sp>
        <p:nvSpPr>
          <p:cNvPr id="62493" name="AutoShape 29"/>
          <p:cNvSpPr>
            <a:spLocks/>
          </p:cNvSpPr>
          <p:nvPr/>
        </p:nvSpPr>
        <p:spPr bwMode="auto">
          <a:xfrm>
            <a:off x="7772400" y="682446"/>
            <a:ext cx="510650" cy="540107"/>
          </a:xfrm>
          <a:prstGeom prst="rightBrace">
            <a:avLst>
              <a:gd name="adj1" fmla="val 2638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solidFill>
                <a:schemeClr val="tx2"/>
              </a:solidFill>
              <a:latin typeface="+mn-lt"/>
            </a:endParaRPr>
          </a:p>
        </p:txBody>
      </p:sp>
      <p:sp>
        <p:nvSpPr>
          <p:cNvPr id="62494" name="Text Box 30"/>
          <p:cNvSpPr txBox="1">
            <a:spLocks noChangeArrowheads="1"/>
          </p:cNvSpPr>
          <p:nvPr/>
        </p:nvSpPr>
        <p:spPr bwMode="auto">
          <a:xfrm>
            <a:off x="8229600" y="7620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>
                <a:solidFill>
                  <a:schemeClr val="tx2"/>
                </a:solidFill>
              </a:rPr>
              <a:t>Add</a:t>
            </a:r>
          </a:p>
        </p:txBody>
      </p:sp>
    </p:spTree>
    <p:extLst>
      <p:ext uri="{BB962C8B-B14F-4D97-AF65-F5344CB8AC3E}">
        <p14:creationId xmlns:p14="http://schemas.microsoft.com/office/powerpoint/2010/main" val="14467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  <p:bldP spid="62483" grpId="0" animBg="1"/>
      <p:bldP spid="62484" grpId="0"/>
      <p:bldP spid="62485" grpId="0"/>
      <p:bldP spid="62488" grpId="0"/>
      <p:bldP spid="62493" grpId="0" animBg="1"/>
      <p:bldP spid="6249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549275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GB" altLang="en-US" sz="3600" smtClean="0">
                <a:latin typeface="Comic Sans MS" pitchFamily="66" charset="0"/>
              </a:rPr>
              <a:t>Molecules and group ions can act as oxidising and reducing agents</a:t>
            </a:r>
          </a:p>
        </p:txBody>
      </p:sp>
      <p:sp>
        <p:nvSpPr>
          <p:cNvPr id="401411" name="Rectangle 5"/>
          <p:cNvSpPr>
            <a:spLocks noChangeArrowheads="1"/>
          </p:cNvSpPr>
          <p:nvPr/>
        </p:nvSpPr>
        <p:spPr bwMode="auto">
          <a:xfrm>
            <a:off x="0" y="2133600"/>
            <a:ext cx="8893175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chemeClr val="tx2"/>
                </a:solidFill>
                <a:latin typeface="Comic Sans MS" pitchFamily="66" charset="0"/>
              </a:rPr>
              <a:t>Compounds can also act as oxidising or reducing agents.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chemeClr val="tx2"/>
                </a:solidFill>
                <a:latin typeface="Comic Sans MS" pitchFamily="66" charset="0"/>
              </a:rPr>
              <a:t>The electrochemical series contain a number of ions and molecules.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chemeClr val="tx2"/>
                </a:solidFill>
                <a:latin typeface="Comic Sans MS" pitchFamily="66" charset="0"/>
              </a:rPr>
              <a:t> Oxidising and reducing agents can be selected using an electrochemical series.</a:t>
            </a:r>
          </a:p>
        </p:txBody>
      </p:sp>
    </p:spTree>
    <p:extLst>
      <p:ext uri="{BB962C8B-B14F-4D97-AF65-F5344CB8AC3E}">
        <p14:creationId xmlns:p14="http://schemas.microsoft.com/office/powerpoint/2010/main" val="298552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591" y="116632"/>
            <a:ext cx="8928992" cy="1143000"/>
          </a:xfrm>
        </p:spPr>
        <p:txBody>
          <a:bodyPr>
            <a:normAutofit/>
          </a:bodyPr>
          <a:lstStyle/>
          <a:p>
            <a:r>
              <a:rPr lang="en-GB" altLang="en-US" sz="3100" dirty="0" smtClean="0">
                <a:latin typeface="Comic Sans MS" pitchFamily="66" charset="0"/>
              </a:rPr>
              <a:t>Permanganate MnO</a:t>
            </a:r>
            <a:r>
              <a:rPr lang="en-GB" altLang="en-US" sz="3100" baseline="-25000" dirty="0" smtClean="0">
                <a:latin typeface="Comic Sans MS" pitchFamily="66" charset="0"/>
              </a:rPr>
              <a:t>4</a:t>
            </a:r>
            <a:r>
              <a:rPr lang="en-GB" altLang="en-US" sz="3100" baseline="30000" dirty="0" smtClean="0">
                <a:latin typeface="Comic Sans MS" pitchFamily="66" charset="0"/>
              </a:rPr>
              <a:t>-</a:t>
            </a:r>
            <a:r>
              <a:rPr lang="en-GB" altLang="en-US" sz="3100" dirty="0" smtClean="0">
                <a:latin typeface="Comic Sans MS" pitchFamily="66" charset="0"/>
              </a:rPr>
              <a:t> is a strong oxidising agent</a:t>
            </a:r>
          </a:p>
        </p:txBody>
      </p:sp>
      <p:sp>
        <p:nvSpPr>
          <p:cNvPr id="402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0" y="1412776"/>
            <a:ext cx="8373367" cy="452596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Oxidising agents such as potassium permanganate (KMnO</a:t>
            </a:r>
            <a:r>
              <a:rPr lang="en-GB" altLang="en-US" sz="2400" baseline="-25000" dirty="0" smtClean="0">
                <a:latin typeface="Comic Sans MS" pitchFamily="66" charset="0"/>
              </a:rPr>
              <a:t>4</a:t>
            </a:r>
            <a:r>
              <a:rPr lang="en-GB" altLang="en-US" sz="2400" dirty="0" smtClean="0">
                <a:latin typeface="Comic Sans MS" pitchFamily="66" charset="0"/>
              </a:rPr>
              <a:t>) are used in explosives and fire works</a:t>
            </a:r>
          </a:p>
          <a:p>
            <a:pPr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MnO</a:t>
            </a:r>
            <a:r>
              <a:rPr lang="en-GB" altLang="en-US" sz="2400" baseline="-25000" dirty="0" smtClean="0">
                <a:latin typeface="Comic Sans MS" pitchFamily="66" charset="0"/>
              </a:rPr>
              <a:t>4</a:t>
            </a:r>
            <a:r>
              <a:rPr lang="en-GB" altLang="en-US" sz="2400" baseline="30000" dirty="0" smtClean="0">
                <a:latin typeface="Comic Sans MS" pitchFamily="66" charset="0"/>
              </a:rPr>
              <a:t>-</a:t>
            </a:r>
            <a:r>
              <a:rPr lang="en-GB" altLang="en-US" sz="2400" baseline="-25000" dirty="0" smtClean="0">
                <a:latin typeface="Comic Sans MS" pitchFamily="66" charset="0"/>
              </a:rPr>
              <a:t>(</a:t>
            </a:r>
            <a:r>
              <a:rPr lang="en-GB" altLang="en-US" sz="2400" baseline="-25000" dirty="0" err="1" smtClean="0">
                <a:latin typeface="Comic Sans MS" pitchFamily="66" charset="0"/>
              </a:rPr>
              <a:t>aq</a:t>
            </a:r>
            <a:r>
              <a:rPr lang="en-GB" altLang="en-US" sz="2400" baseline="-25000" dirty="0" smtClean="0">
                <a:latin typeface="Comic Sans MS" pitchFamily="66" charset="0"/>
              </a:rPr>
              <a:t>) </a:t>
            </a:r>
            <a:r>
              <a:rPr lang="en-GB" altLang="en-US" sz="2400" dirty="0" smtClean="0">
                <a:latin typeface="Comic Sans MS" pitchFamily="66" charset="0"/>
              </a:rPr>
              <a:t>+ 8H</a:t>
            </a:r>
            <a:r>
              <a:rPr lang="en-GB" altLang="en-US" sz="2400" baseline="30000" dirty="0" smtClean="0">
                <a:latin typeface="Comic Sans MS" pitchFamily="66" charset="0"/>
              </a:rPr>
              <a:t>+</a:t>
            </a:r>
            <a:r>
              <a:rPr lang="en-GB" altLang="en-US" sz="2400" dirty="0" smtClean="0">
                <a:latin typeface="Comic Sans MS" pitchFamily="66" charset="0"/>
              </a:rPr>
              <a:t> +5e</a:t>
            </a:r>
            <a:r>
              <a:rPr lang="en-GB" altLang="en-US" sz="2400" baseline="30000" dirty="0" smtClean="0">
                <a:latin typeface="Comic Sans MS" pitchFamily="66" charset="0"/>
              </a:rPr>
              <a:t>-</a:t>
            </a:r>
            <a:r>
              <a:rPr lang="en-GB" altLang="en-US" sz="2400" dirty="0" smtClean="0">
                <a:latin typeface="Comic Sans MS" pitchFamily="66" charset="0"/>
              </a:rPr>
              <a:t> </a:t>
            </a:r>
            <a:r>
              <a:rPr lang="en-GB" altLang="en-US" sz="2400" dirty="0" smtClean="0">
                <a:cs typeface="Times New Roman" pitchFamily="18" charset="0"/>
              </a:rPr>
              <a:t>→ Mn</a:t>
            </a:r>
            <a:r>
              <a:rPr lang="en-GB" altLang="en-US" sz="2400" baseline="30000" dirty="0" smtClean="0">
                <a:cs typeface="Times New Roman" pitchFamily="18" charset="0"/>
              </a:rPr>
              <a:t>2+</a:t>
            </a:r>
            <a:r>
              <a:rPr lang="en-GB" altLang="en-US" sz="2400" baseline="-25000" dirty="0" smtClean="0">
                <a:cs typeface="Times New Roman" pitchFamily="18" charset="0"/>
              </a:rPr>
              <a:t>(</a:t>
            </a:r>
            <a:r>
              <a:rPr lang="en-GB" altLang="en-US" sz="2400" baseline="-25000" dirty="0" err="1" smtClean="0">
                <a:cs typeface="Times New Roman" pitchFamily="18" charset="0"/>
              </a:rPr>
              <a:t>aq</a:t>
            </a:r>
            <a:r>
              <a:rPr lang="en-GB" altLang="en-US" sz="2400" baseline="-25000" dirty="0" smtClean="0">
                <a:cs typeface="Times New Roman" pitchFamily="18" charset="0"/>
              </a:rPr>
              <a:t>) </a:t>
            </a:r>
            <a:r>
              <a:rPr lang="en-GB" altLang="en-US" sz="2400" dirty="0" smtClean="0">
                <a:cs typeface="Times New Roman" pitchFamily="18" charset="0"/>
              </a:rPr>
              <a:t>+ 4H</a:t>
            </a:r>
            <a:r>
              <a:rPr lang="en-GB" altLang="en-US" sz="2400" baseline="-25000" dirty="0" smtClean="0">
                <a:cs typeface="Times New Roman" pitchFamily="18" charset="0"/>
              </a:rPr>
              <a:t>2</a:t>
            </a:r>
            <a:r>
              <a:rPr lang="en-GB" altLang="en-US" sz="2400" dirty="0" smtClean="0">
                <a:cs typeface="Times New Roman" pitchFamily="18" charset="0"/>
              </a:rPr>
              <a:t>O</a:t>
            </a:r>
            <a:r>
              <a:rPr lang="en-GB" altLang="en-US" sz="2400" baseline="-25000" dirty="0" smtClean="0">
                <a:cs typeface="Times New Roman" pitchFamily="18" charset="0"/>
              </a:rPr>
              <a:t>(l)</a:t>
            </a:r>
            <a:r>
              <a:rPr lang="en-GB" altLang="en-US" sz="2400" dirty="0" smtClean="0">
                <a:cs typeface="Times New Roman" pitchFamily="18" charset="0"/>
              </a:rPr>
              <a:t> </a:t>
            </a:r>
          </a:p>
          <a:p>
            <a:pPr>
              <a:buFontTx/>
              <a:buNone/>
            </a:pPr>
            <a:endParaRPr lang="en-GB" altLang="en-US" sz="2400" dirty="0" smtClean="0">
              <a:solidFill>
                <a:srgbClr val="7030A0"/>
              </a:solidFill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GB" altLang="en-US" sz="2400" dirty="0" err="1" smtClean="0">
                <a:solidFill>
                  <a:srgbClr val="7030A0"/>
                </a:solidFill>
                <a:cs typeface="Times New Roman" pitchFamily="18" charset="0"/>
              </a:rPr>
              <a:t>Mn</a:t>
            </a:r>
            <a:r>
              <a:rPr lang="en-GB" altLang="en-US" sz="2400" dirty="0" smtClean="0">
                <a:solidFill>
                  <a:srgbClr val="7030A0"/>
                </a:solidFill>
                <a:cs typeface="Times New Roman" pitchFamily="18" charset="0"/>
              </a:rPr>
              <a:t>(VII)                      </a:t>
            </a:r>
            <a:r>
              <a:rPr lang="en-GB" altLang="en-US" sz="2400" dirty="0" err="1" smtClean="0">
                <a:solidFill>
                  <a:srgbClr val="7030A0"/>
                </a:solidFill>
                <a:cs typeface="Times New Roman" pitchFamily="18" charset="0"/>
              </a:rPr>
              <a:t>Mn</a:t>
            </a:r>
            <a:r>
              <a:rPr lang="en-GB" altLang="en-US" sz="2400" dirty="0" smtClean="0">
                <a:solidFill>
                  <a:srgbClr val="7030A0"/>
                </a:solidFill>
                <a:cs typeface="Times New Roman" pitchFamily="18" charset="0"/>
              </a:rPr>
              <a:t>(II)</a:t>
            </a:r>
          </a:p>
          <a:p>
            <a:pPr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altLang="en-US" sz="2000" dirty="0" smtClean="0"/>
              <a:t>     </a:t>
            </a:r>
            <a:endParaRPr lang="en-GB" altLang="en-US" sz="2000" dirty="0" smtClean="0">
              <a:latin typeface="Comic Sans MS" pitchFamily="66" charset="0"/>
            </a:endParaRPr>
          </a:p>
          <a:p>
            <a:pPr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</p:txBody>
      </p:sp>
      <p:pic>
        <p:nvPicPr>
          <p:cNvPr id="402436" name="Picture 6" descr="http://www.visualphotos.com/photo/1x7241478/glycerin_and_potassium_permanganate_bf39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708275"/>
            <a:ext cx="2389188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79512" y="4724400"/>
            <a:ext cx="83009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kern="0" dirty="0">
                <a:solidFill>
                  <a:srgbClr val="000000"/>
                </a:solidFill>
              </a:rPr>
              <a:t>The potassium permanganate oxidises the glycerol to carbon dioxide and </a:t>
            </a:r>
            <a:r>
              <a:rPr lang="en-GB" sz="2400" kern="0" dirty="0" smtClean="0">
                <a:solidFill>
                  <a:srgbClr val="000000"/>
                </a:solidFill>
              </a:rPr>
              <a:t>water</a:t>
            </a:r>
            <a:r>
              <a:rPr lang="en-GB" sz="2400" kern="0" dirty="0">
                <a:solidFill>
                  <a:srgbClr val="000000"/>
                </a:solidFill>
              </a:rPr>
              <a:t>. </a:t>
            </a:r>
            <a:endParaRPr lang="en-GB" sz="2400" kern="0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en-GB" sz="2400" kern="0" dirty="0" smtClean="0">
                <a:solidFill>
                  <a:srgbClr val="000000"/>
                </a:solidFill>
              </a:rPr>
              <a:t>Potassium </a:t>
            </a:r>
            <a:r>
              <a:rPr lang="en-GB" sz="2400" kern="0" dirty="0">
                <a:solidFill>
                  <a:srgbClr val="000000"/>
                </a:solidFill>
              </a:rPr>
              <a:t>permanganate is </a:t>
            </a:r>
            <a:r>
              <a:rPr lang="en-GB" sz="2400" kern="0" dirty="0" smtClean="0">
                <a:solidFill>
                  <a:srgbClr val="000000"/>
                </a:solidFill>
              </a:rPr>
              <a:t>reduced</a:t>
            </a:r>
            <a:r>
              <a:rPr lang="en-GB" sz="2400" kern="0" dirty="0">
                <a:solidFill>
                  <a:srgbClr val="000000"/>
                </a:solidFill>
              </a:rPr>
              <a:t>.</a:t>
            </a:r>
            <a:endParaRPr lang="en-GB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01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Content Placeholder 2"/>
          <p:cNvSpPr>
            <a:spLocks noGrp="1"/>
          </p:cNvSpPr>
          <p:nvPr>
            <p:ph idx="4294967295"/>
          </p:nvPr>
        </p:nvSpPr>
        <p:spPr>
          <a:xfrm>
            <a:off x="467544" y="260648"/>
            <a:ext cx="8496944" cy="612068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altLang="en-US" dirty="0" smtClean="0">
                <a:latin typeface="Comic Sans MS" pitchFamily="66" charset="0"/>
              </a:rPr>
              <a:t>Dichromate and permanganate in acidic solutions are strong oxidising agents.</a:t>
            </a:r>
          </a:p>
          <a:p>
            <a:pPr>
              <a:buFontTx/>
              <a:buNone/>
            </a:pPr>
            <a:r>
              <a:rPr lang="en-GB" altLang="en-US" dirty="0" smtClean="0">
                <a:latin typeface="Comic Sans MS" pitchFamily="66" charset="0"/>
              </a:rPr>
              <a:t>(the acid provides a source of H</a:t>
            </a:r>
            <a:r>
              <a:rPr lang="en-GB" altLang="en-US" baseline="30000" dirty="0" smtClean="0">
                <a:latin typeface="Comic Sans MS" pitchFamily="66" charset="0"/>
              </a:rPr>
              <a:t>+</a:t>
            </a:r>
            <a:r>
              <a:rPr lang="en-GB" altLang="en-US" dirty="0" smtClean="0">
                <a:latin typeface="Comic Sans MS" pitchFamily="66" charset="0"/>
              </a:rPr>
              <a:t> ions) </a:t>
            </a:r>
          </a:p>
          <a:p>
            <a:pPr>
              <a:buFontTx/>
              <a:buNone/>
            </a:pPr>
            <a:endParaRPr lang="en-GB" altLang="en-US" sz="2000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altLang="en-US" sz="2400" b="1" dirty="0" smtClean="0">
                <a:solidFill>
                  <a:srgbClr val="CC9900"/>
                </a:solidFill>
              </a:rPr>
              <a:t>Cr</a:t>
            </a:r>
            <a:r>
              <a:rPr lang="en-GB" altLang="en-US" sz="2400" b="1" baseline="-25000" dirty="0" smtClean="0">
                <a:solidFill>
                  <a:srgbClr val="CC9900"/>
                </a:solidFill>
              </a:rPr>
              <a:t>2</a:t>
            </a:r>
            <a:r>
              <a:rPr lang="en-GB" altLang="en-US" sz="2400" b="1" dirty="0" smtClean="0">
                <a:solidFill>
                  <a:srgbClr val="CC9900"/>
                </a:solidFill>
              </a:rPr>
              <a:t>O</a:t>
            </a:r>
            <a:r>
              <a:rPr lang="en-GB" altLang="en-US" sz="2400" b="1" baseline="-25000" dirty="0" smtClean="0">
                <a:solidFill>
                  <a:srgbClr val="CC9900"/>
                </a:solidFill>
              </a:rPr>
              <a:t>7</a:t>
            </a:r>
            <a:r>
              <a:rPr lang="en-GB" altLang="en-US" sz="2400" b="1" baseline="30000" dirty="0" smtClean="0">
                <a:solidFill>
                  <a:srgbClr val="CC9900"/>
                </a:solidFill>
              </a:rPr>
              <a:t>2-</a:t>
            </a:r>
            <a:r>
              <a:rPr lang="en-GB" altLang="en-US" sz="2400" b="1" baseline="-25000" dirty="0" smtClean="0">
                <a:solidFill>
                  <a:srgbClr val="CC9900"/>
                </a:solidFill>
              </a:rPr>
              <a:t>(</a:t>
            </a:r>
            <a:r>
              <a:rPr lang="en-GB" altLang="en-US" sz="2400" b="1" baseline="-25000" dirty="0" err="1" smtClean="0">
                <a:solidFill>
                  <a:srgbClr val="CC9900"/>
                </a:solidFill>
              </a:rPr>
              <a:t>aq</a:t>
            </a:r>
            <a:r>
              <a:rPr lang="en-GB" altLang="en-US" sz="2400" b="1" baseline="-25000" dirty="0" smtClean="0">
                <a:solidFill>
                  <a:srgbClr val="CC9900"/>
                </a:solidFill>
              </a:rPr>
              <a:t>)</a:t>
            </a:r>
            <a:r>
              <a:rPr lang="en-GB" altLang="en-US" sz="2400" b="1" baseline="-25000" dirty="0" smtClean="0"/>
              <a:t> </a:t>
            </a:r>
            <a:r>
              <a:rPr lang="en-GB" altLang="en-US" sz="2400" b="1" dirty="0" smtClean="0"/>
              <a:t>+ 14H</a:t>
            </a:r>
            <a:r>
              <a:rPr lang="en-GB" altLang="en-US" sz="2400" b="1" baseline="30000" dirty="0" smtClean="0"/>
              <a:t>+</a:t>
            </a:r>
            <a:r>
              <a:rPr lang="en-GB" altLang="en-US" sz="2400" b="1" baseline="-25000" dirty="0" smtClean="0"/>
              <a:t>(</a:t>
            </a:r>
            <a:r>
              <a:rPr lang="en-GB" altLang="en-US" sz="2400" b="1" baseline="-25000" dirty="0" err="1" smtClean="0"/>
              <a:t>aq</a:t>
            </a:r>
            <a:r>
              <a:rPr lang="en-GB" altLang="en-US" sz="2400" b="1" baseline="-25000" dirty="0" smtClean="0"/>
              <a:t>)</a:t>
            </a:r>
            <a:r>
              <a:rPr lang="en-GB" altLang="en-US" sz="2400" b="1" dirty="0" smtClean="0"/>
              <a:t> + 6e</a:t>
            </a:r>
            <a:r>
              <a:rPr lang="en-GB" altLang="en-US" sz="2400" b="1" baseline="30000" dirty="0" smtClean="0"/>
              <a:t>-</a:t>
            </a:r>
            <a:r>
              <a:rPr lang="en-GB" altLang="en-US" sz="2400" b="1" dirty="0" smtClean="0"/>
              <a:t> </a:t>
            </a:r>
            <a:r>
              <a:rPr lang="en-GB" altLang="en-US" sz="2400" b="1" dirty="0" smtClean="0">
                <a:cs typeface="Times New Roman" pitchFamily="18" charset="0"/>
              </a:rPr>
              <a:t>→ </a:t>
            </a:r>
            <a:r>
              <a:rPr lang="en-GB" altLang="en-US" sz="2400" b="1" dirty="0" smtClean="0">
                <a:solidFill>
                  <a:srgbClr val="009900"/>
                </a:solidFill>
                <a:cs typeface="Times New Roman" pitchFamily="18" charset="0"/>
              </a:rPr>
              <a:t>2Cr</a:t>
            </a:r>
            <a:r>
              <a:rPr lang="en-GB" altLang="en-US" sz="2400" b="1" baseline="30000" dirty="0" smtClean="0">
                <a:solidFill>
                  <a:srgbClr val="009900"/>
                </a:solidFill>
                <a:cs typeface="Times New Roman" pitchFamily="18" charset="0"/>
              </a:rPr>
              <a:t>3</a:t>
            </a:r>
            <a:r>
              <a:rPr lang="en-GB" altLang="en-US" sz="2400" b="1" baseline="30000" dirty="0" smtClean="0">
                <a:cs typeface="Times New Roman" pitchFamily="18" charset="0"/>
              </a:rPr>
              <a:t>+</a:t>
            </a:r>
            <a:r>
              <a:rPr lang="en-GB" altLang="en-US" sz="2400" b="1" baseline="-25000" dirty="0" smtClean="0">
                <a:cs typeface="Times New Roman" pitchFamily="18" charset="0"/>
              </a:rPr>
              <a:t>(</a:t>
            </a:r>
            <a:r>
              <a:rPr lang="en-GB" altLang="en-US" sz="2400" b="1" baseline="-25000" dirty="0" err="1" smtClean="0">
                <a:cs typeface="Times New Roman" pitchFamily="18" charset="0"/>
              </a:rPr>
              <a:t>aq</a:t>
            </a:r>
            <a:r>
              <a:rPr lang="en-GB" altLang="en-US" sz="2400" b="1" baseline="-25000" dirty="0" smtClean="0">
                <a:cs typeface="Times New Roman" pitchFamily="18" charset="0"/>
              </a:rPr>
              <a:t>) </a:t>
            </a:r>
            <a:r>
              <a:rPr lang="en-GB" altLang="en-US" sz="2400" b="1" dirty="0" smtClean="0">
                <a:cs typeface="Times New Roman" pitchFamily="18" charset="0"/>
              </a:rPr>
              <a:t>+ 7H</a:t>
            </a:r>
            <a:r>
              <a:rPr lang="en-GB" altLang="en-US" sz="2400" b="1" baseline="-25000" dirty="0" smtClean="0">
                <a:cs typeface="Times New Roman" pitchFamily="18" charset="0"/>
              </a:rPr>
              <a:t>2</a:t>
            </a:r>
            <a:r>
              <a:rPr lang="en-GB" altLang="en-US" sz="2400" b="1" dirty="0" smtClean="0">
                <a:cs typeface="Times New Roman" pitchFamily="18" charset="0"/>
              </a:rPr>
              <a:t>O</a:t>
            </a:r>
            <a:r>
              <a:rPr lang="en-GB" altLang="en-US" sz="2400" b="1" baseline="-25000" dirty="0" smtClean="0">
                <a:cs typeface="Times New Roman" pitchFamily="18" charset="0"/>
              </a:rPr>
              <a:t>(l)</a:t>
            </a:r>
          </a:p>
          <a:p>
            <a:pPr>
              <a:buFontTx/>
              <a:buNone/>
            </a:pPr>
            <a:r>
              <a:rPr lang="en-GB" altLang="en-US" sz="2000" b="1" dirty="0" smtClean="0">
                <a:solidFill>
                  <a:srgbClr val="CC9900"/>
                </a:solidFill>
                <a:latin typeface="Arial" pitchFamily="34" charset="0"/>
                <a:cs typeface="Times New Roman" pitchFamily="18" charset="0"/>
              </a:rPr>
              <a:t>Orange </a:t>
            </a:r>
            <a:r>
              <a:rPr lang="en-GB" altLang="en-US" sz="2000" b="1" dirty="0" smtClean="0">
                <a:latin typeface="Arial" pitchFamily="34" charset="0"/>
                <a:cs typeface="Times New Roman" pitchFamily="18" charset="0"/>
              </a:rPr>
              <a:t>                                                  </a:t>
            </a:r>
            <a:r>
              <a:rPr lang="en-GB" altLang="en-US" sz="2000" b="1" dirty="0" smtClean="0">
                <a:solidFill>
                  <a:srgbClr val="009900"/>
                </a:solidFill>
                <a:latin typeface="Arial" pitchFamily="34" charset="0"/>
                <a:cs typeface="Times New Roman" pitchFamily="18" charset="0"/>
              </a:rPr>
              <a:t>green</a:t>
            </a:r>
          </a:p>
          <a:p>
            <a:pPr>
              <a:buFontTx/>
              <a:buNone/>
            </a:pPr>
            <a:endParaRPr lang="en-GB" altLang="en-US" b="1" dirty="0" smtClean="0">
              <a:solidFill>
                <a:srgbClr val="009900"/>
              </a:solidFill>
              <a:latin typeface="Arial" pitchFamily="34" charset="0"/>
            </a:endParaRPr>
          </a:p>
          <a:p>
            <a:pPr>
              <a:buFontTx/>
              <a:buNone/>
            </a:pPr>
            <a:r>
              <a:rPr lang="en-GB" altLang="en-US" sz="2400" b="1" dirty="0" smtClean="0">
                <a:solidFill>
                  <a:srgbClr val="9900CC"/>
                </a:solidFill>
              </a:rPr>
              <a:t>MnO</a:t>
            </a:r>
            <a:r>
              <a:rPr lang="en-GB" altLang="en-US" sz="2400" b="1" baseline="-25000" dirty="0" smtClean="0">
                <a:solidFill>
                  <a:srgbClr val="9900CC"/>
                </a:solidFill>
              </a:rPr>
              <a:t>4</a:t>
            </a:r>
            <a:r>
              <a:rPr lang="en-GB" altLang="en-US" sz="2400" b="1" baseline="30000" dirty="0" smtClean="0">
                <a:solidFill>
                  <a:srgbClr val="9900CC"/>
                </a:solidFill>
              </a:rPr>
              <a:t>-</a:t>
            </a:r>
            <a:r>
              <a:rPr lang="en-GB" altLang="en-US" sz="2400" b="1" baseline="-25000" dirty="0" smtClean="0">
                <a:solidFill>
                  <a:srgbClr val="9900CC"/>
                </a:solidFill>
              </a:rPr>
              <a:t>(</a:t>
            </a:r>
            <a:r>
              <a:rPr lang="en-GB" altLang="en-US" sz="2400" b="1" baseline="-25000" dirty="0" err="1" smtClean="0">
                <a:solidFill>
                  <a:srgbClr val="9900CC"/>
                </a:solidFill>
              </a:rPr>
              <a:t>aq</a:t>
            </a:r>
            <a:r>
              <a:rPr lang="en-GB" altLang="en-US" sz="2400" b="1" baseline="-25000" dirty="0" smtClean="0">
                <a:solidFill>
                  <a:srgbClr val="9900CC"/>
                </a:solidFill>
              </a:rPr>
              <a:t>)</a:t>
            </a:r>
            <a:r>
              <a:rPr lang="en-GB" altLang="en-US" sz="2400" b="1" dirty="0" smtClean="0"/>
              <a:t> + 8H</a:t>
            </a:r>
            <a:r>
              <a:rPr lang="en-GB" altLang="en-US" sz="2400" b="1" baseline="30000" dirty="0" smtClean="0"/>
              <a:t>+</a:t>
            </a:r>
            <a:r>
              <a:rPr lang="en-GB" altLang="en-US" sz="2400" b="1" dirty="0" smtClean="0"/>
              <a:t> + 5e</a:t>
            </a:r>
            <a:r>
              <a:rPr lang="en-GB" altLang="en-US" sz="2400" b="1" baseline="30000" dirty="0" smtClean="0"/>
              <a:t>-</a:t>
            </a:r>
            <a:r>
              <a:rPr lang="en-GB" altLang="en-US" sz="2400" b="1" dirty="0" smtClean="0"/>
              <a:t> </a:t>
            </a:r>
            <a:r>
              <a:rPr lang="en-GB" altLang="en-US" sz="2400" b="1" dirty="0" smtClean="0">
                <a:cs typeface="Times New Roman" pitchFamily="18" charset="0"/>
              </a:rPr>
              <a:t>→ </a:t>
            </a:r>
            <a:r>
              <a:rPr lang="en-GB" altLang="en-US" sz="2400" b="1" dirty="0" smtClean="0">
                <a:solidFill>
                  <a:schemeClr val="bg2">
                    <a:lumMod val="10000"/>
                  </a:schemeClr>
                </a:solidFill>
                <a:cs typeface="Times New Roman" pitchFamily="18" charset="0"/>
              </a:rPr>
              <a:t>Mn</a:t>
            </a:r>
            <a:r>
              <a:rPr lang="en-GB" altLang="en-US" sz="2400" b="1" baseline="30000" dirty="0" smtClean="0">
                <a:solidFill>
                  <a:schemeClr val="bg2">
                    <a:lumMod val="10000"/>
                  </a:schemeClr>
                </a:solidFill>
                <a:cs typeface="Times New Roman" pitchFamily="18" charset="0"/>
              </a:rPr>
              <a:t>2+</a:t>
            </a:r>
            <a:r>
              <a:rPr lang="en-GB" altLang="en-US" sz="2400" b="1" baseline="-25000" dirty="0" smtClean="0">
                <a:solidFill>
                  <a:schemeClr val="bg2">
                    <a:lumMod val="10000"/>
                  </a:schemeClr>
                </a:solidFill>
                <a:cs typeface="Times New Roman" pitchFamily="18" charset="0"/>
              </a:rPr>
              <a:t>(</a:t>
            </a:r>
            <a:r>
              <a:rPr lang="en-GB" altLang="en-US" sz="2400" b="1" baseline="-25000" dirty="0" err="1" smtClean="0">
                <a:solidFill>
                  <a:schemeClr val="bg2">
                    <a:lumMod val="10000"/>
                  </a:schemeClr>
                </a:solidFill>
                <a:cs typeface="Times New Roman" pitchFamily="18" charset="0"/>
              </a:rPr>
              <a:t>aq</a:t>
            </a:r>
            <a:r>
              <a:rPr lang="en-GB" altLang="en-US" sz="2400" b="1" baseline="-25000" dirty="0" smtClean="0">
                <a:solidFill>
                  <a:schemeClr val="bg2">
                    <a:lumMod val="10000"/>
                  </a:schemeClr>
                </a:solidFill>
                <a:cs typeface="Times New Roman" pitchFamily="18" charset="0"/>
              </a:rPr>
              <a:t>) </a:t>
            </a:r>
            <a:r>
              <a:rPr lang="en-GB" altLang="en-US" sz="2400" b="1" dirty="0" smtClean="0">
                <a:cs typeface="Times New Roman" pitchFamily="18" charset="0"/>
              </a:rPr>
              <a:t>+ 4H</a:t>
            </a:r>
            <a:r>
              <a:rPr lang="en-GB" altLang="en-US" sz="2400" b="1" baseline="-25000" dirty="0" smtClean="0">
                <a:cs typeface="Times New Roman" pitchFamily="18" charset="0"/>
              </a:rPr>
              <a:t>2</a:t>
            </a:r>
            <a:r>
              <a:rPr lang="en-GB" altLang="en-US" sz="2400" b="1" dirty="0" smtClean="0">
                <a:cs typeface="Times New Roman" pitchFamily="18" charset="0"/>
              </a:rPr>
              <a:t>O</a:t>
            </a:r>
            <a:r>
              <a:rPr lang="en-GB" altLang="en-US" sz="2400" b="1" baseline="-25000" dirty="0" smtClean="0">
                <a:cs typeface="Times New Roman" pitchFamily="18" charset="0"/>
              </a:rPr>
              <a:t>(l)</a:t>
            </a:r>
          </a:p>
          <a:p>
            <a:pPr>
              <a:buFontTx/>
              <a:buNone/>
            </a:pPr>
            <a:r>
              <a:rPr lang="en-GB" altLang="en-US" sz="2000" b="1" dirty="0" smtClean="0">
                <a:solidFill>
                  <a:srgbClr val="9900CC"/>
                </a:solidFill>
                <a:latin typeface="Arial" pitchFamily="34" charset="0"/>
                <a:cs typeface="Times New Roman" pitchFamily="18" charset="0"/>
              </a:rPr>
              <a:t>Purple</a:t>
            </a:r>
            <a:r>
              <a:rPr lang="en-GB" altLang="en-US" sz="2000" b="1" dirty="0" smtClean="0">
                <a:latin typeface="Arial" pitchFamily="34" charset="0"/>
                <a:cs typeface="Times New Roman" pitchFamily="18" charset="0"/>
              </a:rPr>
              <a:t>                                         </a:t>
            </a:r>
            <a:r>
              <a:rPr lang="en-GB" altLang="en-US" sz="2000" b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Times New Roman" pitchFamily="18" charset="0"/>
              </a:rPr>
              <a:t>colourless</a:t>
            </a:r>
          </a:p>
          <a:p>
            <a:pPr>
              <a:buFontTx/>
              <a:buNone/>
            </a:pPr>
            <a:endParaRPr lang="en-GB" altLang="en-US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altLang="en-US" dirty="0" smtClean="0">
                <a:latin typeface="Comic Sans MS" pitchFamily="66" charset="0"/>
              </a:rPr>
              <a:t> </a:t>
            </a:r>
          </a:p>
          <a:p>
            <a:pPr>
              <a:buFontTx/>
              <a:buNone/>
            </a:pPr>
            <a:endParaRPr lang="en-GB" altLang="en-US" dirty="0" smtClean="0">
              <a:latin typeface="Comic Sans MS" pitchFamily="66" charset="0"/>
            </a:endParaRPr>
          </a:p>
          <a:p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8054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5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0" y="476672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b="1" dirty="0" smtClean="0">
                <a:latin typeface="Comic Sans MS" pitchFamily="66" charset="0"/>
              </a:rPr>
              <a:t>What to do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1. Put some water in the conical flask. Put in the stopper. Shake vigorously to check for leaks. If there are none, pour the water away and proceed.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2. Put 100 cm</a:t>
            </a:r>
            <a:r>
              <a:rPr lang="en-GB" altLang="en-US" sz="2400" baseline="30000" dirty="0" smtClean="0">
                <a:latin typeface="Comic Sans MS" pitchFamily="66" charset="0"/>
              </a:rPr>
              <a:t>3</a:t>
            </a:r>
            <a:r>
              <a:rPr lang="en-GB" altLang="en-US" sz="2400" dirty="0" smtClean="0">
                <a:latin typeface="Comic Sans MS" pitchFamily="66" charset="0"/>
              </a:rPr>
              <a:t> of potassium hydroxide solution into a conical flask.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3. Add 3.3 g dextrose.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4. Add 3–4 drops of methylene blue indicator.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5. Put a stopper on the flask.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6. Shake vigorously.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7. When the solution clears, repeat the process.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8. It is necessary periodically to remove the stopper.</a:t>
            </a:r>
          </a:p>
          <a:p>
            <a:pPr>
              <a:lnSpc>
                <a:spcPct val="80000"/>
              </a:lnSpc>
            </a:pPr>
            <a:endParaRPr lang="en-GB" altLang="en-US" sz="2400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25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6035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GB" altLang="en-US" sz="3600" dirty="0" smtClean="0">
                <a:latin typeface="Comic Sans MS" pitchFamily="66" charset="0"/>
              </a:rPr>
              <a:t>Oxidation and Reduction reaction – Blue Bottle experiment</a:t>
            </a:r>
          </a:p>
        </p:txBody>
      </p:sp>
      <p:sp>
        <p:nvSpPr>
          <p:cNvPr id="40448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7544" y="1556792"/>
            <a:ext cx="8280920" cy="4824536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A conical flask contains a colourless solution. When shaken, a blue colour forms. After a few seconds, the blue colour fades and the solution again becomes colourless.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8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8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8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8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8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8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8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8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altLang="en-US" sz="1800" dirty="0" smtClean="0">
                <a:latin typeface="Comic Sans MS" pitchFamily="66" charset="0"/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800" dirty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This is an oxidation reaction followed by a reduction reaction.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altLang="en-US" sz="18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GB" altLang="en-US" sz="2800" dirty="0" smtClean="0"/>
          </a:p>
          <a:p>
            <a:pPr>
              <a:lnSpc>
                <a:spcPct val="90000"/>
              </a:lnSpc>
              <a:buFontTx/>
              <a:buNone/>
            </a:pPr>
            <a:endParaRPr lang="en-GB" altLang="en-US" sz="2800" dirty="0" smtClean="0"/>
          </a:p>
          <a:p>
            <a:pPr>
              <a:lnSpc>
                <a:spcPct val="90000"/>
              </a:lnSpc>
              <a:buFontTx/>
              <a:buNone/>
            </a:pPr>
            <a:endParaRPr lang="en-GB" altLang="en-US" sz="2800" dirty="0" smtClean="0"/>
          </a:p>
        </p:txBody>
      </p:sp>
      <p:pic>
        <p:nvPicPr>
          <p:cNvPr id="404484" name="Object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2852738"/>
            <a:ext cx="5257800" cy="2176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573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3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981075"/>
            <a:ext cx="7772400" cy="4114800"/>
          </a:xfrm>
        </p:spPr>
        <p:txBody>
          <a:bodyPr>
            <a:normAutofit fontScale="92500" lnSpcReduction="20000"/>
          </a:bodyPr>
          <a:lstStyle/>
          <a:p>
            <a:r>
              <a:rPr lang="en-GB" altLang="en-US" smtClean="0">
                <a:latin typeface="Comic Sans MS" pitchFamily="66" charset="0"/>
              </a:rPr>
              <a:t>Methylene blue is reduced by the alkaline dextrose solution to produce a colourless solution.</a:t>
            </a:r>
          </a:p>
          <a:p>
            <a:endParaRPr lang="en-GB" altLang="en-US" smtClean="0">
              <a:latin typeface="Comic Sans MS" pitchFamily="66" charset="0"/>
            </a:endParaRPr>
          </a:p>
          <a:p>
            <a:r>
              <a:rPr lang="en-GB" altLang="en-US" smtClean="0">
                <a:latin typeface="Comic Sans MS" pitchFamily="66" charset="0"/>
              </a:rPr>
              <a:t>When the solution is shaken, it is oxidised by the oxygen in the flask to produce the blue dye.</a:t>
            </a:r>
          </a:p>
          <a:p>
            <a:endParaRPr lang="en-GB" altLang="en-US" smtClean="0">
              <a:latin typeface="Comic Sans MS" pitchFamily="66" charset="0"/>
            </a:endParaRPr>
          </a:p>
          <a:p>
            <a:r>
              <a:rPr lang="en-GB" altLang="en-US" smtClean="0">
                <a:latin typeface="Comic Sans MS" pitchFamily="66" charset="0"/>
              </a:rPr>
              <a:t>The stopper must be taken off to allow more oxygen in.</a:t>
            </a:r>
          </a:p>
        </p:txBody>
      </p:sp>
    </p:spTree>
    <p:extLst>
      <p:ext uri="{BB962C8B-B14F-4D97-AF65-F5344CB8AC3E}">
        <p14:creationId xmlns:p14="http://schemas.microsoft.com/office/powerpoint/2010/main" val="45238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512" y="274638"/>
            <a:ext cx="8784976" cy="1143000"/>
          </a:xfrm>
        </p:spPr>
        <p:txBody>
          <a:bodyPr>
            <a:normAutofit/>
          </a:bodyPr>
          <a:lstStyle/>
          <a:p>
            <a:r>
              <a:rPr lang="en-GB" altLang="en-US" sz="2800" dirty="0" smtClean="0">
                <a:latin typeface="Comic Sans MS" pitchFamily="66" charset="0"/>
              </a:rPr>
              <a:t>Hydrogen peroxide is a strong oxidising agent</a:t>
            </a:r>
          </a:p>
        </p:txBody>
      </p:sp>
      <p:sp>
        <p:nvSpPr>
          <p:cNvPr id="40755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altLang="en-US" sz="2400" dirty="0" smtClean="0"/>
              <a:t>Oxidising agents such as hydrogen peroxide are used in many bleaching products</a:t>
            </a:r>
          </a:p>
          <a:p>
            <a:pPr>
              <a:buFontTx/>
              <a:buNone/>
            </a:pPr>
            <a:endParaRPr lang="en-GB" altLang="en-US" sz="2400" dirty="0" smtClean="0"/>
          </a:p>
          <a:p>
            <a:pPr>
              <a:buFontTx/>
              <a:buNone/>
            </a:pPr>
            <a:endParaRPr lang="en-GB" altLang="en-US" sz="2400" dirty="0" smtClean="0"/>
          </a:p>
          <a:p>
            <a:pPr algn="ctr">
              <a:buFontTx/>
              <a:buNone/>
            </a:pPr>
            <a:r>
              <a:rPr lang="en-GB" altLang="en-US" sz="2400" dirty="0" smtClean="0"/>
              <a:t>H</a:t>
            </a:r>
            <a:r>
              <a:rPr lang="en-GB" altLang="en-US" sz="2400" baseline="-25000" dirty="0" smtClean="0"/>
              <a:t>2</a:t>
            </a:r>
            <a:r>
              <a:rPr lang="en-GB" altLang="en-US" sz="2400" dirty="0" smtClean="0"/>
              <a:t>O</a:t>
            </a:r>
            <a:r>
              <a:rPr lang="en-GB" altLang="en-US" sz="2400" baseline="-25000" dirty="0" smtClean="0"/>
              <a:t>2(</a:t>
            </a:r>
            <a:r>
              <a:rPr lang="en-GB" altLang="en-US" sz="2400" baseline="-25000" dirty="0" err="1" smtClean="0"/>
              <a:t>aq</a:t>
            </a:r>
            <a:r>
              <a:rPr lang="en-GB" altLang="en-US" sz="2400" baseline="-25000" dirty="0" smtClean="0"/>
              <a:t>) </a:t>
            </a:r>
            <a:r>
              <a:rPr lang="en-GB" altLang="en-US" sz="2400" dirty="0" smtClean="0"/>
              <a:t>+ 2H</a:t>
            </a:r>
            <a:r>
              <a:rPr lang="en-GB" altLang="en-US" sz="2400" baseline="30000" dirty="0" smtClean="0"/>
              <a:t>+</a:t>
            </a:r>
            <a:r>
              <a:rPr lang="en-GB" altLang="en-US" sz="2400" baseline="-25000" dirty="0" smtClean="0"/>
              <a:t>(</a:t>
            </a:r>
            <a:r>
              <a:rPr lang="en-GB" altLang="en-US" sz="2400" baseline="-25000" dirty="0" err="1" smtClean="0"/>
              <a:t>aq</a:t>
            </a:r>
            <a:r>
              <a:rPr lang="en-GB" altLang="en-US" sz="2400" baseline="-25000" dirty="0" smtClean="0"/>
              <a:t>)</a:t>
            </a:r>
            <a:r>
              <a:rPr lang="en-GB" altLang="en-US" sz="2400" dirty="0" smtClean="0"/>
              <a:t> + 2e</a:t>
            </a:r>
            <a:r>
              <a:rPr lang="en-GB" altLang="en-US" sz="2400" baseline="30000" dirty="0" smtClean="0"/>
              <a:t>-</a:t>
            </a:r>
            <a:r>
              <a:rPr lang="en-GB" altLang="en-US" sz="2400" dirty="0" smtClean="0"/>
              <a:t> → 2H</a:t>
            </a:r>
            <a:r>
              <a:rPr lang="en-GB" altLang="en-US" sz="2400" baseline="-25000" dirty="0" smtClean="0"/>
              <a:t>2</a:t>
            </a:r>
            <a:r>
              <a:rPr lang="en-GB" altLang="en-US" sz="2400" dirty="0" smtClean="0"/>
              <a:t>O</a:t>
            </a:r>
            <a:r>
              <a:rPr lang="en-GB" altLang="en-US" sz="2400" baseline="-25000" dirty="0" smtClean="0"/>
              <a:t>(l)</a:t>
            </a:r>
          </a:p>
          <a:p>
            <a:pPr>
              <a:buFontTx/>
              <a:buNone/>
            </a:pPr>
            <a:endParaRPr lang="en-GB" altLang="en-US" sz="2400" dirty="0" smtClean="0"/>
          </a:p>
          <a:p>
            <a:pPr>
              <a:buFontTx/>
              <a:buNone/>
            </a:pPr>
            <a:endParaRPr lang="en-GB" altLang="en-US" sz="2400" dirty="0" smtClean="0"/>
          </a:p>
          <a:p>
            <a:pPr>
              <a:buFontTx/>
              <a:buNone/>
            </a:pPr>
            <a:endParaRPr lang="en-GB" altLang="en-US" sz="2400" dirty="0" smtClean="0"/>
          </a:p>
          <a:p>
            <a:pPr>
              <a:buFontTx/>
              <a:buNone/>
            </a:pPr>
            <a:endParaRPr lang="en-GB" altLang="en-US" sz="2400" dirty="0" smtClean="0"/>
          </a:p>
          <a:p>
            <a:pPr>
              <a:buFontTx/>
              <a:buNone/>
            </a:pPr>
            <a:endParaRPr lang="en-GB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45876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60350"/>
            <a:ext cx="7772400" cy="1143000"/>
          </a:xfrm>
        </p:spPr>
        <p:txBody>
          <a:bodyPr/>
          <a:lstStyle/>
          <a:p>
            <a:r>
              <a:rPr lang="en-GB" altLang="en-US" sz="3600" b="1" smtClean="0">
                <a:latin typeface="Comic Sans MS" pitchFamily="66" charset="0"/>
              </a:rPr>
              <a:t>Elephant Toothpaste Chemistry</a:t>
            </a:r>
            <a:endParaRPr lang="en-GB" altLang="en-US" sz="3600" smtClean="0">
              <a:latin typeface="Comic Sans MS" pitchFamily="66" charset="0"/>
            </a:endParaRPr>
          </a:p>
        </p:txBody>
      </p:sp>
      <p:sp>
        <p:nvSpPr>
          <p:cNvPr id="408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512" y="1484784"/>
            <a:ext cx="7992243" cy="525658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The overall equation for this reaction is: </a:t>
            </a:r>
          </a:p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     2 H</a:t>
            </a:r>
            <a:r>
              <a:rPr lang="en-GB" altLang="en-US" sz="2400" baseline="-25000" dirty="0" smtClean="0">
                <a:latin typeface="Comic Sans MS" pitchFamily="66" charset="0"/>
              </a:rPr>
              <a:t>2</a:t>
            </a:r>
            <a:r>
              <a:rPr lang="en-GB" altLang="en-US" sz="2400" dirty="0" smtClean="0">
                <a:latin typeface="Comic Sans MS" pitchFamily="66" charset="0"/>
              </a:rPr>
              <a:t>O</a:t>
            </a:r>
            <a:r>
              <a:rPr lang="en-GB" altLang="en-US" sz="2400" baseline="-25000" dirty="0" smtClean="0">
                <a:latin typeface="Comic Sans MS" pitchFamily="66" charset="0"/>
              </a:rPr>
              <a:t>2 (</a:t>
            </a:r>
            <a:r>
              <a:rPr lang="en-GB" altLang="en-US" sz="2400" baseline="-25000" dirty="0" err="1" smtClean="0">
                <a:latin typeface="Comic Sans MS" pitchFamily="66" charset="0"/>
              </a:rPr>
              <a:t>aq</a:t>
            </a:r>
            <a:r>
              <a:rPr lang="en-GB" altLang="en-US" sz="2400" baseline="-25000" dirty="0" smtClean="0">
                <a:latin typeface="Comic Sans MS" pitchFamily="66" charset="0"/>
              </a:rPr>
              <a:t>) </a:t>
            </a:r>
            <a:r>
              <a:rPr lang="en-GB" altLang="en-US" sz="2400" dirty="0" smtClean="0">
                <a:latin typeface="Comic Sans MS" pitchFamily="66" charset="0"/>
              </a:rPr>
              <a:t>→</a:t>
            </a:r>
            <a:r>
              <a:rPr lang="en-GB" altLang="en-US" sz="2400" baseline="-25000" dirty="0" smtClean="0">
                <a:latin typeface="Comic Sans MS" pitchFamily="66" charset="0"/>
              </a:rPr>
              <a:t> </a:t>
            </a:r>
            <a:r>
              <a:rPr lang="en-GB" altLang="en-US" sz="2400" dirty="0" smtClean="0">
                <a:latin typeface="Comic Sans MS" pitchFamily="66" charset="0"/>
              </a:rPr>
              <a:t>2 H</a:t>
            </a:r>
            <a:r>
              <a:rPr lang="en-GB" altLang="en-US" sz="2400" baseline="-25000" dirty="0" smtClean="0">
                <a:latin typeface="Comic Sans MS" pitchFamily="66" charset="0"/>
              </a:rPr>
              <a:t>2</a:t>
            </a:r>
            <a:r>
              <a:rPr lang="en-GB" altLang="en-US" sz="2400" dirty="0" smtClean="0">
                <a:latin typeface="Comic Sans MS" pitchFamily="66" charset="0"/>
              </a:rPr>
              <a:t>O </a:t>
            </a:r>
            <a:r>
              <a:rPr lang="en-GB" altLang="en-US" sz="2400" baseline="-25000" dirty="0" smtClean="0">
                <a:latin typeface="Comic Sans MS" pitchFamily="66" charset="0"/>
              </a:rPr>
              <a:t>(l) </a:t>
            </a:r>
            <a:r>
              <a:rPr lang="en-GB" altLang="en-US" sz="2400" dirty="0" smtClean="0">
                <a:latin typeface="Comic Sans MS" pitchFamily="66" charset="0"/>
              </a:rPr>
              <a:t>+ O</a:t>
            </a:r>
            <a:r>
              <a:rPr lang="en-GB" altLang="en-US" sz="2400" baseline="-25000" dirty="0" smtClean="0">
                <a:latin typeface="Comic Sans MS" pitchFamily="66" charset="0"/>
              </a:rPr>
              <a:t>2 (g)</a:t>
            </a:r>
          </a:p>
          <a:p>
            <a:pPr>
              <a:buFontTx/>
              <a:buNone/>
            </a:pPr>
            <a:endParaRPr lang="en-GB" altLang="en-US" sz="2400" dirty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	The catalyst is potassium iodide. Some of the iodide ions are converted to I</a:t>
            </a:r>
            <a:r>
              <a:rPr lang="en-GB" altLang="en-US" sz="2400" baseline="-25000" dirty="0" smtClean="0">
                <a:latin typeface="Comic Sans MS" pitchFamily="66" charset="0"/>
              </a:rPr>
              <a:t>2</a:t>
            </a:r>
            <a:r>
              <a:rPr lang="en-GB" altLang="en-US" sz="2400" dirty="0" smtClean="0">
                <a:latin typeface="Comic Sans MS" pitchFamily="66" charset="0"/>
              </a:rPr>
              <a:t> molecules by the hydrogen peroxide</a:t>
            </a:r>
          </a:p>
          <a:p>
            <a:pPr>
              <a:buFontTx/>
              <a:buNone/>
            </a:pPr>
            <a:endParaRPr lang="en-GB" altLang="en-US" sz="2400" dirty="0" smtClean="0"/>
          </a:p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	H</a:t>
            </a:r>
            <a:r>
              <a:rPr lang="en-GB" altLang="en-US" sz="2400" baseline="-25000" dirty="0" smtClean="0">
                <a:latin typeface="Comic Sans MS" pitchFamily="66" charset="0"/>
              </a:rPr>
              <a:t>2</a:t>
            </a:r>
            <a:r>
              <a:rPr lang="en-GB" altLang="en-US" sz="2400" dirty="0" smtClean="0">
                <a:latin typeface="Comic Sans MS" pitchFamily="66" charset="0"/>
              </a:rPr>
              <a:t>O</a:t>
            </a:r>
            <a:r>
              <a:rPr lang="en-GB" altLang="en-US" sz="2400" baseline="-25000" dirty="0" smtClean="0">
                <a:latin typeface="Comic Sans MS" pitchFamily="66" charset="0"/>
              </a:rPr>
              <a:t>2 (</a:t>
            </a:r>
            <a:r>
              <a:rPr lang="en-GB" altLang="en-US" sz="2400" baseline="-25000" dirty="0" err="1" smtClean="0">
                <a:latin typeface="Comic Sans MS" pitchFamily="66" charset="0"/>
              </a:rPr>
              <a:t>aq</a:t>
            </a:r>
            <a:r>
              <a:rPr lang="en-GB" altLang="en-US" sz="2400" baseline="-25000" dirty="0" smtClean="0">
                <a:latin typeface="Comic Sans MS" pitchFamily="66" charset="0"/>
              </a:rPr>
              <a:t>) </a:t>
            </a:r>
            <a:r>
              <a:rPr lang="en-GB" altLang="en-US" sz="2400" dirty="0" smtClean="0">
                <a:latin typeface="Comic Sans MS" pitchFamily="66" charset="0"/>
              </a:rPr>
              <a:t>+ 2H</a:t>
            </a:r>
            <a:r>
              <a:rPr lang="en-GB" altLang="en-US" sz="2400" baseline="30000" dirty="0" smtClean="0">
                <a:latin typeface="Comic Sans MS" pitchFamily="66" charset="0"/>
              </a:rPr>
              <a:t>+ </a:t>
            </a:r>
            <a:r>
              <a:rPr lang="en-GB" altLang="en-US" sz="2400" baseline="-25000" dirty="0" smtClean="0">
                <a:latin typeface="Comic Sans MS" pitchFamily="66" charset="0"/>
              </a:rPr>
              <a:t>(</a:t>
            </a:r>
            <a:r>
              <a:rPr lang="en-GB" altLang="en-US" sz="2400" baseline="-25000" dirty="0" err="1" smtClean="0">
                <a:latin typeface="Comic Sans MS" pitchFamily="66" charset="0"/>
              </a:rPr>
              <a:t>aq</a:t>
            </a:r>
            <a:r>
              <a:rPr lang="en-GB" altLang="en-US" sz="2400" baseline="-25000" dirty="0" smtClean="0">
                <a:latin typeface="Comic Sans MS" pitchFamily="66" charset="0"/>
              </a:rPr>
              <a:t>) </a:t>
            </a:r>
            <a:r>
              <a:rPr lang="en-GB" altLang="en-US" sz="2400" dirty="0" smtClean="0">
                <a:latin typeface="Comic Sans MS" pitchFamily="66" charset="0"/>
              </a:rPr>
              <a:t>+ 2e</a:t>
            </a:r>
            <a:r>
              <a:rPr lang="en-GB" altLang="en-US" sz="2400" baseline="30000" dirty="0" smtClean="0">
                <a:latin typeface="Comic Sans MS" pitchFamily="66" charset="0"/>
              </a:rPr>
              <a:t>-</a:t>
            </a:r>
            <a:r>
              <a:rPr lang="en-GB" altLang="en-US" sz="2400" dirty="0" smtClean="0">
                <a:latin typeface="Comic Sans MS" pitchFamily="66" charset="0"/>
              </a:rPr>
              <a:t> → 2H</a:t>
            </a:r>
            <a:r>
              <a:rPr lang="en-GB" altLang="en-US" sz="2400" baseline="-25000" dirty="0" smtClean="0">
                <a:latin typeface="Comic Sans MS" pitchFamily="66" charset="0"/>
              </a:rPr>
              <a:t>2</a:t>
            </a:r>
            <a:r>
              <a:rPr lang="en-GB" altLang="en-US" sz="2400" dirty="0" smtClean="0">
                <a:latin typeface="Comic Sans MS" pitchFamily="66" charset="0"/>
              </a:rPr>
              <a:t>O </a:t>
            </a:r>
            <a:r>
              <a:rPr lang="en-GB" altLang="en-US" sz="2400" baseline="-25000" dirty="0" smtClean="0">
                <a:latin typeface="Comic Sans MS" pitchFamily="66" charset="0"/>
              </a:rPr>
              <a:t>(l)</a:t>
            </a:r>
          </a:p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	2I</a:t>
            </a:r>
            <a:r>
              <a:rPr lang="en-GB" altLang="en-US" sz="2400" baseline="30000" dirty="0" smtClean="0">
                <a:latin typeface="Comic Sans MS" pitchFamily="66" charset="0"/>
              </a:rPr>
              <a:t>- </a:t>
            </a:r>
            <a:r>
              <a:rPr lang="en-GB" altLang="en-US" sz="2400" baseline="-25000" dirty="0" smtClean="0">
                <a:latin typeface="Comic Sans MS" pitchFamily="66" charset="0"/>
              </a:rPr>
              <a:t>(</a:t>
            </a:r>
            <a:r>
              <a:rPr lang="en-GB" altLang="en-US" sz="2400" baseline="-25000" dirty="0" err="1" smtClean="0">
                <a:latin typeface="Comic Sans MS" pitchFamily="66" charset="0"/>
              </a:rPr>
              <a:t>aq</a:t>
            </a:r>
            <a:r>
              <a:rPr lang="en-GB" altLang="en-US" sz="2400" baseline="-25000" dirty="0" smtClean="0">
                <a:latin typeface="Comic Sans MS" pitchFamily="66" charset="0"/>
              </a:rPr>
              <a:t>) </a:t>
            </a:r>
            <a:r>
              <a:rPr lang="en-GB" altLang="en-US" sz="2400" dirty="0" smtClean="0">
                <a:latin typeface="Comic Sans MS" pitchFamily="66" charset="0"/>
                <a:cs typeface="Times New Roman" pitchFamily="18" charset="0"/>
              </a:rPr>
              <a:t>→ I</a:t>
            </a:r>
            <a:r>
              <a:rPr lang="en-GB" altLang="en-US" sz="2400" baseline="-25000" dirty="0" smtClean="0">
                <a:latin typeface="Comic Sans MS" pitchFamily="66" charset="0"/>
                <a:cs typeface="Times New Roman" pitchFamily="18" charset="0"/>
              </a:rPr>
              <a:t>2 (s) </a:t>
            </a:r>
            <a:r>
              <a:rPr lang="en-GB" altLang="en-US" sz="2400" dirty="0" smtClean="0">
                <a:latin typeface="Comic Sans MS" pitchFamily="66" charset="0"/>
                <a:cs typeface="Times New Roman" pitchFamily="18" charset="0"/>
              </a:rPr>
              <a:t>+ 2e</a:t>
            </a:r>
            <a:r>
              <a:rPr lang="en-GB" altLang="en-US" sz="2400" baseline="30000" dirty="0" smtClean="0">
                <a:latin typeface="Comic Sans MS" pitchFamily="66" charset="0"/>
                <a:cs typeface="Times New Roman" pitchFamily="18" charset="0"/>
              </a:rPr>
              <a:t>-</a:t>
            </a:r>
            <a:endParaRPr lang="en-GB" altLang="en-US" sz="2400" dirty="0" smtClean="0">
              <a:latin typeface="Comic Sans MS" pitchFamily="66" charset="0"/>
              <a:cs typeface="Times New Roman" pitchFamily="18" charset="0"/>
            </a:endParaRPr>
          </a:p>
          <a:p>
            <a:pPr>
              <a:buFontTx/>
              <a:buNone/>
            </a:pPr>
            <a:endParaRPr lang="en-GB" altLang="en-US" sz="2400" baseline="30000" dirty="0" smtClean="0">
              <a:latin typeface="Comic Sans MS" pitchFamily="66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	H</a:t>
            </a:r>
            <a:r>
              <a:rPr lang="en-GB" altLang="en-US" sz="2400" baseline="-25000" dirty="0" smtClean="0">
                <a:latin typeface="Comic Sans MS" pitchFamily="66" charset="0"/>
              </a:rPr>
              <a:t>2</a:t>
            </a:r>
            <a:r>
              <a:rPr lang="en-GB" altLang="en-US" sz="2400" dirty="0" smtClean="0">
                <a:latin typeface="Comic Sans MS" pitchFamily="66" charset="0"/>
              </a:rPr>
              <a:t>O</a:t>
            </a:r>
            <a:r>
              <a:rPr lang="en-GB" altLang="en-US" sz="2400" baseline="-25000" dirty="0" smtClean="0">
                <a:latin typeface="Comic Sans MS" pitchFamily="66" charset="0"/>
              </a:rPr>
              <a:t>2 (</a:t>
            </a:r>
            <a:r>
              <a:rPr lang="en-GB" altLang="en-US" sz="2400" baseline="-25000" dirty="0" err="1" smtClean="0">
                <a:latin typeface="Comic Sans MS" pitchFamily="66" charset="0"/>
              </a:rPr>
              <a:t>aq</a:t>
            </a:r>
            <a:r>
              <a:rPr lang="en-GB" altLang="en-US" sz="2400" baseline="-25000" dirty="0" smtClean="0">
                <a:latin typeface="Comic Sans MS" pitchFamily="66" charset="0"/>
              </a:rPr>
              <a:t>) </a:t>
            </a:r>
            <a:r>
              <a:rPr lang="en-GB" altLang="en-US" sz="2400" dirty="0" smtClean="0">
                <a:latin typeface="Comic Sans MS" pitchFamily="66" charset="0"/>
              </a:rPr>
              <a:t>+ 2H</a:t>
            </a:r>
            <a:r>
              <a:rPr lang="en-GB" altLang="en-US" sz="2400" baseline="30000" dirty="0" smtClean="0">
                <a:latin typeface="Comic Sans MS" pitchFamily="66" charset="0"/>
              </a:rPr>
              <a:t>+ </a:t>
            </a:r>
            <a:r>
              <a:rPr lang="en-GB" altLang="en-US" sz="2400" baseline="-25000" dirty="0" smtClean="0">
                <a:latin typeface="Comic Sans MS" pitchFamily="66" charset="0"/>
              </a:rPr>
              <a:t>(</a:t>
            </a:r>
            <a:r>
              <a:rPr lang="en-GB" altLang="en-US" sz="2400" baseline="-25000" dirty="0" err="1" smtClean="0">
                <a:latin typeface="Comic Sans MS" pitchFamily="66" charset="0"/>
              </a:rPr>
              <a:t>aq</a:t>
            </a:r>
            <a:r>
              <a:rPr lang="en-GB" altLang="en-US" sz="2400" baseline="-25000" dirty="0" smtClean="0">
                <a:latin typeface="Comic Sans MS" pitchFamily="66" charset="0"/>
              </a:rPr>
              <a:t>) </a:t>
            </a:r>
            <a:r>
              <a:rPr lang="en-GB" altLang="en-US" sz="2400" dirty="0" smtClean="0">
                <a:latin typeface="Comic Sans MS" pitchFamily="66" charset="0"/>
                <a:cs typeface="Times New Roman" pitchFamily="18" charset="0"/>
              </a:rPr>
              <a:t>+ </a:t>
            </a:r>
            <a:r>
              <a:rPr lang="en-GB" altLang="en-US" sz="2400" dirty="0" smtClean="0">
                <a:latin typeface="Comic Sans MS" pitchFamily="66" charset="0"/>
              </a:rPr>
              <a:t>2I</a:t>
            </a:r>
            <a:r>
              <a:rPr lang="en-GB" altLang="en-US" sz="2400" baseline="30000" dirty="0" smtClean="0">
                <a:latin typeface="Comic Sans MS" pitchFamily="66" charset="0"/>
              </a:rPr>
              <a:t>- </a:t>
            </a:r>
            <a:r>
              <a:rPr lang="en-GB" altLang="en-US" sz="2400" baseline="-25000" dirty="0" smtClean="0">
                <a:latin typeface="Comic Sans MS" pitchFamily="66" charset="0"/>
              </a:rPr>
              <a:t>(</a:t>
            </a:r>
            <a:r>
              <a:rPr lang="en-GB" altLang="en-US" sz="2400" baseline="-25000" dirty="0" err="1" smtClean="0">
                <a:latin typeface="Comic Sans MS" pitchFamily="66" charset="0"/>
              </a:rPr>
              <a:t>aq</a:t>
            </a:r>
            <a:r>
              <a:rPr lang="en-GB" altLang="en-US" sz="2400" baseline="-25000" dirty="0" smtClean="0">
                <a:latin typeface="Comic Sans MS" pitchFamily="66" charset="0"/>
              </a:rPr>
              <a:t>) </a:t>
            </a:r>
            <a:r>
              <a:rPr lang="en-GB" altLang="en-US" sz="2400" dirty="0" smtClean="0">
                <a:latin typeface="Comic Sans MS" pitchFamily="66" charset="0"/>
                <a:cs typeface="Times New Roman" pitchFamily="18" charset="0"/>
              </a:rPr>
              <a:t>→ I</a:t>
            </a:r>
            <a:r>
              <a:rPr lang="en-GB" altLang="en-US" sz="2400" baseline="-25000" dirty="0" smtClean="0">
                <a:latin typeface="Comic Sans MS" pitchFamily="66" charset="0"/>
                <a:cs typeface="Times New Roman" pitchFamily="18" charset="0"/>
              </a:rPr>
              <a:t>2 (s)</a:t>
            </a:r>
            <a:r>
              <a:rPr lang="en-GB" altLang="en-US" sz="2400" baseline="-25000" dirty="0" smtClean="0">
                <a:latin typeface="Comic Sans MS" pitchFamily="66" charset="0"/>
              </a:rPr>
              <a:t> </a:t>
            </a:r>
            <a:r>
              <a:rPr lang="en-GB" altLang="en-US" sz="2400" dirty="0" smtClean="0">
                <a:latin typeface="Comic Sans MS" pitchFamily="66" charset="0"/>
              </a:rPr>
              <a:t>+ 2H</a:t>
            </a:r>
            <a:r>
              <a:rPr lang="en-GB" altLang="en-US" sz="2400" baseline="-25000" dirty="0" smtClean="0">
                <a:latin typeface="Comic Sans MS" pitchFamily="66" charset="0"/>
              </a:rPr>
              <a:t>2</a:t>
            </a:r>
            <a:r>
              <a:rPr lang="en-GB" altLang="en-US" sz="2400" dirty="0" smtClean="0">
                <a:latin typeface="Comic Sans MS" pitchFamily="66" charset="0"/>
              </a:rPr>
              <a:t>O </a:t>
            </a:r>
            <a:r>
              <a:rPr lang="en-GB" altLang="en-US" sz="2400" baseline="-25000" dirty="0" smtClean="0">
                <a:latin typeface="Comic Sans MS" pitchFamily="66" charset="0"/>
              </a:rPr>
              <a:t>(l)</a:t>
            </a:r>
          </a:p>
          <a:p>
            <a:pPr>
              <a:buFontTx/>
              <a:buNone/>
            </a:pPr>
            <a:endParaRPr lang="en-GB" altLang="en-US" sz="2400" dirty="0" smtClean="0">
              <a:latin typeface="Comic Sans MS" pitchFamily="66" charset="0"/>
            </a:endParaRPr>
          </a:p>
          <a:p>
            <a:pPr>
              <a:buFontTx/>
              <a:buNone/>
            </a:pPr>
            <a:endParaRPr lang="en-GB" altLang="en-US" sz="2400" dirty="0" smtClean="0">
              <a:latin typeface="Comic Sans MS" pitchFamily="66" charset="0"/>
            </a:endParaRPr>
          </a:p>
          <a:p>
            <a:pPr>
              <a:buFontTx/>
              <a:buNone/>
            </a:pPr>
            <a:endParaRPr lang="en-GB" altLang="en-US" sz="2400" dirty="0" smtClean="0">
              <a:latin typeface="Comic Sans MS" pitchFamily="66" charset="0"/>
            </a:endParaRPr>
          </a:p>
          <a:p>
            <a:pPr>
              <a:buFontTx/>
              <a:buNone/>
            </a:pPr>
            <a:endParaRPr lang="en-GB" altLang="en-US" sz="2400" dirty="0" smtClean="0">
              <a:latin typeface="Comic Sans MS" pitchFamily="66" charset="0"/>
            </a:endParaRPr>
          </a:p>
          <a:p>
            <a:pPr>
              <a:buFontTx/>
              <a:buNone/>
            </a:pPr>
            <a:endParaRPr lang="en-GB" altLang="en-US" sz="2400" dirty="0" smtClean="0">
              <a:latin typeface="Comic Sans MS" pitchFamily="66" charset="0"/>
            </a:endParaRPr>
          </a:p>
          <a:p>
            <a:pPr>
              <a:buFontTx/>
              <a:buNone/>
            </a:pPr>
            <a:endParaRPr lang="en-GB" altLang="en-US" sz="2400" dirty="0" smtClean="0">
              <a:latin typeface="Comic Sans MS" pitchFamily="66" charset="0"/>
            </a:endParaRPr>
          </a:p>
          <a:p>
            <a:pPr>
              <a:buFontTx/>
              <a:buNone/>
            </a:pPr>
            <a:endParaRPr lang="en-GB" altLang="en-US" sz="2400" dirty="0" smtClean="0">
              <a:latin typeface="Comic Sans MS" pitchFamily="66" charset="0"/>
            </a:endParaRPr>
          </a:p>
        </p:txBody>
      </p:sp>
      <p:pic>
        <p:nvPicPr>
          <p:cNvPr id="408580" name="Picture 6" descr="http://teacher2teacher.lacoe.edu/Data/Sites/1/userfiles/8/elephant_toothpaste_dem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0"/>
            <a:ext cx="1584325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607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836712"/>
            <a:ext cx="806489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2">
                    <a:lumMod val="10000"/>
                  </a:schemeClr>
                </a:solidFill>
                <a:cs typeface="Helvetica" pitchFamily="34" charset="0"/>
              </a:rPr>
              <a:t>Everyday uses for strong oxidising </a:t>
            </a:r>
            <a:r>
              <a:rPr lang="en-GB" sz="3200" dirty="0" smtClean="0">
                <a:solidFill>
                  <a:schemeClr val="bg2">
                    <a:lumMod val="10000"/>
                  </a:schemeClr>
                </a:solidFill>
                <a:cs typeface="Helvetica" pitchFamily="34" charset="0"/>
              </a:rPr>
              <a:t>agents:</a:t>
            </a:r>
          </a:p>
          <a:p>
            <a:endParaRPr lang="en-GB" sz="3200" b="1" dirty="0">
              <a:solidFill>
                <a:schemeClr val="bg1"/>
              </a:solidFill>
              <a:latin typeface="Helvetica" pitchFamily="34" charset="0"/>
            </a:endParaRPr>
          </a:p>
          <a:p>
            <a:r>
              <a:rPr lang="en-GB" altLang="en-US" sz="2400" dirty="0" smtClean="0">
                <a:solidFill>
                  <a:schemeClr val="bg2">
                    <a:lumMod val="10000"/>
                  </a:schemeClr>
                </a:solidFill>
              </a:rPr>
              <a:t>Be able to state how </a:t>
            </a:r>
            <a:r>
              <a:rPr lang="en-GB" altLang="en-US" sz="2400" dirty="0">
                <a:solidFill>
                  <a:schemeClr val="bg2">
                    <a:lumMod val="10000"/>
                  </a:schemeClr>
                </a:solidFill>
              </a:rPr>
              <a:t>strong oxidising agents are put to use in a variety of everyday substances including bleach and fungicides.</a:t>
            </a:r>
          </a:p>
          <a:p>
            <a:endParaRPr lang="en-GB" sz="2400" dirty="0" smtClean="0">
              <a:solidFill>
                <a:schemeClr val="bg2">
                  <a:lumMod val="10000"/>
                </a:schemeClr>
              </a:solidFill>
              <a:cs typeface="Helvetica" pitchFamily="34" charset="0"/>
            </a:endParaRPr>
          </a:p>
          <a:p>
            <a:endParaRPr lang="en-GB" sz="3200" dirty="0">
              <a:solidFill>
                <a:schemeClr val="bg2">
                  <a:lumMod val="10000"/>
                </a:schemeClr>
              </a:solidFill>
              <a:cs typeface="Helvetica" pitchFamily="34" charset="0"/>
            </a:endParaRPr>
          </a:p>
          <a:p>
            <a:endParaRPr lang="en-GB" sz="32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8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651" name="Content Placeholder 2"/>
          <p:cNvSpPr>
            <a:spLocks noGrp="1"/>
          </p:cNvSpPr>
          <p:nvPr>
            <p:ph idx="4294967295"/>
          </p:nvPr>
        </p:nvSpPr>
        <p:spPr>
          <a:xfrm>
            <a:off x="479834" y="1196753"/>
            <a:ext cx="8229600" cy="1944216"/>
          </a:xfrm>
        </p:spPr>
        <p:txBody>
          <a:bodyPr>
            <a:normAutofit fontScale="92500" lnSpcReduction="10000"/>
          </a:bodyPr>
          <a:lstStyle/>
          <a:p>
            <a:r>
              <a:rPr lang="en-GB" altLang="en-US" sz="2400" dirty="0">
                <a:latin typeface="Comic Sans MS" pitchFamily="66" charset="0"/>
              </a:rPr>
              <a:t>Oxidising agents are used because they are effective in killing fungi and bacteria, and in inactivating viruses. </a:t>
            </a:r>
            <a:r>
              <a:rPr lang="en-GB" altLang="en-US" sz="2400" dirty="0" smtClean="0">
                <a:latin typeface="Comic Sans MS" pitchFamily="66" charset="0"/>
              </a:rPr>
              <a:t>Oxidising agents used include bleaches and chemicals such as potassium permanganate, KMnO</a:t>
            </a:r>
            <a:r>
              <a:rPr lang="en-GB" altLang="en-US" sz="2400" baseline="-25000" dirty="0" smtClean="0">
                <a:latin typeface="Comic Sans MS" pitchFamily="66" charset="0"/>
              </a:rPr>
              <a:t>4</a:t>
            </a:r>
            <a:r>
              <a:rPr lang="en-GB" altLang="en-US" sz="2400" dirty="0" smtClean="0">
                <a:latin typeface="Comic Sans MS" pitchFamily="66" charset="0"/>
              </a:rPr>
              <a:t>. </a:t>
            </a:r>
          </a:p>
          <a:p>
            <a:pPr>
              <a:buFontTx/>
              <a:buNone/>
            </a:pPr>
            <a:r>
              <a:rPr lang="en-GB" altLang="en-US" dirty="0" smtClean="0"/>
              <a:t> </a:t>
            </a:r>
          </a:p>
          <a:p>
            <a:pPr>
              <a:buFontTx/>
              <a:buNone/>
            </a:pPr>
            <a:endParaRPr lang="en-GB" alt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16632"/>
            <a:ext cx="889476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315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en-GB" altLang="en-US" dirty="0" smtClean="0">
                <a:latin typeface="Comic Sans MS" pitchFamily="66" charset="0"/>
              </a:rPr>
              <a:t> Potassium permanganate</a:t>
            </a:r>
          </a:p>
        </p:txBody>
      </p:sp>
      <p:sp>
        <p:nvSpPr>
          <p:cNvPr id="412675" name="Content Placeholder 2"/>
          <p:cNvSpPr>
            <a:spLocks noGrp="1"/>
          </p:cNvSpPr>
          <p:nvPr>
            <p:ph idx="4294967295"/>
          </p:nvPr>
        </p:nvSpPr>
        <p:spPr>
          <a:xfrm>
            <a:off x="685800" y="1981200"/>
            <a:ext cx="5326063" cy="4114800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dirty="0" smtClean="0">
                <a:latin typeface="Comic Sans MS" pitchFamily="66" charset="0"/>
              </a:rPr>
              <a:t>   </a:t>
            </a:r>
            <a:r>
              <a:rPr lang="en-GB" altLang="en-US" sz="2400" dirty="0" smtClean="0">
                <a:latin typeface="Comic Sans MS" pitchFamily="66" charset="0"/>
              </a:rPr>
              <a:t>Potassium permanganate solution reacts with organic matter in a pond this includes algae, bacteria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smtClean="0">
                <a:latin typeface="Comic Sans MS" pitchFamily="66" charset="0"/>
              </a:rPr>
              <a:t>and fungi. It has been used in fish ponds to treat common fish pathogens such as gill parasites and external bacterial and fungal infections. </a:t>
            </a:r>
            <a:endParaRPr lang="en-GB" altLang="en-US" dirty="0" smtClean="0">
              <a:latin typeface="Comic Sans MS" pitchFamily="66" charset="0"/>
            </a:endParaRPr>
          </a:p>
          <a:p>
            <a:endParaRPr lang="en-GB" altLang="en-US" dirty="0" smtClean="0"/>
          </a:p>
        </p:txBody>
      </p:sp>
      <p:pic>
        <p:nvPicPr>
          <p:cNvPr id="412676" name="Picture 6" descr="http://www.koiphen.com/forums/attachment.php?attachmentid=27962&amp;stc=1&amp;d=11081976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068638"/>
            <a:ext cx="2303463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255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699" name="Content Placeholder 2"/>
          <p:cNvSpPr>
            <a:spLocks noGrp="1"/>
          </p:cNvSpPr>
          <p:nvPr>
            <p:ph idx="4294967295"/>
          </p:nvPr>
        </p:nvSpPr>
        <p:spPr>
          <a:xfrm>
            <a:off x="323528" y="692696"/>
            <a:ext cx="8229600" cy="4525963"/>
          </a:xfrm>
        </p:spPr>
        <p:txBody>
          <a:bodyPr/>
          <a:lstStyle/>
          <a:p>
            <a:r>
              <a:rPr lang="en-GB" altLang="en-US" sz="2400" dirty="0" smtClean="0">
                <a:latin typeface="Comic Sans MS" pitchFamily="66" charset="0"/>
              </a:rPr>
              <a:t>Athlete's foot, a fungal infection in humans can be treated with very dilute potassium permanganate solution. </a:t>
            </a:r>
          </a:p>
          <a:p>
            <a:endParaRPr lang="en-GB" altLang="en-US" dirty="0" smtClean="0"/>
          </a:p>
        </p:txBody>
      </p:sp>
      <p:pic>
        <p:nvPicPr>
          <p:cNvPr id="413700" name="Picture 6" descr="http://www.purenewyou.com/shop/images/Athletes-foot-Pic-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88840"/>
            <a:ext cx="3456384" cy="30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3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722" name="Title 1"/>
          <p:cNvSpPr>
            <a:spLocks noGrp="1"/>
          </p:cNvSpPr>
          <p:nvPr>
            <p:ph type="title" idx="4294967295"/>
          </p:nvPr>
        </p:nvSpPr>
        <p:spPr>
          <a:xfrm>
            <a:off x="395535" y="476672"/>
            <a:ext cx="7056189" cy="1143000"/>
          </a:xfrm>
        </p:spPr>
        <p:txBody>
          <a:bodyPr/>
          <a:lstStyle/>
          <a:p>
            <a:r>
              <a:rPr lang="en-GB" altLang="en-US" dirty="0" smtClean="0">
                <a:latin typeface="Comic Sans MS" pitchFamily="66" charset="0"/>
              </a:rPr>
              <a:t>Hydrogen peroxide</a:t>
            </a:r>
          </a:p>
        </p:txBody>
      </p:sp>
      <p:pic>
        <p:nvPicPr>
          <p:cNvPr id="414724" name="Picture 4" descr="http://media3.picsearch.com/is?lWOhRzolqp4IRVKDRkGFfXK6mmsLP31E2_d4KowMHyk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405499"/>
            <a:ext cx="1651670" cy="1496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25" name="Picture 6" descr="http://media3.picsearch.com/is?qmOmxYEIcEB4a4sLBxg-Hk9_-WBGQsYsDIxS9bgoR6w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860" y="4887251"/>
            <a:ext cx="1722314" cy="1722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4726" name="Rectangle 6"/>
          <p:cNvSpPr>
            <a:spLocks noChangeArrowheads="1"/>
          </p:cNvSpPr>
          <p:nvPr/>
        </p:nvSpPr>
        <p:spPr bwMode="auto">
          <a:xfrm>
            <a:off x="179512" y="1593424"/>
            <a:ext cx="6697662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The oxidation process is also an effective means of breaking down coloured compounds making oxidising agents ideal for use as "bleach" for clothes and hair. </a:t>
            </a:r>
            <a:endParaRPr lang="en-GB" altLang="en-US" sz="2400" dirty="0" smtClean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Hydrogen </a:t>
            </a:r>
            <a:r>
              <a:rPr lang="en-GB" altLang="en-US" sz="2400" dirty="0">
                <a:latin typeface="Comic Sans MS" pitchFamily="66" charset="0"/>
              </a:rPr>
              <a:t>peroxide, H</a:t>
            </a:r>
            <a:r>
              <a:rPr lang="en-GB" altLang="en-US" sz="2400" baseline="-25000" dirty="0">
                <a:latin typeface="Comic Sans MS" pitchFamily="66" charset="0"/>
              </a:rPr>
              <a:t>2</a:t>
            </a:r>
            <a:r>
              <a:rPr lang="en-GB" altLang="en-US" sz="2400" dirty="0">
                <a:latin typeface="Comic Sans MS" pitchFamily="66" charset="0"/>
              </a:rPr>
              <a:t>O</a:t>
            </a:r>
            <a:r>
              <a:rPr lang="en-GB" altLang="en-US" sz="2400" baseline="-25000" dirty="0">
                <a:latin typeface="Comic Sans MS" pitchFamily="66" charset="0"/>
              </a:rPr>
              <a:t>2(</a:t>
            </a:r>
            <a:r>
              <a:rPr lang="en-GB" altLang="en-US" sz="2400" baseline="-25000" dirty="0" err="1">
                <a:latin typeface="Comic Sans MS" pitchFamily="66" charset="0"/>
              </a:rPr>
              <a:t>aq</a:t>
            </a:r>
            <a:r>
              <a:rPr lang="en-GB" altLang="en-US" sz="2400" baseline="-25000" dirty="0">
                <a:latin typeface="Comic Sans MS" pitchFamily="66" charset="0"/>
              </a:rPr>
              <a:t>) </a:t>
            </a:r>
            <a:r>
              <a:rPr lang="en-GB" altLang="en-US" sz="2400" dirty="0">
                <a:latin typeface="Comic Sans MS" pitchFamily="66" charset="0"/>
              </a:rPr>
              <a:t>can be used to bleach </a:t>
            </a:r>
            <a:r>
              <a:rPr lang="en-GB" altLang="en-US" sz="2400" dirty="0" smtClean="0">
                <a:latin typeface="Comic Sans MS" pitchFamily="66" charset="0"/>
              </a:rPr>
              <a:t>hair.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In </a:t>
            </a:r>
            <a:r>
              <a:rPr lang="en-GB" altLang="en-US" sz="2400" dirty="0">
                <a:latin typeface="Comic Sans MS" pitchFamily="66" charset="0"/>
              </a:rPr>
              <a:t>the reaction, coloured pigments in the hair, related to the pigment melanin are oxidised to colourless substances.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H</a:t>
            </a:r>
            <a:r>
              <a:rPr lang="en-GB" altLang="en-US" sz="2400" baseline="-25000" dirty="0">
                <a:latin typeface="Comic Sans MS" pitchFamily="66" charset="0"/>
              </a:rPr>
              <a:t>2</a:t>
            </a:r>
            <a:r>
              <a:rPr lang="en-GB" altLang="en-US" sz="2400" dirty="0">
                <a:latin typeface="Comic Sans MS" pitchFamily="66" charset="0"/>
              </a:rPr>
              <a:t>O</a:t>
            </a:r>
            <a:r>
              <a:rPr lang="en-GB" altLang="en-US" sz="2400" baseline="-25000" dirty="0">
                <a:latin typeface="Comic Sans MS" pitchFamily="66" charset="0"/>
              </a:rPr>
              <a:t>2(</a:t>
            </a:r>
            <a:r>
              <a:rPr lang="en-GB" altLang="en-US" sz="2400" baseline="-25000" dirty="0" err="1">
                <a:latin typeface="Comic Sans MS" pitchFamily="66" charset="0"/>
              </a:rPr>
              <a:t>aq</a:t>
            </a:r>
            <a:r>
              <a:rPr lang="en-GB" altLang="en-US" sz="2400" baseline="-25000" dirty="0">
                <a:latin typeface="Comic Sans MS" pitchFamily="66" charset="0"/>
              </a:rPr>
              <a:t>) </a:t>
            </a:r>
            <a:r>
              <a:rPr lang="en-GB" altLang="en-US" sz="2400" dirty="0">
                <a:latin typeface="Comic Sans MS" pitchFamily="66" charset="0"/>
              </a:rPr>
              <a:t>+ 2H</a:t>
            </a:r>
            <a:r>
              <a:rPr lang="en-GB" altLang="en-US" sz="2400" baseline="30000" dirty="0">
                <a:latin typeface="Comic Sans MS" pitchFamily="66" charset="0"/>
              </a:rPr>
              <a:t>+</a:t>
            </a:r>
            <a:r>
              <a:rPr lang="en-GB" altLang="en-US" sz="2400" baseline="-25000" dirty="0">
                <a:latin typeface="Comic Sans MS" pitchFamily="66" charset="0"/>
              </a:rPr>
              <a:t>(</a:t>
            </a:r>
            <a:r>
              <a:rPr lang="en-GB" altLang="en-US" sz="2400" baseline="-25000" dirty="0" err="1">
                <a:latin typeface="Comic Sans MS" pitchFamily="66" charset="0"/>
              </a:rPr>
              <a:t>aq</a:t>
            </a:r>
            <a:r>
              <a:rPr lang="en-GB" altLang="en-US" sz="2400" baseline="-25000" dirty="0">
                <a:latin typeface="Comic Sans MS" pitchFamily="66" charset="0"/>
              </a:rPr>
              <a:t>) </a:t>
            </a:r>
            <a:r>
              <a:rPr lang="en-GB" altLang="en-US" sz="2400" dirty="0">
                <a:latin typeface="Comic Sans MS" pitchFamily="66" charset="0"/>
              </a:rPr>
              <a:t>+ 2e</a:t>
            </a:r>
            <a:r>
              <a:rPr lang="en-GB" altLang="en-US" sz="2400" baseline="30000" dirty="0">
                <a:latin typeface="Comic Sans MS" pitchFamily="66" charset="0"/>
              </a:rPr>
              <a:t>-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/>
              <a:t>→ </a:t>
            </a:r>
            <a:r>
              <a:rPr lang="en-GB" altLang="en-US" sz="2400" dirty="0">
                <a:latin typeface="Comic Sans MS" pitchFamily="66" charset="0"/>
              </a:rPr>
              <a:t>2H</a:t>
            </a:r>
            <a:r>
              <a:rPr lang="en-GB" altLang="en-US" sz="2400" baseline="-25000" dirty="0">
                <a:latin typeface="Comic Sans MS" pitchFamily="66" charset="0"/>
              </a:rPr>
              <a:t>2</a:t>
            </a:r>
            <a:r>
              <a:rPr lang="en-GB" altLang="en-US" sz="2400" dirty="0">
                <a:latin typeface="Comic Sans MS" pitchFamily="66" charset="0"/>
              </a:rPr>
              <a:t>O</a:t>
            </a:r>
            <a:r>
              <a:rPr lang="en-GB" altLang="en-US" sz="2400" baseline="-25000" dirty="0">
                <a:latin typeface="Comic Sans MS" pitchFamily="66" charset="0"/>
              </a:rPr>
              <a:t>(l) </a:t>
            </a:r>
            <a:r>
              <a:rPr lang="en-GB" altLang="en-US" sz="2400" dirty="0">
                <a:latin typeface="Comic Sans MS" pitchFamily="66" charset="0"/>
              </a:rPr>
              <a:t>  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025" y="164674"/>
            <a:ext cx="20669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754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sz="3600" smtClean="0">
                <a:latin typeface="Comic Sans MS" pitchFamily="66" charset="0"/>
              </a:rPr>
              <a:t>Chlorine is a strong oxidising agent</a:t>
            </a:r>
          </a:p>
        </p:txBody>
      </p:sp>
      <p:sp>
        <p:nvSpPr>
          <p:cNvPr id="415747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altLang="en-US" dirty="0" smtClean="0">
                <a:latin typeface="Comic Sans MS" pitchFamily="66" charset="0"/>
              </a:rPr>
              <a:t>Teacher demo</a:t>
            </a:r>
          </a:p>
          <a:p>
            <a:pPr>
              <a:buFontTx/>
              <a:buNone/>
            </a:pPr>
            <a:r>
              <a:rPr lang="en-GB" altLang="en-US" dirty="0" smtClean="0">
                <a:latin typeface="Comic Sans MS" pitchFamily="66" charset="0"/>
              </a:rPr>
              <a:t>               </a:t>
            </a:r>
          </a:p>
          <a:p>
            <a:pPr>
              <a:buFontTx/>
              <a:buNone/>
            </a:pPr>
            <a:r>
              <a:rPr lang="en-GB" altLang="en-US" dirty="0" smtClean="0">
                <a:latin typeface="Comic Sans MS" pitchFamily="66" charset="0"/>
              </a:rPr>
              <a:t>  </a:t>
            </a:r>
            <a:r>
              <a:rPr lang="en-GB" altLang="en-US" baseline="30000" dirty="0" smtClean="0">
                <a:latin typeface="Comic Sans MS" pitchFamily="66" charset="0"/>
                <a:cs typeface="Times New Roman" pitchFamily="18" charset="0"/>
              </a:rPr>
              <a:t> </a:t>
            </a:r>
          </a:p>
          <a:p>
            <a:pPr>
              <a:buFontTx/>
              <a:buNone/>
            </a:pPr>
            <a:endParaRPr lang="en-GB" altLang="en-US" baseline="30000" dirty="0" smtClean="0">
              <a:latin typeface="Comic Sans MS" pitchFamily="66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GB" altLang="en-US" dirty="0" smtClean="0">
                <a:latin typeface="Comic Sans MS" pitchFamily="66" charset="0"/>
                <a:cs typeface="Times New Roman" pitchFamily="18" charset="0"/>
              </a:rPr>
              <a:t>   Chlorine gas was bubbled through tomato juice what did you observe?</a:t>
            </a:r>
            <a:endParaRPr lang="en-GB" altLang="en-US" baseline="30000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13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94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mtClean="0">
                <a:solidFill>
                  <a:schemeClr val="tx1"/>
                </a:solidFill>
                <a:latin typeface="Comic Sans MS" pitchFamily="66" charset="0"/>
              </a:rPr>
              <a:t>Sodium hypochlorite</a:t>
            </a:r>
            <a:r>
              <a:rPr lang="en-GB" altLang="en-US" b="1" smtClean="0">
                <a:solidFill>
                  <a:schemeClr val="tx1"/>
                </a:solidFill>
              </a:rPr>
              <a:t/>
            </a:r>
            <a:br>
              <a:rPr lang="en-GB" altLang="en-US" b="1" smtClean="0">
                <a:solidFill>
                  <a:schemeClr val="tx1"/>
                </a:solidFill>
              </a:rPr>
            </a:br>
            <a:endParaRPr lang="en-GB" altLang="en-US" smtClean="0"/>
          </a:p>
        </p:txBody>
      </p:sp>
      <p:sp>
        <p:nvSpPr>
          <p:cNvPr id="417795" name="Content Placeholder 2"/>
          <p:cNvSpPr>
            <a:spLocks noGrp="1"/>
          </p:cNvSpPr>
          <p:nvPr>
            <p:ph idx="4294967295"/>
          </p:nvPr>
        </p:nvSpPr>
        <p:spPr>
          <a:xfrm>
            <a:off x="251520" y="1268412"/>
            <a:ext cx="8640960" cy="5112915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en-GB" altLang="en-US" dirty="0" smtClean="0"/>
              <a:t>  </a:t>
            </a:r>
            <a:r>
              <a:rPr lang="en-GB" altLang="en-US" sz="2600" dirty="0" smtClean="0"/>
              <a:t> </a:t>
            </a:r>
            <a:r>
              <a:rPr lang="en-GB" altLang="en-US" sz="2600" dirty="0" smtClean="0">
                <a:latin typeface="Comic Sans MS" pitchFamily="66" charset="0"/>
              </a:rPr>
              <a:t>Sodium hypochlorite:</a:t>
            </a:r>
          </a:p>
          <a:p>
            <a:pPr>
              <a:buFontTx/>
              <a:buNone/>
            </a:pPr>
            <a:r>
              <a:rPr lang="en-GB" altLang="en-US" sz="2600" dirty="0">
                <a:latin typeface="Comic Sans MS" pitchFamily="66" charset="0"/>
              </a:rPr>
              <a:t>	</a:t>
            </a:r>
            <a:r>
              <a:rPr lang="en-GB" altLang="en-US" sz="2600" dirty="0" smtClean="0">
                <a:latin typeface="Comic Sans MS" pitchFamily="66" charset="0"/>
              </a:rPr>
              <a:t>Used as a bleaching agent, used for textiles and textile laundering. </a:t>
            </a:r>
          </a:p>
          <a:p>
            <a:pPr>
              <a:buFontTx/>
              <a:buNone/>
            </a:pPr>
            <a:r>
              <a:rPr lang="en-GB" altLang="en-US" sz="2600" dirty="0" smtClean="0">
                <a:latin typeface="Comic Sans MS" pitchFamily="66" charset="0"/>
              </a:rPr>
              <a:t>	Also powerful disinfectant </a:t>
            </a:r>
            <a:r>
              <a:rPr lang="en-GB" altLang="en-US" sz="2600" dirty="0">
                <a:latin typeface="Comic Sans MS" pitchFamily="66" charset="0"/>
              </a:rPr>
              <a:t>and </a:t>
            </a:r>
            <a:r>
              <a:rPr lang="en-GB" altLang="en-US" sz="2600" dirty="0" smtClean="0">
                <a:latin typeface="Comic Sans MS" pitchFamily="66" charset="0"/>
              </a:rPr>
              <a:t>is used </a:t>
            </a:r>
            <a:r>
              <a:rPr lang="en-GB" altLang="en-US" sz="2600" dirty="0">
                <a:latin typeface="Comic Sans MS" pitchFamily="66" charset="0"/>
              </a:rPr>
              <a:t>to chlorinate many water </a:t>
            </a:r>
            <a:r>
              <a:rPr lang="en-GB" altLang="en-US" sz="2600" dirty="0" smtClean="0">
                <a:latin typeface="Comic Sans MS" pitchFamily="66" charset="0"/>
              </a:rPr>
              <a:t>supplies. It will </a:t>
            </a:r>
            <a:r>
              <a:rPr lang="en-GB" altLang="en-US" sz="2600" dirty="0">
                <a:latin typeface="Comic Sans MS" pitchFamily="66" charset="0"/>
              </a:rPr>
              <a:t>kill unwanted microorganisms in the water</a:t>
            </a:r>
            <a:endParaRPr lang="en-GB" altLang="en-US" sz="2600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altLang="en-US" sz="2600" dirty="0">
                <a:latin typeface="Comic Sans MS" pitchFamily="66" charset="0"/>
              </a:rPr>
              <a:t>	</a:t>
            </a:r>
            <a:r>
              <a:rPr lang="en-GB" altLang="en-US" sz="2600" dirty="0" smtClean="0">
                <a:latin typeface="Comic Sans MS" pitchFamily="66" charset="0"/>
              </a:rPr>
              <a:t>In solution the hypochlorite ions form </a:t>
            </a:r>
            <a:r>
              <a:rPr lang="en-GB" altLang="en-US" sz="2600" dirty="0" err="1" smtClean="0">
                <a:latin typeface="Comic Sans MS" pitchFamily="66" charset="0"/>
              </a:rPr>
              <a:t>hypochlorous</a:t>
            </a:r>
            <a:r>
              <a:rPr lang="en-GB" altLang="en-US" sz="2600" dirty="0" smtClean="0">
                <a:latin typeface="Comic Sans MS" pitchFamily="66" charset="0"/>
              </a:rPr>
              <a:t> acid, </a:t>
            </a:r>
            <a:r>
              <a:rPr lang="en-GB" altLang="en-US" sz="2600" dirty="0" err="1" smtClean="0">
                <a:latin typeface="Comic Sans MS" pitchFamily="66" charset="0"/>
              </a:rPr>
              <a:t>HClO</a:t>
            </a:r>
            <a:r>
              <a:rPr lang="en-GB" altLang="en-US" sz="2600" dirty="0" smtClean="0">
                <a:latin typeface="Comic Sans MS" pitchFamily="66" charset="0"/>
              </a:rPr>
              <a:t> </a:t>
            </a:r>
            <a:r>
              <a:rPr lang="en-GB" altLang="en-US" sz="2600" baseline="-25000" dirty="0" smtClean="0">
                <a:latin typeface="Comic Sans MS" pitchFamily="66" charset="0"/>
              </a:rPr>
              <a:t>(</a:t>
            </a:r>
            <a:r>
              <a:rPr lang="en-GB" altLang="en-US" sz="2600" baseline="-25000" dirty="0" err="1" smtClean="0">
                <a:latin typeface="Comic Sans MS" pitchFamily="66" charset="0"/>
              </a:rPr>
              <a:t>aq</a:t>
            </a:r>
            <a:r>
              <a:rPr lang="en-GB" altLang="en-US" sz="2600" baseline="-25000" dirty="0" smtClean="0">
                <a:latin typeface="Comic Sans MS" pitchFamily="66" charset="0"/>
              </a:rPr>
              <a:t>). </a:t>
            </a:r>
          </a:p>
          <a:p>
            <a:pPr>
              <a:buFontTx/>
              <a:buNone/>
            </a:pPr>
            <a:r>
              <a:rPr lang="en-GB" altLang="en-US" sz="2600" baseline="-25000" dirty="0">
                <a:latin typeface="Comic Sans MS" pitchFamily="66" charset="0"/>
              </a:rPr>
              <a:t>	</a:t>
            </a:r>
            <a:r>
              <a:rPr lang="en-GB" altLang="en-US" sz="2600" dirty="0" smtClean="0">
                <a:latin typeface="Comic Sans MS" pitchFamily="66" charset="0"/>
              </a:rPr>
              <a:t>This is the oxidising agent. </a:t>
            </a:r>
          </a:p>
          <a:p>
            <a:pPr>
              <a:buFontTx/>
              <a:buNone/>
            </a:pPr>
            <a:endParaRPr lang="en-GB" altLang="en-US" sz="2600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altLang="en-US" sz="2600" dirty="0" smtClean="0">
                <a:latin typeface="Comic Sans MS" pitchFamily="66" charset="0"/>
              </a:rPr>
              <a:t>    2HClO</a:t>
            </a:r>
            <a:r>
              <a:rPr lang="en-GB" altLang="en-US" sz="2600" baseline="-25000" dirty="0" smtClean="0">
                <a:latin typeface="Comic Sans MS" pitchFamily="66" charset="0"/>
              </a:rPr>
              <a:t>(</a:t>
            </a:r>
            <a:r>
              <a:rPr lang="en-GB" altLang="en-US" sz="2600" baseline="-25000" dirty="0" err="1" smtClean="0">
                <a:latin typeface="Comic Sans MS" pitchFamily="66" charset="0"/>
              </a:rPr>
              <a:t>aq</a:t>
            </a:r>
            <a:r>
              <a:rPr lang="en-GB" altLang="en-US" sz="2600" baseline="-25000" dirty="0" smtClean="0">
                <a:latin typeface="Comic Sans MS" pitchFamily="66" charset="0"/>
              </a:rPr>
              <a:t>) </a:t>
            </a:r>
            <a:r>
              <a:rPr lang="en-GB" altLang="en-US" sz="2600" dirty="0" smtClean="0">
                <a:latin typeface="Comic Sans MS" pitchFamily="66" charset="0"/>
              </a:rPr>
              <a:t>+ 2H</a:t>
            </a:r>
            <a:r>
              <a:rPr lang="en-GB" altLang="en-US" sz="2600" baseline="30000" dirty="0" smtClean="0">
                <a:latin typeface="Comic Sans MS" pitchFamily="66" charset="0"/>
              </a:rPr>
              <a:t>+</a:t>
            </a:r>
            <a:r>
              <a:rPr lang="en-GB" altLang="en-US" sz="2600" baseline="-25000" dirty="0" smtClean="0">
                <a:latin typeface="Comic Sans MS" pitchFamily="66" charset="0"/>
              </a:rPr>
              <a:t>(</a:t>
            </a:r>
            <a:r>
              <a:rPr lang="en-GB" altLang="en-US" sz="2600" baseline="-25000" dirty="0" err="1" smtClean="0">
                <a:latin typeface="Comic Sans MS" pitchFamily="66" charset="0"/>
              </a:rPr>
              <a:t>aq</a:t>
            </a:r>
            <a:r>
              <a:rPr lang="en-GB" altLang="en-US" sz="2600" baseline="-25000" dirty="0" smtClean="0">
                <a:latin typeface="Comic Sans MS" pitchFamily="66" charset="0"/>
              </a:rPr>
              <a:t>) </a:t>
            </a:r>
            <a:r>
              <a:rPr lang="en-GB" altLang="en-US" sz="2600" dirty="0" smtClean="0">
                <a:latin typeface="Comic Sans MS" pitchFamily="66" charset="0"/>
              </a:rPr>
              <a:t>+ 2e</a:t>
            </a:r>
            <a:r>
              <a:rPr lang="en-GB" altLang="en-US" sz="2600" baseline="30000" dirty="0" smtClean="0">
                <a:latin typeface="Comic Sans MS" pitchFamily="66" charset="0"/>
              </a:rPr>
              <a:t>–</a:t>
            </a:r>
            <a:r>
              <a:rPr lang="en-GB" altLang="en-US" sz="2600" dirty="0" smtClean="0">
                <a:latin typeface="Comic Sans MS" pitchFamily="66" charset="0"/>
              </a:rPr>
              <a:t>  → Cl</a:t>
            </a:r>
            <a:r>
              <a:rPr lang="en-GB" altLang="en-US" sz="2600" baseline="-25000" dirty="0" smtClean="0">
                <a:latin typeface="Comic Sans MS" pitchFamily="66" charset="0"/>
              </a:rPr>
              <a:t>2(g) </a:t>
            </a:r>
            <a:r>
              <a:rPr lang="en-GB" altLang="en-US" sz="2600" dirty="0" smtClean="0">
                <a:latin typeface="Comic Sans MS" pitchFamily="66" charset="0"/>
              </a:rPr>
              <a:t>+ 2H</a:t>
            </a:r>
            <a:r>
              <a:rPr lang="en-GB" altLang="en-US" sz="2600" baseline="-25000" dirty="0" smtClean="0">
                <a:latin typeface="Comic Sans MS" pitchFamily="66" charset="0"/>
              </a:rPr>
              <a:t>2</a:t>
            </a:r>
            <a:r>
              <a:rPr lang="en-GB" altLang="en-US" sz="2600" dirty="0" smtClean="0">
                <a:latin typeface="Comic Sans MS" pitchFamily="66" charset="0"/>
              </a:rPr>
              <a:t>O</a:t>
            </a:r>
            <a:r>
              <a:rPr lang="en-GB" altLang="en-US" sz="2600" baseline="-25000" dirty="0" smtClean="0">
                <a:latin typeface="Comic Sans MS" pitchFamily="66" charset="0"/>
              </a:rPr>
              <a:t>(l)</a:t>
            </a:r>
            <a:r>
              <a:rPr lang="en-GB" altLang="en-US" sz="2600" dirty="0" smtClean="0">
                <a:latin typeface="Comic Sans MS" pitchFamily="66" charset="0"/>
              </a:rPr>
              <a:t>  </a:t>
            </a:r>
          </a:p>
          <a:p>
            <a:pPr>
              <a:buFontTx/>
              <a:buNone/>
            </a:pPr>
            <a:endParaRPr lang="en-GB" altLang="en-US" sz="2600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altLang="en-US" sz="2600" dirty="0" smtClean="0">
                <a:latin typeface="Comic Sans MS" pitchFamily="66" charset="0"/>
              </a:rPr>
              <a:t>    Household bleach is generally a solution containing 4-6% sodium hypochlorite </a:t>
            </a:r>
          </a:p>
          <a:p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4685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smtClean="0">
                <a:latin typeface="Comic Sans MS" pitchFamily="66" charset="0"/>
              </a:rPr>
              <a:t>Experiment</a:t>
            </a:r>
          </a:p>
        </p:txBody>
      </p:sp>
      <p:sp>
        <p:nvSpPr>
          <p:cNvPr id="418819" name="Content Placeholder 2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altLang="en-US" sz="2800" dirty="0" smtClean="0">
                <a:latin typeface="Comic Sans MS" pitchFamily="66" charset="0"/>
              </a:rPr>
              <a:t>   </a:t>
            </a:r>
            <a:r>
              <a:rPr lang="en-GB" altLang="en-US" sz="2400" dirty="0" smtClean="0">
                <a:latin typeface="Comic Sans MS" pitchFamily="66" charset="0"/>
              </a:rPr>
              <a:t>4 drops of yellow food colouring (E102) or 4 drops of blue food colouring (E 124) are dissolved in 40 cm</a:t>
            </a:r>
            <a:r>
              <a:rPr lang="en-GB" altLang="en-US" sz="2400" baseline="30000" dirty="0" smtClean="0">
                <a:latin typeface="Comic Sans MS" pitchFamily="66" charset="0"/>
              </a:rPr>
              <a:t>3</a:t>
            </a:r>
            <a:r>
              <a:rPr lang="en-GB" altLang="en-US" sz="2400" dirty="0" smtClean="0">
                <a:latin typeface="Comic Sans MS" pitchFamily="66" charset="0"/>
              </a:rPr>
              <a:t> of water. </a:t>
            </a:r>
          </a:p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   A solution containing 4 drops of household bleach in 20 cm</a:t>
            </a:r>
            <a:r>
              <a:rPr lang="en-GB" altLang="en-US" sz="2400" baseline="30000" dirty="0" smtClean="0">
                <a:latin typeface="Comic Sans MS" pitchFamily="66" charset="0"/>
              </a:rPr>
              <a:t>3</a:t>
            </a:r>
            <a:r>
              <a:rPr lang="en-GB" altLang="en-US" sz="2400" dirty="0" smtClean="0">
                <a:latin typeface="Comic Sans MS" pitchFamily="66" charset="0"/>
              </a:rPr>
              <a:t> of water is added to the solution and the mixture stirred.</a:t>
            </a:r>
          </a:p>
          <a:p>
            <a:pPr>
              <a:buFontTx/>
              <a:buNone/>
            </a:pPr>
            <a:endParaRPr lang="en-GB" altLang="en-US" sz="2400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   The hypochlorite oxidises the colourings taking the solution through a number of colour changes. </a:t>
            </a:r>
            <a:r>
              <a:rPr lang="en-GB" altLang="en-US" sz="2800" dirty="0" smtClean="0">
                <a:latin typeface="Comic Sans MS" pitchFamily="66" charset="0"/>
              </a:rPr>
              <a:t>	</a:t>
            </a:r>
          </a:p>
          <a:p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369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42" name="Title 1"/>
          <p:cNvSpPr>
            <a:spLocks noGrp="1"/>
          </p:cNvSpPr>
          <p:nvPr>
            <p:ph type="title" idx="4294967295"/>
          </p:nvPr>
        </p:nvSpPr>
        <p:spPr>
          <a:xfrm>
            <a:off x="0" y="549275"/>
            <a:ext cx="7772400" cy="1143000"/>
          </a:xfrm>
        </p:spPr>
        <p:txBody>
          <a:bodyPr/>
          <a:lstStyle/>
          <a:p>
            <a:r>
              <a:rPr lang="en-GB" altLang="en-US" smtClean="0">
                <a:latin typeface="Comic Sans MS" pitchFamily="66" charset="0"/>
              </a:rPr>
              <a:t>Luminol Chemilumenescence</a:t>
            </a:r>
          </a:p>
        </p:txBody>
      </p:sp>
      <p:sp>
        <p:nvSpPr>
          <p:cNvPr id="419843" name="Content Placeholder 2"/>
          <p:cNvSpPr>
            <a:spLocks noGrp="1"/>
          </p:cNvSpPr>
          <p:nvPr>
            <p:ph idx="4294967295"/>
          </p:nvPr>
        </p:nvSpPr>
        <p:spPr>
          <a:xfrm>
            <a:off x="250825" y="1981200"/>
            <a:ext cx="6913563" cy="4114800"/>
          </a:xfrm>
        </p:spPr>
        <p:txBody>
          <a:bodyPr/>
          <a:lstStyle/>
          <a:p>
            <a:r>
              <a:rPr lang="en-GB" altLang="en-US" sz="2800" smtClean="0">
                <a:latin typeface="Comic Sans MS" pitchFamily="66" charset="0"/>
              </a:rPr>
              <a:t>Luminol can be oxidised by a solution of bleach to an aminophthalate ion which is produced in an excited state and emits light as it drops back into a ground state.</a:t>
            </a:r>
          </a:p>
        </p:txBody>
      </p:sp>
      <p:pic>
        <p:nvPicPr>
          <p:cNvPr id="707586" name="Picture 2" descr="http://www.unitednuclear.com/luminolglo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196975"/>
            <a:ext cx="1222375" cy="53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51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Title 1"/>
          <p:cNvSpPr>
            <a:spLocks noGrp="1"/>
          </p:cNvSpPr>
          <p:nvPr>
            <p:ph type="title" idx="4294967295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>
                <a:solidFill>
                  <a:schemeClr val="tx1"/>
                </a:solidFill>
                <a:latin typeface="Comic Sans MS" pitchFamily="66" charset="0"/>
              </a:rPr>
              <a:t>A bleach which is a reducing agent </a:t>
            </a:r>
            <a:r>
              <a:rPr lang="en-GB" altLang="en-US" dirty="0" smtClean="0">
                <a:solidFill>
                  <a:schemeClr val="tx1"/>
                </a:solidFill>
              </a:rPr>
              <a:t/>
            </a:r>
            <a:br>
              <a:rPr lang="en-GB" altLang="en-US" dirty="0" smtClean="0">
                <a:solidFill>
                  <a:schemeClr val="tx1"/>
                </a:solidFill>
              </a:rPr>
            </a:br>
            <a:endParaRPr lang="en-GB" altLang="en-US" dirty="0" smtClean="0"/>
          </a:p>
        </p:txBody>
      </p:sp>
      <p:sp>
        <p:nvSpPr>
          <p:cNvPr id="420867" name="Content Placeholder 2"/>
          <p:cNvSpPr>
            <a:spLocks noGrp="1"/>
          </p:cNvSpPr>
          <p:nvPr>
            <p:ph idx="4294967295"/>
          </p:nvPr>
        </p:nvSpPr>
        <p:spPr>
          <a:xfrm>
            <a:off x="-546" y="1556793"/>
            <a:ext cx="6961733" cy="3240359"/>
          </a:xfrm>
        </p:spPr>
        <p:txBody>
          <a:bodyPr>
            <a:normAutofit fontScale="92500" lnSpcReduction="20000"/>
          </a:bodyPr>
          <a:lstStyle/>
          <a:p>
            <a:pPr algn="just">
              <a:buFontTx/>
              <a:buNone/>
            </a:pPr>
            <a:r>
              <a:rPr lang="en-GB" altLang="en-US" sz="2800" dirty="0" smtClean="0">
                <a:latin typeface="Comic Sans MS" pitchFamily="66" charset="0"/>
              </a:rPr>
              <a:t>	</a:t>
            </a:r>
            <a:r>
              <a:rPr lang="en-GB" altLang="en-US" sz="2600" dirty="0" smtClean="0">
                <a:latin typeface="Comic Sans MS" pitchFamily="66" charset="0"/>
              </a:rPr>
              <a:t>Previously sulphur dioxide gas was used to bleach Aran jumpers. </a:t>
            </a:r>
          </a:p>
          <a:p>
            <a:pPr algn="just">
              <a:buFontTx/>
              <a:buNone/>
            </a:pPr>
            <a:r>
              <a:rPr lang="en-GB" altLang="en-US" sz="2600" dirty="0" smtClean="0">
                <a:latin typeface="Comic Sans MS" pitchFamily="66" charset="0"/>
              </a:rPr>
              <a:t>	The reaction involves the dissolving of SO</a:t>
            </a:r>
            <a:r>
              <a:rPr lang="en-GB" altLang="en-US" sz="2600" baseline="-25000" dirty="0" smtClean="0">
                <a:latin typeface="Comic Sans MS" pitchFamily="66" charset="0"/>
              </a:rPr>
              <a:t>2 (g)</a:t>
            </a:r>
            <a:r>
              <a:rPr lang="en-GB" altLang="en-US" sz="2600" dirty="0">
                <a:latin typeface="Comic Sans MS" pitchFamily="66" charset="0"/>
              </a:rPr>
              <a:t> </a:t>
            </a:r>
            <a:r>
              <a:rPr lang="en-GB" altLang="en-US" sz="2600" dirty="0" smtClean="0">
                <a:latin typeface="Comic Sans MS" pitchFamily="66" charset="0"/>
              </a:rPr>
              <a:t>to make a solution containing hydrogen sulphite. </a:t>
            </a:r>
          </a:p>
          <a:p>
            <a:pPr algn="just">
              <a:buFontTx/>
              <a:buNone/>
            </a:pPr>
            <a:r>
              <a:rPr lang="en-GB" altLang="en-US" sz="2600" dirty="0" smtClean="0">
                <a:latin typeface="Comic Sans MS" pitchFamily="66" charset="0"/>
              </a:rPr>
              <a:t>	This produces some sulphite ions.</a:t>
            </a:r>
          </a:p>
          <a:p>
            <a:pPr algn="just">
              <a:buFontTx/>
              <a:buNone/>
            </a:pPr>
            <a:r>
              <a:rPr lang="en-GB" altLang="en-US" sz="2600" dirty="0" smtClean="0">
                <a:latin typeface="Comic Sans MS" pitchFamily="66" charset="0"/>
              </a:rPr>
              <a:t> </a:t>
            </a:r>
          </a:p>
          <a:p>
            <a:pPr>
              <a:buFontTx/>
              <a:buNone/>
            </a:pPr>
            <a:r>
              <a:rPr lang="en-GB" altLang="en-US" sz="2600" dirty="0" smtClean="0">
                <a:latin typeface="Comic Sans MS" pitchFamily="66" charset="0"/>
              </a:rPr>
              <a:t>    SO</a:t>
            </a:r>
            <a:r>
              <a:rPr lang="en-GB" altLang="en-US" sz="2600" baseline="-25000" dirty="0" smtClean="0">
                <a:latin typeface="Comic Sans MS" pitchFamily="66" charset="0"/>
              </a:rPr>
              <a:t>2(g) </a:t>
            </a:r>
            <a:r>
              <a:rPr lang="en-GB" altLang="en-US" sz="2600" dirty="0" smtClean="0">
                <a:latin typeface="Comic Sans MS" pitchFamily="66" charset="0"/>
              </a:rPr>
              <a:t>+ H</a:t>
            </a:r>
            <a:r>
              <a:rPr lang="en-GB" altLang="en-US" sz="2600" baseline="-25000" dirty="0" smtClean="0">
                <a:latin typeface="Comic Sans MS" pitchFamily="66" charset="0"/>
              </a:rPr>
              <a:t>2</a:t>
            </a:r>
            <a:r>
              <a:rPr lang="en-GB" altLang="en-US" sz="2600" dirty="0" smtClean="0">
                <a:latin typeface="Comic Sans MS" pitchFamily="66" charset="0"/>
              </a:rPr>
              <a:t>O</a:t>
            </a:r>
            <a:r>
              <a:rPr lang="en-GB" altLang="en-US" sz="2600" baseline="-25000" dirty="0" smtClean="0">
                <a:latin typeface="Comic Sans MS" pitchFamily="66" charset="0"/>
              </a:rPr>
              <a:t>(l)  </a:t>
            </a:r>
            <a:r>
              <a:rPr lang="en-GB" altLang="en-US" sz="2600" dirty="0" smtClean="0">
                <a:latin typeface="Comic Sans MS" pitchFamily="66" charset="0"/>
              </a:rPr>
              <a:t>→ H</a:t>
            </a:r>
            <a:r>
              <a:rPr lang="en-GB" altLang="en-US" sz="2600" baseline="-25000" dirty="0" smtClean="0">
                <a:latin typeface="Comic Sans MS" pitchFamily="66" charset="0"/>
              </a:rPr>
              <a:t>2</a:t>
            </a:r>
            <a:r>
              <a:rPr lang="en-GB" altLang="en-US" sz="2600" dirty="0" smtClean="0">
                <a:latin typeface="Comic Sans MS" pitchFamily="66" charset="0"/>
              </a:rPr>
              <a:t>SO</a:t>
            </a:r>
            <a:r>
              <a:rPr lang="en-GB" altLang="en-US" sz="2600" baseline="-25000" dirty="0" smtClean="0">
                <a:latin typeface="Comic Sans MS" pitchFamily="66" charset="0"/>
              </a:rPr>
              <a:t>3 (</a:t>
            </a:r>
            <a:r>
              <a:rPr lang="en-GB" altLang="en-US" sz="2600" baseline="-25000" dirty="0" err="1" smtClean="0">
                <a:latin typeface="Comic Sans MS" pitchFamily="66" charset="0"/>
              </a:rPr>
              <a:t>aq</a:t>
            </a:r>
            <a:r>
              <a:rPr lang="en-GB" altLang="en-US" sz="2600" baseline="-25000" dirty="0" smtClean="0">
                <a:latin typeface="Comic Sans MS" pitchFamily="66" charset="0"/>
              </a:rPr>
              <a:t>) </a:t>
            </a:r>
          </a:p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    </a:t>
            </a:r>
          </a:p>
        </p:txBody>
      </p:sp>
      <p:pic>
        <p:nvPicPr>
          <p:cNvPr id="420868" name="Picture 6" descr="http://www.orvis.co.uk/orvis_assets/prodimg/08TGPB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187" y="1504156"/>
            <a:ext cx="2124075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4725144"/>
            <a:ext cx="8689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SO3</a:t>
            </a:r>
            <a:r>
              <a:rPr lang="pt-BR" sz="2400" baseline="30000" dirty="0" smtClean="0"/>
              <a:t>2- </a:t>
            </a:r>
            <a:r>
              <a:rPr lang="pt-BR" sz="2400" baseline="-25000" dirty="0" smtClean="0"/>
              <a:t>(</a:t>
            </a:r>
            <a:r>
              <a:rPr lang="pt-BR" sz="2400" baseline="-25000" dirty="0"/>
              <a:t>aq) </a:t>
            </a:r>
            <a:r>
              <a:rPr lang="pt-BR" sz="2400" dirty="0"/>
              <a:t>+ </a:t>
            </a:r>
            <a:r>
              <a:rPr lang="pt-BR" sz="2400" dirty="0" smtClean="0"/>
              <a:t>H2O </a:t>
            </a:r>
            <a:r>
              <a:rPr lang="pt-BR" sz="2400" baseline="-25000" dirty="0" smtClean="0"/>
              <a:t>(</a:t>
            </a:r>
            <a:r>
              <a:rPr lang="pt-BR" sz="2400" baseline="-25000" dirty="0"/>
              <a:t>l) </a:t>
            </a:r>
            <a:r>
              <a:rPr lang="pt-BR" sz="2400" dirty="0"/>
              <a:t>→ </a:t>
            </a:r>
            <a:r>
              <a:rPr lang="pt-BR" sz="2400" dirty="0" smtClean="0"/>
              <a:t>SO</a:t>
            </a:r>
            <a:r>
              <a:rPr lang="pt-BR" sz="2400" baseline="-25000" dirty="0" smtClean="0"/>
              <a:t>4</a:t>
            </a:r>
            <a:r>
              <a:rPr lang="pt-BR" sz="2400" baseline="30000" dirty="0" smtClean="0"/>
              <a:t>2-</a:t>
            </a:r>
            <a:r>
              <a:rPr lang="pt-BR" sz="2400" dirty="0" smtClean="0"/>
              <a:t> </a:t>
            </a:r>
            <a:r>
              <a:rPr lang="pt-BR" sz="2400" baseline="-25000" dirty="0" smtClean="0"/>
              <a:t>(</a:t>
            </a:r>
            <a:r>
              <a:rPr lang="pt-BR" sz="2400" baseline="-25000" dirty="0"/>
              <a:t>aq) </a:t>
            </a:r>
            <a:r>
              <a:rPr lang="pt-BR" sz="2400" dirty="0"/>
              <a:t>+ 2H</a:t>
            </a:r>
            <a:r>
              <a:rPr lang="pt-BR" sz="2400" baseline="30000" dirty="0"/>
              <a:t>+</a:t>
            </a:r>
            <a:r>
              <a:rPr lang="pt-BR" sz="2400" dirty="0"/>
              <a:t> + 2e</a:t>
            </a:r>
            <a:r>
              <a:rPr lang="pt-BR" sz="2400" baseline="30000" dirty="0"/>
              <a:t>-</a:t>
            </a:r>
            <a:r>
              <a:rPr lang="pt-BR" sz="2400" dirty="0"/>
              <a:t>     Oxidation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5445224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SO</a:t>
            </a:r>
            <a:r>
              <a:rPr lang="en-GB" altLang="en-US" sz="2400" baseline="-25000" dirty="0">
                <a:latin typeface="Comic Sans MS" pitchFamily="66" charset="0"/>
              </a:rPr>
              <a:t>2(g) </a:t>
            </a:r>
            <a:r>
              <a:rPr lang="en-GB" altLang="en-US" sz="2400" dirty="0">
                <a:latin typeface="Comic Sans MS" pitchFamily="66" charset="0"/>
              </a:rPr>
              <a:t>in water and SO</a:t>
            </a:r>
            <a:r>
              <a:rPr lang="en-GB" altLang="en-US" sz="2400" baseline="-25000" dirty="0">
                <a:latin typeface="Comic Sans MS" pitchFamily="66" charset="0"/>
              </a:rPr>
              <a:t>3</a:t>
            </a:r>
            <a:r>
              <a:rPr lang="en-GB" altLang="en-US" sz="2400" baseline="30000" dirty="0">
                <a:latin typeface="Comic Sans MS" pitchFamily="66" charset="0"/>
              </a:rPr>
              <a:t>2-</a:t>
            </a:r>
            <a:r>
              <a:rPr lang="en-GB" altLang="en-US" sz="2400" baseline="-25000" dirty="0">
                <a:latin typeface="Comic Sans MS" pitchFamily="66" charset="0"/>
              </a:rPr>
              <a:t>(</a:t>
            </a:r>
            <a:r>
              <a:rPr lang="en-GB" altLang="en-US" sz="2400" baseline="-25000" dirty="0" err="1">
                <a:latin typeface="Comic Sans MS" pitchFamily="66" charset="0"/>
              </a:rPr>
              <a:t>aq</a:t>
            </a:r>
            <a:r>
              <a:rPr lang="en-GB" altLang="en-US" sz="2400" baseline="-25000" dirty="0">
                <a:latin typeface="Comic Sans MS" pitchFamily="66" charset="0"/>
              </a:rPr>
              <a:t>) </a:t>
            </a:r>
            <a:r>
              <a:rPr lang="en-GB" altLang="en-US" sz="2400" dirty="0">
                <a:latin typeface="Comic Sans MS" pitchFamily="66" charset="0"/>
              </a:rPr>
              <a:t>are examples of bleaches  which are reducing agents. </a:t>
            </a:r>
          </a:p>
        </p:txBody>
      </p:sp>
    </p:spTree>
    <p:extLst>
      <p:ext uri="{BB962C8B-B14F-4D97-AF65-F5344CB8AC3E}">
        <p14:creationId xmlns:p14="http://schemas.microsoft.com/office/powerpoint/2010/main" val="182259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890" name="Content Placeholder 2"/>
          <p:cNvSpPr>
            <a:spLocks noGrp="1"/>
          </p:cNvSpPr>
          <p:nvPr>
            <p:ph idx="4294967295"/>
          </p:nvPr>
        </p:nvSpPr>
        <p:spPr>
          <a:xfrm>
            <a:off x="395288" y="476250"/>
            <a:ext cx="8458200" cy="5761062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   </a:t>
            </a:r>
          </a:p>
          <a:p>
            <a:pPr algn="just"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	</a:t>
            </a:r>
            <a:r>
              <a:rPr lang="en-GB" altLang="en-US" sz="2400" dirty="0">
                <a:latin typeface="Comic Sans MS" pitchFamily="66" charset="0"/>
              </a:rPr>
              <a:t> SO</a:t>
            </a:r>
            <a:r>
              <a:rPr lang="en-GB" altLang="en-US" sz="2400" baseline="-25000" dirty="0">
                <a:latin typeface="Comic Sans MS" pitchFamily="66" charset="0"/>
              </a:rPr>
              <a:t>2(g) </a:t>
            </a:r>
            <a:r>
              <a:rPr lang="en-GB" altLang="en-US" sz="2400" dirty="0">
                <a:latin typeface="Comic Sans MS" pitchFamily="66" charset="0"/>
              </a:rPr>
              <a:t>in water and SO</a:t>
            </a:r>
            <a:r>
              <a:rPr lang="en-GB" altLang="en-US" sz="2400" baseline="-25000" dirty="0">
                <a:latin typeface="Comic Sans MS" pitchFamily="66" charset="0"/>
              </a:rPr>
              <a:t>3</a:t>
            </a:r>
            <a:r>
              <a:rPr lang="en-GB" altLang="en-US" sz="2400" baseline="30000" dirty="0">
                <a:latin typeface="Comic Sans MS" pitchFamily="66" charset="0"/>
              </a:rPr>
              <a:t>2-</a:t>
            </a:r>
            <a:r>
              <a:rPr lang="en-GB" altLang="en-US" sz="2400" baseline="-25000" dirty="0">
                <a:latin typeface="Comic Sans MS" pitchFamily="66" charset="0"/>
              </a:rPr>
              <a:t>(</a:t>
            </a:r>
            <a:r>
              <a:rPr lang="en-GB" altLang="en-US" sz="2400" baseline="-25000" dirty="0" err="1">
                <a:latin typeface="Comic Sans MS" pitchFamily="66" charset="0"/>
              </a:rPr>
              <a:t>aq</a:t>
            </a:r>
            <a:r>
              <a:rPr lang="en-GB" altLang="en-US" sz="2400" baseline="-25000" dirty="0">
                <a:latin typeface="Comic Sans MS" pitchFamily="66" charset="0"/>
              </a:rPr>
              <a:t>) </a:t>
            </a:r>
            <a:r>
              <a:rPr lang="en-GB" altLang="en-US" sz="2400" dirty="0" smtClean="0">
                <a:latin typeface="Comic Sans MS" pitchFamily="66" charset="0"/>
              </a:rPr>
              <a:t>are </a:t>
            </a:r>
          </a:p>
          <a:p>
            <a:pPr algn="just"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smtClean="0">
                <a:latin typeface="Comic Sans MS" pitchFamily="66" charset="0"/>
              </a:rPr>
              <a:t>   described as anti-oxidants </a:t>
            </a:r>
          </a:p>
          <a:p>
            <a:pPr algn="just"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	</a:t>
            </a:r>
            <a:r>
              <a:rPr lang="en-GB" altLang="en-US" sz="2400" dirty="0" smtClean="0">
                <a:latin typeface="Comic Sans MS" pitchFamily="66" charset="0"/>
              </a:rPr>
              <a:t>and are used to sterilise glass </a:t>
            </a:r>
          </a:p>
          <a:p>
            <a:pPr algn="just"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	</a:t>
            </a:r>
            <a:r>
              <a:rPr lang="en-GB" altLang="en-US" sz="2400" dirty="0" smtClean="0">
                <a:latin typeface="Comic Sans MS" pitchFamily="66" charset="0"/>
              </a:rPr>
              <a:t>bottles in wine-making and are present </a:t>
            </a:r>
          </a:p>
          <a:p>
            <a:pPr algn="just">
              <a:buFontTx/>
              <a:buNone/>
            </a:pPr>
            <a:r>
              <a:rPr lang="en-GB" altLang="en-US" sz="2400" dirty="0">
                <a:latin typeface="Comic Sans MS" pitchFamily="66" charset="0"/>
              </a:rPr>
              <a:t>	</a:t>
            </a:r>
            <a:r>
              <a:rPr lang="en-GB" altLang="en-US" sz="2400" dirty="0" smtClean="0">
                <a:latin typeface="Comic Sans MS" pitchFamily="66" charset="0"/>
              </a:rPr>
              <a:t>in some foods. </a:t>
            </a:r>
          </a:p>
          <a:p>
            <a:pPr algn="just">
              <a:buFontTx/>
              <a:buNone/>
            </a:pPr>
            <a:endParaRPr lang="en-GB" altLang="en-US" sz="2400" dirty="0">
              <a:latin typeface="Comic Sans MS" pitchFamily="66" charset="0"/>
            </a:endParaRPr>
          </a:p>
          <a:p>
            <a:pPr algn="just"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	If you see </a:t>
            </a:r>
            <a:r>
              <a:rPr lang="en-GB" altLang="en-US" sz="2400" b="1" dirty="0" smtClean="0">
                <a:latin typeface="Comic Sans MS" pitchFamily="66" charset="0"/>
              </a:rPr>
              <a:t>E220</a:t>
            </a:r>
            <a:r>
              <a:rPr lang="en-GB" altLang="en-US" sz="2400" dirty="0" smtClean="0">
                <a:latin typeface="Comic Sans MS" pitchFamily="66" charset="0"/>
              </a:rPr>
              <a:t> as a food additive, this represents sulphur dioxide. </a:t>
            </a:r>
          </a:p>
          <a:p>
            <a:pPr algn="just">
              <a:buFontTx/>
              <a:buNone/>
            </a:pPr>
            <a:r>
              <a:rPr lang="en-GB" altLang="en-US" sz="2400" dirty="0" smtClean="0">
                <a:latin typeface="Comic Sans MS" pitchFamily="66" charset="0"/>
              </a:rPr>
              <a:t>	In the presence of sunlight, lemon juice is another bleach which is a reducing agent</a:t>
            </a:r>
          </a:p>
          <a:p>
            <a:pPr>
              <a:buFontTx/>
              <a:buNone/>
            </a:pPr>
            <a:endParaRPr lang="en-GB" altLang="en-US" sz="26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692696"/>
            <a:ext cx="1662311" cy="2122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890" y="4749738"/>
            <a:ext cx="3528392" cy="1764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98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Content Placeholder 2"/>
          <p:cNvSpPr>
            <a:spLocks noGrp="1"/>
          </p:cNvSpPr>
          <p:nvPr>
            <p:ph idx="4294967295"/>
          </p:nvPr>
        </p:nvSpPr>
        <p:spPr>
          <a:xfrm>
            <a:off x="107504" y="116632"/>
            <a:ext cx="9145016" cy="6161137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GB" altLang="en-US" sz="2400" dirty="0" smtClean="0"/>
              <a:t>The following reactions take place when nitric</a:t>
            </a:r>
          </a:p>
          <a:p>
            <a:pPr>
              <a:buFontTx/>
              <a:buNone/>
            </a:pPr>
            <a:r>
              <a:rPr lang="en-GB" altLang="en-US" sz="2400" dirty="0" smtClean="0"/>
              <a:t> acid is added to zinc.</a:t>
            </a:r>
          </a:p>
          <a:p>
            <a:pPr>
              <a:buFontTx/>
              <a:buNone/>
            </a:pPr>
            <a:endParaRPr lang="en-GB" altLang="en-US" sz="2400" dirty="0" smtClean="0"/>
          </a:p>
          <a:p>
            <a:pPr>
              <a:buFontTx/>
              <a:buNone/>
            </a:pPr>
            <a:r>
              <a:rPr lang="en-GB" altLang="en-US" sz="2400" dirty="0" smtClean="0"/>
              <a:t>NO</a:t>
            </a:r>
            <a:r>
              <a:rPr lang="en-GB" altLang="en-US" sz="2400" baseline="-25000" dirty="0" smtClean="0"/>
              <a:t>3</a:t>
            </a:r>
            <a:r>
              <a:rPr lang="pt-BR" altLang="en-US" sz="2400" baseline="30000" dirty="0" smtClean="0"/>
              <a:t>–</a:t>
            </a:r>
            <a:r>
              <a:rPr lang="pt-BR" altLang="en-US" sz="2400" dirty="0" smtClean="0"/>
              <a:t>(aq) + 4H</a:t>
            </a:r>
            <a:r>
              <a:rPr lang="pt-BR" altLang="en-US" sz="2400" baseline="30000" dirty="0" smtClean="0"/>
              <a:t>+</a:t>
            </a:r>
            <a:r>
              <a:rPr lang="pt-BR" altLang="en-US" sz="2400" dirty="0" smtClean="0"/>
              <a:t>(aq) + 3e</a:t>
            </a:r>
            <a:r>
              <a:rPr lang="pt-BR" altLang="en-US" sz="2400" baseline="30000" dirty="0" smtClean="0"/>
              <a:t>–</a:t>
            </a:r>
            <a:r>
              <a:rPr lang="pt-BR" altLang="en-US" sz="2400" dirty="0" smtClean="0"/>
              <a:t> → NO(g) + 2H</a:t>
            </a:r>
            <a:r>
              <a:rPr lang="pt-BR" altLang="en-US" sz="2400" baseline="-25000" dirty="0" smtClean="0"/>
              <a:t>2</a:t>
            </a:r>
            <a:r>
              <a:rPr lang="pt-BR" altLang="en-US" sz="2400" dirty="0" smtClean="0"/>
              <a:t>O(l)</a:t>
            </a:r>
          </a:p>
          <a:p>
            <a:pPr>
              <a:buFontTx/>
              <a:buNone/>
            </a:pPr>
            <a:endParaRPr lang="pt-BR" altLang="en-US" sz="2400" dirty="0" smtClean="0"/>
          </a:p>
          <a:p>
            <a:pPr>
              <a:buFontTx/>
              <a:buNone/>
            </a:pPr>
            <a:r>
              <a:rPr lang="en-GB" altLang="en-US" sz="2400" dirty="0" smtClean="0"/>
              <a:t>Zn(s) → Zn</a:t>
            </a:r>
            <a:r>
              <a:rPr lang="en-GB" altLang="en-US" sz="2400" baseline="30000" dirty="0" smtClean="0"/>
              <a:t>2+</a:t>
            </a:r>
            <a:r>
              <a:rPr lang="en-GB" altLang="en-US" sz="2400" dirty="0" smtClean="0"/>
              <a:t>(</a:t>
            </a:r>
            <a:r>
              <a:rPr lang="en-GB" altLang="en-US" sz="2400" dirty="0" err="1" smtClean="0"/>
              <a:t>aq</a:t>
            </a:r>
            <a:r>
              <a:rPr lang="en-GB" altLang="en-US" sz="2400" dirty="0" smtClean="0"/>
              <a:t>) + 2e</a:t>
            </a:r>
            <a:r>
              <a:rPr lang="en-GB" altLang="en-US" sz="2400" baseline="30000" dirty="0" smtClean="0"/>
              <a:t>–</a:t>
            </a:r>
          </a:p>
          <a:p>
            <a:pPr>
              <a:buFontTx/>
              <a:buNone/>
            </a:pPr>
            <a:endParaRPr lang="en-GB" altLang="en-US" sz="2400" baseline="30000" dirty="0" smtClean="0"/>
          </a:p>
          <a:p>
            <a:pPr>
              <a:buFontTx/>
              <a:buNone/>
            </a:pPr>
            <a:r>
              <a:rPr lang="en-GB" altLang="en-US" sz="2400" dirty="0" smtClean="0"/>
              <a:t>How many moles of NO</a:t>
            </a:r>
            <a:r>
              <a:rPr lang="en-GB" altLang="en-US" sz="2400" baseline="-25000" dirty="0" smtClean="0"/>
              <a:t>3</a:t>
            </a:r>
            <a:r>
              <a:rPr lang="en-GB" altLang="en-US" sz="2400" baseline="30000" dirty="0" smtClean="0"/>
              <a:t>–</a:t>
            </a:r>
            <a:r>
              <a:rPr lang="en-GB" altLang="en-US" sz="2400" dirty="0" smtClean="0"/>
              <a:t> (</a:t>
            </a:r>
            <a:r>
              <a:rPr lang="en-GB" altLang="en-US" sz="2400" dirty="0" err="1" smtClean="0"/>
              <a:t>aq</a:t>
            </a:r>
            <a:r>
              <a:rPr lang="en-GB" altLang="en-US" sz="2400" dirty="0" smtClean="0"/>
              <a:t>) are reduced by one mole of zinc?</a:t>
            </a:r>
          </a:p>
          <a:p>
            <a:pPr>
              <a:buFontTx/>
              <a:buNone/>
            </a:pPr>
            <a:r>
              <a:rPr lang="en-GB" altLang="en-US" sz="2400" dirty="0" smtClean="0"/>
              <a:t>A  2/3 </a:t>
            </a:r>
          </a:p>
          <a:p>
            <a:pPr>
              <a:buFontTx/>
              <a:buNone/>
            </a:pPr>
            <a:r>
              <a:rPr lang="en-GB" altLang="en-US" sz="2400" dirty="0" smtClean="0"/>
              <a:t>B  1</a:t>
            </a:r>
          </a:p>
          <a:p>
            <a:pPr>
              <a:buFontTx/>
              <a:buNone/>
            </a:pPr>
            <a:r>
              <a:rPr lang="en-GB" altLang="en-US" sz="2400" dirty="0" smtClean="0"/>
              <a:t>C  3/2</a:t>
            </a:r>
          </a:p>
          <a:p>
            <a:pPr>
              <a:buFontTx/>
              <a:buNone/>
            </a:pPr>
            <a:r>
              <a:rPr lang="en-GB" altLang="en-US" sz="2400" dirty="0" smtClean="0"/>
              <a:t>D  2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7885113" y="6092825"/>
            <a:ext cx="2016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>
                <a:solidFill>
                  <a:srgbClr val="CC0000"/>
                </a:solidFill>
                <a:latin typeface="Comic Sans MS" pitchFamily="66" charset="0"/>
              </a:rPr>
              <a:t>A</a:t>
            </a:r>
            <a:endParaRPr lang="en-GB" altLang="en-US" sz="1800" baseline="30000">
              <a:solidFill>
                <a:srgbClr val="CC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957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Content Placeholder 2"/>
          <p:cNvSpPr>
            <a:spLocks noGrp="1"/>
          </p:cNvSpPr>
          <p:nvPr>
            <p:ph idx="4294967295"/>
          </p:nvPr>
        </p:nvSpPr>
        <p:spPr>
          <a:xfrm>
            <a:off x="144216" y="188640"/>
            <a:ext cx="9252319" cy="411480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altLang="en-US" sz="2400" dirty="0" smtClean="0"/>
              <a:t>In which reaction is hydrogen gas acting as an oxidising agent?</a:t>
            </a:r>
          </a:p>
          <a:p>
            <a:pPr>
              <a:buFontTx/>
              <a:buNone/>
            </a:pPr>
            <a:endParaRPr lang="en-GB" altLang="en-US" sz="2400" dirty="0" smtClean="0"/>
          </a:p>
          <a:p>
            <a:pPr>
              <a:buFontTx/>
              <a:buNone/>
            </a:pPr>
            <a:r>
              <a:rPr lang="pt-BR" altLang="en-US" sz="2400" dirty="0" smtClean="0"/>
              <a:t>A H</a:t>
            </a:r>
            <a:r>
              <a:rPr lang="pt-BR" altLang="en-US" sz="2400" baseline="-25000" dirty="0" smtClean="0"/>
              <a:t>2</a:t>
            </a:r>
            <a:r>
              <a:rPr lang="pt-BR" altLang="en-US" sz="2400" dirty="0" smtClean="0"/>
              <a:t> + CuO → H</a:t>
            </a:r>
            <a:r>
              <a:rPr lang="pt-BR" altLang="en-US" sz="2400" baseline="-25000" dirty="0" smtClean="0"/>
              <a:t>2</a:t>
            </a:r>
            <a:r>
              <a:rPr lang="pt-BR" altLang="en-US" sz="2400" dirty="0" smtClean="0"/>
              <a:t>O + Cu</a:t>
            </a:r>
          </a:p>
          <a:p>
            <a:pPr>
              <a:buFontTx/>
              <a:buNone/>
            </a:pPr>
            <a:r>
              <a:rPr lang="en-GB" altLang="en-US" sz="2400" dirty="0" smtClean="0"/>
              <a:t>B H</a:t>
            </a:r>
            <a:r>
              <a:rPr lang="en-GB" altLang="en-US" sz="2400" baseline="-25000" dirty="0" smtClean="0"/>
              <a:t>2</a:t>
            </a:r>
            <a:r>
              <a:rPr lang="en-GB" altLang="en-US" sz="2400" dirty="0" smtClean="0"/>
              <a:t> + C</a:t>
            </a:r>
            <a:r>
              <a:rPr lang="en-GB" altLang="en-US" sz="2400" baseline="-25000" dirty="0" smtClean="0"/>
              <a:t>2</a:t>
            </a:r>
            <a:r>
              <a:rPr lang="en-GB" altLang="en-US" sz="2400" dirty="0" smtClean="0"/>
              <a:t>H</a:t>
            </a:r>
            <a:r>
              <a:rPr lang="en-GB" altLang="en-US" sz="2400" baseline="-25000" dirty="0" smtClean="0"/>
              <a:t>4</a:t>
            </a:r>
            <a:r>
              <a:rPr lang="en-GB" altLang="en-US" sz="2400" dirty="0" smtClean="0"/>
              <a:t> → C</a:t>
            </a:r>
            <a:r>
              <a:rPr lang="en-GB" altLang="en-US" sz="2400" baseline="-25000" dirty="0" smtClean="0"/>
              <a:t>2</a:t>
            </a:r>
            <a:r>
              <a:rPr lang="en-GB" altLang="en-US" sz="2400" dirty="0" smtClean="0"/>
              <a:t>H</a:t>
            </a:r>
            <a:r>
              <a:rPr lang="en-GB" altLang="en-US" sz="2400" baseline="-25000" dirty="0" smtClean="0"/>
              <a:t>6</a:t>
            </a:r>
          </a:p>
          <a:p>
            <a:pPr>
              <a:buFontTx/>
              <a:buNone/>
            </a:pPr>
            <a:r>
              <a:rPr lang="en-GB" altLang="en-US" sz="2400" dirty="0" smtClean="0"/>
              <a:t>C H</a:t>
            </a:r>
            <a:r>
              <a:rPr lang="en-GB" altLang="en-US" sz="2400" baseline="-25000" dirty="0" smtClean="0"/>
              <a:t>2</a:t>
            </a:r>
            <a:r>
              <a:rPr lang="en-GB" altLang="en-US" sz="2400" dirty="0" smtClean="0"/>
              <a:t> + Cl</a:t>
            </a:r>
            <a:r>
              <a:rPr lang="en-GB" altLang="en-US" sz="2400" baseline="-25000" dirty="0" smtClean="0"/>
              <a:t>2</a:t>
            </a:r>
            <a:r>
              <a:rPr lang="en-GB" altLang="en-US" sz="2400" dirty="0" smtClean="0"/>
              <a:t> → 2HCl</a:t>
            </a:r>
          </a:p>
          <a:p>
            <a:pPr>
              <a:buFontTx/>
              <a:buNone/>
            </a:pPr>
            <a:r>
              <a:rPr lang="en-GB" altLang="en-US" sz="2400" dirty="0" smtClean="0"/>
              <a:t>D H</a:t>
            </a:r>
            <a:r>
              <a:rPr lang="en-GB" altLang="en-US" sz="2400" baseline="-25000" dirty="0" smtClean="0"/>
              <a:t>2</a:t>
            </a:r>
            <a:r>
              <a:rPr lang="en-GB" altLang="en-US" sz="2400" dirty="0" smtClean="0"/>
              <a:t> + 2Na → 2NaH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7885113" y="6092825"/>
            <a:ext cx="2016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>
                <a:solidFill>
                  <a:srgbClr val="CC0000"/>
                </a:solidFill>
                <a:latin typeface="Comic Sans MS" pitchFamily="66" charset="0"/>
              </a:rPr>
              <a:t>D</a:t>
            </a:r>
            <a:endParaRPr lang="en-GB" altLang="en-US" sz="1800" baseline="30000">
              <a:solidFill>
                <a:srgbClr val="CC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45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010" name="Content Placeholder 2"/>
          <p:cNvSpPr>
            <a:spLocks noGrp="1"/>
          </p:cNvSpPr>
          <p:nvPr>
            <p:ph idx="4294967295"/>
          </p:nvPr>
        </p:nvSpPr>
        <p:spPr>
          <a:xfrm>
            <a:off x="395536" y="260648"/>
            <a:ext cx="8208962" cy="540226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altLang="en-US" sz="2400" dirty="0" smtClean="0"/>
              <a:t>Iodide ions can be oxidised using acidified potassium</a:t>
            </a:r>
          </a:p>
          <a:p>
            <a:pPr>
              <a:buFontTx/>
              <a:buNone/>
            </a:pPr>
            <a:r>
              <a:rPr lang="en-GB" altLang="en-US" sz="2400" dirty="0" smtClean="0"/>
              <a:t>permanganate solution. The equations are:</a:t>
            </a:r>
          </a:p>
          <a:p>
            <a:pPr>
              <a:buFontTx/>
              <a:buNone/>
            </a:pPr>
            <a:endParaRPr lang="en-GB" altLang="en-US" sz="2400" dirty="0" smtClean="0"/>
          </a:p>
          <a:p>
            <a:pPr>
              <a:buFontTx/>
              <a:buNone/>
            </a:pPr>
            <a:r>
              <a:rPr lang="en-GB" altLang="en-US" sz="2400" dirty="0" smtClean="0"/>
              <a:t>2I</a:t>
            </a:r>
            <a:r>
              <a:rPr lang="en-GB" altLang="en-US" sz="2400" baseline="30000" dirty="0" smtClean="0"/>
              <a:t>–</a:t>
            </a:r>
            <a:r>
              <a:rPr lang="en-GB" altLang="en-US" sz="2400" dirty="0" smtClean="0"/>
              <a:t>(</a:t>
            </a:r>
            <a:r>
              <a:rPr lang="en-GB" altLang="en-US" sz="2400" dirty="0" err="1" smtClean="0"/>
              <a:t>aq</a:t>
            </a:r>
            <a:r>
              <a:rPr lang="en-GB" altLang="en-US" sz="2400" dirty="0" smtClean="0"/>
              <a:t>) → I</a:t>
            </a:r>
            <a:r>
              <a:rPr lang="en-GB" altLang="en-US" sz="2400" baseline="-25000" dirty="0" smtClean="0"/>
              <a:t>2</a:t>
            </a:r>
            <a:r>
              <a:rPr lang="en-GB" altLang="en-US" sz="2400" dirty="0" smtClean="0"/>
              <a:t>(</a:t>
            </a:r>
            <a:r>
              <a:rPr lang="en-GB" altLang="en-US" sz="2400" dirty="0" err="1" smtClean="0"/>
              <a:t>aq</a:t>
            </a:r>
            <a:r>
              <a:rPr lang="en-GB" altLang="en-US" sz="2400" dirty="0" smtClean="0"/>
              <a:t>) + 2e</a:t>
            </a:r>
            <a:r>
              <a:rPr lang="en-GB" altLang="en-US" sz="2400" baseline="30000" dirty="0" smtClean="0"/>
              <a:t>–</a:t>
            </a:r>
          </a:p>
          <a:p>
            <a:pPr>
              <a:buFontTx/>
              <a:buNone/>
            </a:pPr>
            <a:r>
              <a:rPr lang="en-GB" altLang="en-US" sz="2400" dirty="0" smtClean="0"/>
              <a:t>MnO</a:t>
            </a:r>
            <a:r>
              <a:rPr lang="en-GB" altLang="en-US" sz="2400" baseline="-25000" dirty="0" smtClean="0"/>
              <a:t>4</a:t>
            </a:r>
            <a:r>
              <a:rPr lang="pt-BR" altLang="en-US" sz="2400" baseline="30000" dirty="0" smtClean="0"/>
              <a:t>–</a:t>
            </a:r>
            <a:r>
              <a:rPr lang="pt-BR" altLang="en-US" sz="2400" dirty="0" smtClean="0"/>
              <a:t>(aq) + 8H</a:t>
            </a:r>
            <a:r>
              <a:rPr lang="pt-BR" altLang="en-US" sz="2400" baseline="30000" dirty="0" smtClean="0"/>
              <a:t>+</a:t>
            </a:r>
            <a:r>
              <a:rPr lang="pt-BR" altLang="en-US" sz="2400" dirty="0" smtClean="0"/>
              <a:t>(aq) + 5e</a:t>
            </a:r>
            <a:r>
              <a:rPr lang="pt-BR" altLang="en-US" sz="2400" baseline="30000" dirty="0" smtClean="0"/>
              <a:t>–</a:t>
            </a:r>
            <a:r>
              <a:rPr lang="pt-BR" altLang="en-US" sz="2400" dirty="0" smtClean="0"/>
              <a:t> → Mn</a:t>
            </a:r>
            <a:r>
              <a:rPr lang="pt-BR" altLang="en-US" sz="2400" baseline="30000" dirty="0" smtClean="0"/>
              <a:t>2+</a:t>
            </a:r>
            <a:r>
              <a:rPr lang="pt-BR" altLang="en-US" sz="2400" dirty="0" smtClean="0"/>
              <a:t>(aq) + 4H</a:t>
            </a:r>
            <a:r>
              <a:rPr lang="pt-BR" altLang="en-US" sz="2400" baseline="-25000" dirty="0" smtClean="0"/>
              <a:t>2</a:t>
            </a:r>
            <a:r>
              <a:rPr lang="pt-BR" altLang="en-US" sz="2400" dirty="0" smtClean="0"/>
              <a:t>O(l)</a:t>
            </a:r>
          </a:p>
          <a:p>
            <a:pPr>
              <a:buFontTx/>
              <a:buNone/>
            </a:pPr>
            <a:endParaRPr lang="en-GB" altLang="en-US" sz="2400" dirty="0" smtClean="0"/>
          </a:p>
          <a:p>
            <a:pPr>
              <a:buFontTx/>
              <a:buNone/>
            </a:pPr>
            <a:r>
              <a:rPr lang="en-GB" altLang="en-US" sz="2400" dirty="0" smtClean="0"/>
              <a:t>How many moles of iodide ions are oxidised</a:t>
            </a:r>
          </a:p>
          <a:p>
            <a:pPr>
              <a:buFontTx/>
              <a:buNone/>
            </a:pPr>
            <a:r>
              <a:rPr lang="en-GB" altLang="en-US" sz="2400" dirty="0" smtClean="0"/>
              <a:t>by one mole of permanganate ions?</a:t>
            </a:r>
          </a:p>
          <a:p>
            <a:pPr>
              <a:buFontTx/>
              <a:buNone/>
            </a:pPr>
            <a:r>
              <a:rPr lang="en-GB" altLang="en-US" sz="2400" dirty="0" smtClean="0"/>
              <a:t>A   1.0</a:t>
            </a:r>
          </a:p>
          <a:p>
            <a:pPr>
              <a:buFontTx/>
              <a:buNone/>
            </a:pPr>
            <a:r>
              <a:rPr lang="en-GB" altLang="en-US" sz="2400" dirty="0" smtClean="0"/>
              <a:t>B   2.0</a:t>
            </a:r>
          </a:p>
          <a:p>
            <a:pPr>
              <a:buFontTx/>
              <a:buNone/>
            </a:pPr>
            <a:r>
              <a:rPr lang="en-GB" altLang="en-US" sz="2400" dirty="0" smtClean="0"/>
              <a:t>C   2.5</a:t>
            </a:r>
          </a:p>
          <a:p>
            <a:pPr>
              <a:buFontTx/>
              <a:buNone/>
            </a:pPr>
            <a:r>
              <a:rPr lang="en-GB" altLang="en-US" sz="2400" dirty="0" smtClean="0"/>
              <a:t>D   5.0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7885113" y="6092825"/>
            <a:ext cx="2016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>
                <a:solidFill>
                  <a:srgbClr val="CC0000"/>
                </a:solidFill>
                <a:latin typeface="Comic Sans MS" pitchFamily="66" charset="0"/>
              </a:rPr>
              <a:t>D</a:t>
            </a:r>
            <a:endParaRPr lang="en-GB" altLang="en-US" sz="1800" baseline="30000">
              <a:solidFill>
                <a:srgbClr val="CC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18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FD457791C4F54B87F0418DA685228A" ma:contentTypeVersion="2" ma:contentTypeDescription="Create a new document." ma:contentTypeScope="" ma:versionID="71ada9765f67b215534109dbda50eb0e">
  <xsd:schema xmlns:xsd="http://www.w3.org/2001/XMLSchema" xmlns:xs="http://www.w3.org/2001/XMLSchema" xmlns:p="http://schemas.microsoft.com/office/2006/metadata/properties" xmlns:ns2="5f0d9a28-6939-4b82-9558-41f1372f6003" targetNamespace="http://schemas.microsoft.com/office/2006/metadata/properties" ma:root="true" ma:fieldsID="7c0f0ac48a72fb9195acfa4acc1a4d86" ns2:_="">
    <xsd:import namespace="5f0d9a28-6939-4b82-9558-41f1372f600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d9a28-6939-4b82-9558-41f1372f600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ADDEFDD-50E1-4CB6-B1FA-49564BECD75C}"/>
</file>

<file path=customXml/itemProps2.xml><?xml version="1.0" encoding="utf-8"?>
<ds:datastoreItem xmlns:ds="http://schemas.openxmlformats.org/officeDocument/2006/customXml" ds:itemID="{033F042B-FC33-4B88-8B59-FE8F971FEB4C}"/>
</file>

<file path=customXml/itemProps3.xml><?xml version="1.0" encoding="utf-8"?>
<ds:datastoreItem xmlns:ds="http://schemas.openxmlformats.org/officeDocument/2006/customXml" ds:itemID="{56013FBE-B836-4446-95E9-E3EB0DC2A057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697</TotalTime>
  <Words>3169</Words>
  <Application>Microsoft Office PowerPoint</Application>
  <PresentationFormat>On-screen Show (4:3)</PresentationFormat>
  <Paragraphs>573</Paragraphs>
  <Slides>61</Slides>
  <Notes>31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2" baseType="lpstr">
      <vt:lpstr>Office Theme</vt:lpstr>
      <vt:lpstr>Oxidation and reduction</vt:lpstr>
      <vt:lpstr>PowerPoint Presentation</vt:lpstr>
      <vt:lpstr>Redox Equations</vt:lpstr>
      <vt:lpstr>PowerPoint Presentation</vt:lpstr>
      <vt:lpstr>Redox Reactions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Reducing Agents:</vt:lpstr>
      <vt:lpstr>Oxidising Agents:</vt:lpstr>
      <vt:lpstr>PowerPoint Presentation</vt:lpstr>
      <vt:lpstr>Example 3.</vt:lpstr>
      <vt:lpstr>PowerPoint Presentation</vt:lpstr>
      <vt:lpstr>PowerPoint Presentation</vt:lpstr>
      <vt:lpstr>Redox and the  Electrochemical Series</vt:lpstr>
      <vt:lpstr>PowerPoint Presentation</vt:lpstr>
      <vt:lpstr>PowerPoint Presentation</vt:lpstr>
      <vt:lpstr>Oxidising and Reducing Agents</vt:lpstr>
      <vt:lpstr>Example 4</vt:lpstr>
      <vt:lpstr>PowerPoint Presentation</vt:lpstr>
      <vt:lpstr>Reactions of halogens</vt:lpstr>
      <vt:lpstr>PowerPoint Presentation</vt:lpstr>
      <vt:lpstr>PowerPoint Presentation</vt:lpstr>
      <vt:lpstr>Oxidising and reducing agents</vt:lpstr>
      <vt:lpstr>PowerPoint Presentation</vt:lpstr>
      <vt:lpstr>Oxidising and reducing agents</vt:lpstr>
      <vt:lpstr>PowerPoint Presentation</vt:lpstr>
      <vt:lpstr>Example 4</vt:lpstr>
      <vt:lpstr>PowerPoint Presentation</vt:lpstr>
      <vt:lpstr>Complex Ion REDOX</vt:lpstr>
      <vt:lpstr>Rules for Writing Complex Ion Electron Equations</vt:lpstr>
      <vt:lpstr>PowerPoint Presentation</vt:lpstr>
      <vt:lpstr>Ex.2 Bromate ions (BrO3-) react to form Bromide (Br-) ions</vt:lpstr>
      <vt:lpstr>Balancing Complex Redox Equations</vt:lpstr>
      <vt:lpstr>PowerPoint Presentation</vt:lpstr>
      <vt:lpstr>PowerPoint Presentation</vt:lpstr>
      <vt:lpstr>Molecules and group ions can act as oxidising and reducing agents</vt:lpstr>
      <vt:lpstr>Permanganate MnO4- is a strong oxidising agent</vt:lpstr>
      <vt:lpstr>PowerPoint Presentation</vt:lpstr>
      <vt:lpstr>PowerPoint Presentation</vt:lpstr>
      <vt:lpstr>Oxidation and Reduction reaction – Blue Bottle experiment</vt:lpstr>
      <vt:lpstr>PowerPoint Presentation</vt:lpstr>
      <vt:lpstr>Hydrogen peroxide is a strong oxidising agent</vt:lpstr>
      <vt:lpstr>Elephant Toothpaste Chemistry</vt:lpstr>
      <vt:lpstr>PowerPoint Presentation</vt:lpstr>
      <vt:lpstr>PowerPoint Presentation</vt:lpstr>
      <vt:lpstr> Potassium permanganate</vt:lpstr>
      <vt:lpstr>PowerPoint Presentation</vt:lpstr>
      <vt:lpstr>Hydrogen peroxide</vt:lpstr>
      <vt:lpstr>Chlorine is a strong oxidising agent</vt:lpstr>
      <vt:lpstr>Sodium hypochlorite </vt:lpstr>
      <vt:lpstr>Experiment</vt:lpstr>
      <vt:lpstr>Luminol Chemilumenescence</vt:lpstr>
      <vt:lpstr>A bleach which is a reducing agent  </vt:lpstr>
      <vt:lpstr>PowerPoint Presentation</vt:lpstr>
      <vt:lpstr>PowerPoint Presentation</vt:lpstr>
      <vt:lpstr>PowerPoint Presentation</vt:lpstr>
      <vt:lpstr>PowerPoint Presentation</vt:lpstr>
    </vt:vector>
  </TitlesOfParts>
  <Company>East Renfrewshire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Oxidation and reduction</dc:title>
  <dc:creator>Karen Morton</dc:creator>
  <cp:lastModifiedBy>Karen Morton</cp:lastModifiedBy>
  <cp:revision>42</cp:revision>
  <cp:lastPrinted>2016-11-22T09:41:18Z</cp:lastPrinted>
  <dcterms:created xsi:type="dcterms:W3CDTF">2015-04-30T10:33:48Z</dcterms:created>
  <dcterms:modified xsi:type="dcterms:W3CDTF">2016-11-22T09:42:15Z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0x0101004FFD457791C4F54B87F0418DA685228A</vt:lpwstr>
  </property>
</Properties>
</file>