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61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3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83" r:id="rId3"/>
    <p:sldId id="261" r:id="rId4"/>
    <p:sldId id="262" r:id="rId5"/>
    <p:sldId id="267" r:id="rId6"/>
    <p:sldId id="302" r:id="rId7"/>
    <p:sldId id="303" r:id="rId8"/>
    <p:sldId id="348" r:id="rId9"/>
    <p:sldId id="304" r:id="rId10"/>
    <p:sldId id="305" r:id="rId11"/>
    <p:sldId id="306" r:id="rId12"/>
    <p:sldId id="277" r:id="rId13"/>
    <p:sldId id="322" r:id="rId14"/>
    <p:sldId id="268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280" r:id="rId26"/>
    <p:sldId id="317" r:id="rId27"/>
    <p:sldId id="319" r:id="rId28"/>
    <p:sldId id="321" r:id="rId29"/>
    <p:sldId id="318" r:id="rId30"/>
    <p:sldId id="271" r:id="rId31"/>
    <p:sldId id="275" r:id="rId32"/>
    <p:sldId id="354" r:id="rId33"/>
    <p:sldId id="343" r:id="rId34"/>
    <p:sldId id="344" r:id="rId35"/>
    <p:sldId id="345" r:id="rId36"/>
    <p:sldId id="323" r:id="rId37"/>
    <p:sldId id="325" r:id="rId38"/>
    <p:sldId id="326" r:id="rId39"/>
    <p:sldId id="327" r:id="rId40"/>
    <p:sldId id="328" r:id="rId41"/>
    <p:sldId id="331" r:id="rId42"/>
    <p:sldId id="332" r:id="rId43"/>
    <p:sldId id="333" r:id="rId44"/>
    <p:sldId id="334" r:id="rId45"/>
    <p:sldId id="335" r:id="rId46"/>
    <p:sldId id="336" r:id="rId47"/>
    <p:sldId id="355" r:id="rId48"/>
    <p:sldId id="337" r:id="rId49"/>
    <p:sldId id="338" r:id="rId50"/>
    <p:sldId id="339" r:id="rId51"/>
    <p:sldId id="356" r:id="rId52"/>
    <p:sldId id="340" r:id="rId53"/>
    <p:sldId id="341" r:id="rId54"/>
    <p:sldId id="342" r:id="rId55"/>
    <p:sldId id="346" r:id="rId56"/>
    <p:sldId id="347" r:id="rId57"/>
    <p:sldId id="349" r:id="rId58"/>
    <p:sldId id="350" r:id="rId59"/>
    <p:sldId id="351" r:id="rId60"/>
    <p:sldId id="352" r:id="rId61"/>
    <p:sldId id="353" r:id="rId62"/>
  </p:sldIdLst>
  <p:sldSz cx="9144000" cy="6858000" type="screen4x3"/>
  <p:notesSz cx="9947275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customXml" Target="../customXml/item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8716AD4-10E5-4946-A555-FD7D55E96419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1391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2D828E9F-92AD-4A4B-ABFA-B0B0B98F01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441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06176EE-B542-4D54-911C-379A8682C5E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728" y="3257551"/>
            <a:ext cx="7957820" cy="3086100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1391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38FD1BA1-A2B0-4FA2-BF63-A82D5CD936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84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B447CB7-A6A9-4A13-8A44-429F986C39E0}" type="slidenum">
              <a:rPr lang="en-GB" altLang="en-US" sz="1200"/>
              <a:pPr/>
              <a:t>2</a:t>
            </a:fld>
            <a:endParaRPr lang="en-GB" altLang="en-US" sz="1200"/>
          </a:p>
        </p:txBody>
      </p:sp>
      <p:sp>
        <p:nvSpPr>
          <p:cNvPr id="914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5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5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59F40E62-F5B3-42AC-8867-485BC34E1F72}" type="slidenum">
              <a:rPr lang="en-GB" altLang="en-US" sz="1200"/>
              <a:pPr/>
              <a:t>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69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6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8C3D132-4FCD-4F40-98AE-4686A8254AAE}" type="slidenum">
              <a:rPr lang="en-GB" altLang="en-US" sz="1200"/>
              <a:pPr/>
              <a:t>4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42084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CE26E747-4762-4FFE-8D57-02DEA2EEB367}" type="slidenum">
              <a:rPr lang="en-GB" altLang="en-US" sz="1200">
                <a:solidFill>
                  <a:schemeClr val="tx2"/>
                </a:solidFill>
              </a:rPr>
              <a:pPr algn="r" eaLnBrk="1" hangingPunct="1"/>
              <a:t>5</a:t>
            </a:fld>
            <a:endParaRPr lang="en-GB" altLang="en-US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52324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D7A5BCA3-F7FD-4DBB-9516-40CFAAB039F8}" type="slidenum">
              <a:rPr lang="en-GB" altLang="en-GB" sz="1200">
                <a:solidFill>
                  <a:schemeClr val="tx2"/>
                </a:solidFill>
              </a:rPr>
              <a:pPr algn="r" eaLnBrk="1" hangingPunct="1"/>
              <a:t>12</a:t>
            </a:fld>
            <a:endParaRPr lang="en-GB" altLang="en-GB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4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54372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0182FD51-DE8F-497D-84E8-4860ED1243B1}" type="slidenum">
              <a:rPr lang="en-GB" altLang="en-GB" sz="1200">
                <a:solidFill>
                  <a:schemeClr val="tx2"/>
                </a:solidFill>
              </a:rPr>
              <a:pPr algn="r" eaLnBrk="1" hangingPunct="1"/>
              <a:t>13</a:t>
            </a:fld>
            <a:endParaRPr lang="en-GB" altLang="en-GB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7"/>
          <p:cNvSpPr txBox="1">
            <a:spLocks noGrp="1" noChangeArrowheads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50A71C76-EE01-48E7-A4C7-648600EB060F}" type="slidenum">
              <a:rPr lang="en-GB" altLang="en-US" sz="1200">
                <a:solidFill>
                  <a:schemeClr val="tx2"/>
                </a:solidFill>
              </a:rPr>
              <a:pPr algn="r" eaLnBrk="1" hangingPunct="1"/>
              <a:t>14</a:t>
            </a:fld>
            <a:endParaRPr lang="en-GB" altLang="en-US" sz="1200">
              <a:solidFill>
                <a:schemeClr val="tx2"/>
              </a:solidFill>
            </a:endParaRPr>
          </a:p>
        </p:txBody>
      </p:sp>
      <p:sp>
        <p:nvSpPr>
          <p:cNvPr id="943107" name="Rectangle 7"/>
          <p:cNvSpPr txBox="1">
            <a:spLocks noGrp="1" noChangeArrowheads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/>
            <a:fld id="{D1CDFFE7-9D70-4471-AAFA-3CF1DE620FF2}" type="slidenum">
              <a:rPr lang="en-GB" altLang="en-US" sz="1200">
                <a:solidFill>
                  <a:schemeClr val="tx2"/>
                </a:solidFill>
              </a:rPr>
              <a:pPr algn="r"/>
              <a:t>14</a:t>
            </a:fld>
            <a:endParaRPr lang="en-GB" altLang="en-US" sz="1200">
              <a:solidFill>
                <a:schemeClr val="tx2"/>
              </a:solidFill>
            </a:endParaRPr>
          </a:p>
        </p:txBody>
      </p:sp>
      <p:sp>
        <p:nvSpPr>
          <p:cNvPr id="943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5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55396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29B04722-57EE-4B6E-A6E4-B3B54FCE8227}" type="slidenum">
              <a:rPr lang="en-GB" altLang="en-GB" sz="1200">
                <a:solidFill>
                  <a:schemeClr val="tx2"/>
                </a:solidFill>
              </a:rPr>
              <a:pPr algn="r" eaLnBrk="1" hangingPunct="1"/>
              <a:t>25</a:t>
            </a:fld>
            <a:endParaRPr lang="en-GB" altLang="en-GB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5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45156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1DF24EDD-7E72-4239-9A63-023CB76FA8A6}" type="slidenum">
              <a:rPr lang="en-GB" altLang="en-GB" sz="1200">
                <a:solidFill>
                  <a:schemeClr val="tx2"/>
                </a:solidFill>
              </a:rPr>
              <a:pPr algn="r" eaLnBrk="1" hangingPunct="1"/>
              <a:t>27</a:t>
            </a:fld>
            <a:endParaRPr lang="en-GB" altLang="en-GB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7"/>
          <p:cNvSpPr txBox="1">
            <a:spLocks noGrp="1" noChangeArrowheads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1D54606C-5C44-4708-8235-A02BB8FB0FB5}" type="slidenum">
              <a:rPr lang="en-GB" altLang="en-US" sz="1200">
                <a:solidFill>
                  <a:schemeClr val="tx2"/>
                </a:solidFill>
              </a:rPr>
              <a:pPr algn="r" eaLnBrk="1" hangingPunct="1"/>
              <a:t>30</a:t>
            </a:fld>
            <a:endParaRPr lang="en-GB" altLang="en-US" sz="1200">
              <a:solidFill>
                <a:schemeClr val="tx2"/>
              </a:solidFill>
            </a:endParaRPr>
          </a:p>
        </p:txBody>
      </p:sp>
      <p:sp>
        <p:nvSpPr>
          <p:cNvPr id="946179" name="Rectangle 7"/>
          <p:cNvSpPr txBox="1">
            <a:spLocks noGrp="1" noChangeArrowheads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/>
            <a:fld id="{DEC29F54-E4E9-4898-AF1B-B15F68914723}" type="slidenum">
              <a:rPr lang="en-GB" altLang="en-US" sz="1200">
                <a:solidFill>
                  <a:schemeClr val="tx2"/>
                </a:solidFill>
              </a:rPr>
              <a:pPr algn="r"/>
              <a:t>30</a:t>
            </a:fld>
            <a:endParaRPr lang="en-GB" altLang="en-US" sz="1200">
              <a:solidFill>
                <a:schemeClr val="tx2"/>
              </a:solidFill>
            </a:endParaRPr>
          </a:p>
        </p:txBody>
      </p:sp>
      <p:sp>
        <p:nvSpPr>
          <p:cNvPr id="946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3" rIns="91428" bIns="45713"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0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50276" name="Slide Number Placeholder 3"/>
          <p:cNvSpPr txBox="1">
            <a:spLocks noGrp="1"/>
          </p:cNvSpPr>
          <p:nvPr/>
        </p:nvSpPr>
        <p:spPr bwMode="auto">
          <a:xfrm>
            <a:off x="5636639" y="6515100"/>
            <a:ext cx="431063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958850"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defTabSz="9588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/>
            <a:fld id="{B02BD96C-C8A7-4552-8524-CCB00E41C492}" type="slidenum">
              <a:rPr lang="en-GB" altLang="en-GB" sz="1200">
                <a:solidFill>
                  <a:schemeClr val="tx2"/>
                </a:solidFill>
              </a:rPr>
              <a:pPr algn="r" eaLnBrk="1" hangingPunct="1"/>
              <a:t>31</a:t>
            </a:fld>
            <a:endParaRPr lang="en-GB" altLang="en-GB" sz="120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5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15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CB899F9-9B1E-4417-8CAB-793C733149AF}" type="slidenum">
              <a:rPr lang="en-GB" altLang="en-US" sz="1200"/>
              <a:pPr/>
              <a:t>33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7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7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FAFFA31-0922-4321-A9B4-0FBC9139AC69}" type="slidenum">
              <a:rPr lang="en-GB" altLang="en-US" sz="1200"/>
              <a:pPr/>
              <a:t>35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F695278-8240-4C6E-AA82-7CE566EFD0C3}" type="slidenum">
              <a:rPr lang="en-GB" altLang="en-US" sz="1200"/>
              <a:pPr/>
              <a:t>37</a:t>
            </a:fld>
            <a:endParaRPr lang="en-GB" altLang="en-US" sz="1200"/>
          </a:p>
        </p:txBody>
      </p:sp>
      <p:sp>
        <p:nvSpPr>
          <p:cNvPr id="917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9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19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9BA8A56-F382-46E0-AD10-D6872647CB44}" type="slidenum">
              <a:rPr lang="en-GB" altLang="en-US" sz="1200"/>
              <a:pPr/>
              <a:t>38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0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20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7858B4DC-FA01-4EB2-8825-4FFFC3534A39}" type="slidenum">
              <a:rPr lang="en-GB" altLang="en-US" sz="1200"/>
              <a:pPr/>
              <a:t>40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3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23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E57ADCA1-F45E-4322-B313-1D8AF327BA26}" type="slidenum">
              <a:rPr lang="en-GB" altLang="en-US" sz="1200"/>
              <a:pPr/>
              <a:t>41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AFF355D-7717-4D11-A1A6-A000619323A7}" type="slidenum">
              <a:rPr lang="en-GB" altLang="en-US" sz="1200"/>
              <a:pPr/>
              <a:t>42</a:t>
            </a:fld>
            <a:endParaRPr lang="en-GB" altLang="en-US" sz="1200"/>
          </a:p>
        </p:txBody>
      </p:sp>
      <p:sp>
        <p:nvSpPr>
          <p:cNvPr id="924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5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25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45A266A-1F44-4EED-8E79-AB01D7CCB8CF}" type="slidenum">
              <a:rPr lang="en-GB" altLang="en-US" sz="1200"/>
              <a:pPr/>
              <a:t>43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A7D5707D-4031-4828-B0A8-E9576733A9B9}" type="slidenum">
              <a:rPr lang="en-GB" altLang="en-US" sz="1200"/>
              <a:pPr/>
              <a:t>44</a:t>
            </a:fld>
            <a:endParaRPr lang="en-GB" altLang="en-US" sz="1200"/>
          </a:p>
        </p:txBody>
      </p:sp>
      <p:sp>
        <p:nvSpPr>
          <p:cNvPr id="926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90F678FB-CA3C-41AF-A601-B997C27F6743}" type="slidenum">
              <a:rPr lang="en-GB" altLang="en-US" sz="1200"/>
              <a:pPr/>
              <a:t>45</a:t>
            </a:fld>
            <a:endParaRPr lang="en-GB" altLang="en-US" sz="1200"/>
          </a:p>
        </p:txBody>
      </p:sp>
      <p:sp>
        <p:nvSpPr>
          <p:cNvPr id="927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8DEB8071-57E7-46B9-A37A-615C257F016C}" type="slidenum">
              <a:rPr lang="en-GB" altLang="en-US" sz="1200"/>
              <a:pPr/>
              <a:t>46</a:t>
            </a:fld>
            <a:endParaRPr lang="en-GB" altLang="en-US" sz="1200"/>
          </a:p>
        </p:txBody>
      </p:sp>
      <p:sp>
        <p:nvSpPr>
          <p:cNvPr id="928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C504E2C6-8F9C-4089-82A7-0BAC68F89429}" type="slidenum">
              <a:rPr lang="en-GB" altLang="en-US" sz="1200"/>
              <a:pPr/>
              <a:t>48</a:t>
            </a:fld>
            <a:endParaRPr lang="en-GB" altLang="en-US" sz="1200"/>
          </a:p>
        </p:txBody>
      </p:sp>
      <p:sp>
        <p:nvSpPr>
          <p:cNvPr id="929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1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D65972DB-7ED6-4E00-A234-92A3351BA2A3}" type="slidenum">
              <a:rPr lang="en-GB" altLang="en-US" sz="1200"/>
              <a:pPr/>
              <a:t>49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2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2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D1538D1D-F918-4B6B-987E-5CA08CA54ABF}" type="slidenum">
              <a:rPr lang="en-GB" altLang="en-US" sz="1200"/>
              <a:pPr/>
              <a:t>50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3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3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CA82A240-45EC-44F6-867E-7D9C5C3D82A1}" type="slidenum">
              <a:rPr lang="en-GB" altLang="en-US" sz="1200"/>
              <a:pPr/>
              <a:t>52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49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4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9E97211-2074-48AF-BF75-FE36A05895C0}" type="slidenum">
              <a:rPr lang="en-GB" altLang="en-US" sz="1200"/>
              <a:pPr/>
              <a:t>53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9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39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C1D0724C-1EBE-415B-8973-BED307EF15BE}" type="slidenum">
              <a:rPr lang="en-GB" altLang="en-US" sz="1200"/>
              <a:pPr/>
              <a:t>55</a:t>
            </a:fld>
            <a:endParaRPr lang="en-GB" altLang="en-US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0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940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08019" indent="-272315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089260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24964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1960668" indent="-217852" defTabSz="913768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396371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832075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267780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703483" indent="-217852" defTabSz="913768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E79DBD34-011D-47E4-A47C-A94A3F517B84}" type="slidenum">
              <a:rPr lang="en-GB" altLang="en-US" sz="1200"/>
              <a:pPr/>
              <a:t>56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823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62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77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55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079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419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53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4597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561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45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4252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4C8CC-FB1F-455A-9967-125D815B35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20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5233-B7F9-4F77-9B65-A77AB79FDF80}" type="datetimeFigureOut">
              <a:rPr lang="en-GB" smtClean="0"/>
              <a:t>05/12/2016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8946A-7DEA-4572-ACFA-F57EBF9EF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65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emguide.co.uk/analysis/chromatography/thinlayer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chemsite.lsrhs.net/FlashMedia/html/columnChrom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rsc.org/Chemistry%20at%20the%20races/RSC%20Horseracing%20Part%205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3688" y="548680"/>
            <a:ext cx="56886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Helvetica" pitchFamily="34" charset="0"/>
              </a:rPr>
              <a:t>Chemical analysis as part of Quality Control</a:t>
            </a:r>
            <a:endParaRPr lang="en-GB" sz="36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2564904"/>
            <a:ext cx="67327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How are analytical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chemistry techniques such as chromatography and volumetric analysis </a:t>
            </a:r>
            <a:r>
              <a:rPr lang="en-GB" altLang="en-US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used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to control the quality of </a:t>
            </a:r>
            <a:r>
              <a:rPr lang="en-GB" altLang="en-US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products produced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 an industrial </a:t>
            </a:r>
            <a:r>
              <a:rPr lang="en-GB" altLang="en-US" sz="24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process.</a:t>
            </a:r>
            <a:r>
              <a:rPr lang="en-GB" altLang="en-US" sz="2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in </a:t>
            </a:r>
            <a:r>
              <a:rPr lang="en-GB" altLang="en-US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an industrial process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93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Chemical Analysis</a:t>
            </a:r>
          </a:p>
        </p:txBody>
      </p:sp>
    </p:spTree>
    <p:extLst>
      <p:ext uri="{BB962C8B-B14F-4D97-AF65-F5344CB8AC3E}">
        <p14:creationId xmlns:p14="http://schemas.microsoft.com/office/powerpoint/2010/main" val="337935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Chemical analysis</a:t>
            </a:r>
          </a:p>
        </p:txBody>
      </p:sp>
      <p:sp>
        <p:nvSpPr>
          <p:cNvPr id="451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 smtClean="0">
                <a:latin typeface="Comic Sans MS" pitchFamily="66" charset="0"/>
              </a:rPr>
              <a:t>Analysis is very important in industry for quality control purposes</a:t>
            </a:r>
          </a:p>
          <a:p>
            <a:endParaRPr lang="en-GB" altLang="en-US" sz="2800" dirty="0" smtClean="0">
              <a:latin typeface="Comic Sans MS" pitchFamily="66" charset="0"/>
            </a:endParaRPr>
          </a:p>
          <a:p>
            <a:r>
              <a:rPr lang="en-GB" altLang="en-US" sz="2800" dirty="0" smtClean="0">
                <a:latin typeface="Comic Sans MS" pitchFamily="66" charset="0"/>
              </a:rPr>
              <a:t>Checking for contaminants</a:t>
            </a:r>
          </a:p>
          <a:p>
            <a:r>
              <a:rPr lang="en-GB" altLang="en-US" sz="2800" dirty="0" smtClean="0">
                <a:latin typeface="Comic Sans MS" pitchFamily="66" charset="0"/>
              </a:rPr>
              <a:t>Checking the level of product </a:t>
            </a:r>
            <a:r>
              <a:rPr lang="en-GB" altLang="en-US" sz="2800" dirty="0" err="1" smtClean="0">
                <a:latin typeface="Comic Sans MS" pitchFamily="66" charset="0"/>
              </a:rPr>
              <a:t>e.g</a:t>
            </a:r>
            <a:r>
              <a:rPr lang="en-GB" altLang="en-US" sz="2800" dirty="0" smtClean="0">
                <a:latin typeface="Comic Sans MS" pitchFamily="66" charset="0"/>
              </a:rPr>
              <a:t> alcohol in whisky, aspirin in tablets </a:t>
            </a:r>
            <a:r>
              <a:rPr lang="en-GB" altLang="en-US" sz="2800" dirty="0" err="1" smtClean="0">
                <a:latin typeface="Comic Sans MS" pitchFamily="66" charset="0"/>
              </a:rPr>
              <a:t>etc</a:t>
            </a:r>
            <a:endParaRPr lang="en-GB" altLang="en-US" sz="2800" dirty="0" smtClean="0">
              <a:latin typeface="Comic Sans MS" pitchFamily="66" charset="0"/>
            </a:endParaRPr>
          </a:p>
          <a:p>
            <a:endParaRPr lang="en-GB" altLang="en-US" sz="2800" dirty="0" smtClean="0">
              <a:latin typeface="Comic Sans MS" pitchFamily="66" charset="0"/>
            </a:endParaRPr>
          </a:p>
          <a:p>
            <a:r>
              <a:rPr lang="en-GB" altLang="en-US" dirty="0"/>
              <a:t>https://www.youtube.com/watch?feature=player_embedded&amp;v=orh5qrzyLQA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356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Analysis</a:t>
            </a:r>
          </a:p>
        </p:txBody>
      </p:sp>
      <p:sp>
        <p:nvSpPr>
          <p:cNvPr id="452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Analysis is widely carried out for a range of applications. A few examples are: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8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1. </a:t>
            </a:r>
            <a:r>
              <a:rPr lang="en-GB" altLang="en-US" sz="2800" dirty="0">
                <a:latin typeface="Comic Sans MS" pitchFamily="66" charset="0"/>
              </a:rPr>
              <a:t>S</a:t>
            </a:r>
            <a:r>
              <a:rPr lang="en-GB" altLang="en-US" sz="2800" dirty="0" smtClean="0">
                <a:latin typeface="Comic Sans MS" pitchFamily="66" charset="0"/>
              </a:rPr>
              <a:t>oil analysis.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2. Samples of blood, urine etc. in health.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3. Water purification analysis.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4. Swimming pools etc.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800" dirty="0" smtClean="0">
                <a:latin typeface="Comic Sans MS" pitchFamily="66" charset="0"/>
              </a:rPr>
              <a:t>5. Environmental health.</a:t>
            </a:r>
          </a:p>
        </p:txBody>
      </p:sp>
    </p:spTree>
    <p:extLst>
      <p:ext uri="{BB962C8B-B14F-4D97-AF65-F5344CB8AC3E}">
        <p14:creationId xmlns:p14="http://schemas.microsoft.com/office/powerpoint/2010/main" val="27188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73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39552" y="260648"/>
            <a:ext cx="7772400" cy="1470025"/>
          </a:xfrm>
        </p:spPr>
        <p:txBody>
          <a:bodyPr/>
          <a:lstStyle/>
          <a:p>
            <a:r>
              <a:rPr lang="en-GB" altLang="en-US" dirty="0" smtClean="0">
                <a:latin typeface="Comic Sans MS" panose="030F0702030302020204" pitchFamily="66" charset="0"/>
              </a:rPr>
              <a:t>Redox titrations</a:t>
            </a: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31640" y="1628800"/>
            <a:ext cx="6400800" cy="1752600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GB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Helvetica" pitchFamily="34" charset="0"/>
              </a:rPr>
              <a:t>Volumetric </a:t>
            </a:r>
            <a:r>
              <a:rPr lang="en-GB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Helvetica" pitchFamily="34" charset="0"/>
              </a:rPr>
              <a:t>titration</a:t>
            </a:r>
            <a:r>
              <a:rPr lang="en-GB" alt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GB" altLang="en-US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endParaRPr lang="en-GB" alt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 algn="ctr">
              <a:buFontTx/>
              <a:buNone/>
            </a:pPr>
            <a:r>
              <a:rPr lang="en-GB" altLang="en-US" sz="2000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Identify how solution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concentrations can be accurately determined in volumetric titrations</a:t>
            </a:r>
            <a:endParaRPr lang="en-US" altLang="en-US" sz="2000" dirty="0" smtClean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09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4958680" cy="868363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3200" dirty="0" smtClean="0">
                <a:latin typeface="Comic Sans MS" panose="030F0702030302020204" pitchFamily="66" charset="0"/>
              </a:rPr>
              <a:t>Titrations</a:t>
            </a:r>
            <a:r>
              <a:rPr lang="en-GB" altLang="en-US" sz="3200" dirty="0" smtClean="0"/>
              <a:t>  </a:t>
            </a:r>
            <a:r>
              <a:rPr lang="en-GB" altLang="en-US" sz="2200" dirty="0" smtClean="0">
                <a:latin typeface="Comic Sans MS" panose="030F0702030302020204" pitchFamily="66" charset="0"/>
              </a:rPr>
              <a:t>(Revision )</a:t>
            </a:r>
          </a:p>
        </p:txBody>
      </p:sp>
      <p:grpSp>
        <p:nvGrpSpPr>
          <p:cNvPr id="35853" name="Group 13"/>
          <p:cNvGrpSpPr>
            <a:grpSpLocks/>
          </p:cNvGrpSpPr>
          <p:nvPr/>
        </p:nvGrpSpPr>
        <p:grpSpPr bwMode="auto">
          <a:xfrm>
            <a:off x="762000" y="1066800"/>
            <a:ext cx="3581400" cy="4724400"/>
            <a:chOff x="480" y="672"/>
            <a:chExt cx="2256" cy="2976"/>
          </a:xfrm>
        </p:grpSpPr>
        <p:pic>
          <p:nvPicPr>
            <p:cNvPr id="26630" name="Picture 6" descr="titratio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672"/>
              <a:ext cx="2224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1584" y="1248"/>
              <a:ext cx="1104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2"/>
                </a:solidFill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1680" y="3120"/>
              <a:ext cx="1056" cy="3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2"/>
                </a:solidFill>
              </a:endParaRPr>
            </a:p>
          </p:txBody>
        </p:sp>
      </p:grp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3505200" y="1050925"/>
            <a:ext cx="4800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This is the technique used to calculate the exact concentration of a solution.</a:t>
            </a:r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3390900" y="2664128"/>
            <a:ext cx="53340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Titrations are repeated until CONCORDANT results are obtained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9994" y="4065538"/>
            <a:ext cx="563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The </a:t>
            </a:r>
            <a:r>
              <a:rPr lang="en-GB" sz="2400" dirty="0">
                <a:latin typeface="Comic Sans MS" panose="030F0702030302020204" pitchFamily="66" charset="0"/>
              </a:rPr>
              <a:t>end-point is the point at which the reaction is just complete.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An indicator is a substance which changes colour at the end-point. </a:t>
            </a:r>
            <a:r>
              <a:rPr lang="en-GB" sz="2400" dirty="0" smtClean="0">
                <a:latin typeface="Comic Sans MS" panose="030F0702030302020204" pitchFamily="66" charset="0"/>
              </a:rPr>
              <a:t>Some substances are self indicating e.g. potassium permanganate</a:t>
            </a:r>
            <a:r>
              <a:rPr lang="en-GB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1231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/>
      <p:bldP spid="35851" grpId="0" autoUpdateAnimBg="0"/>
      <p:bldP spid="3586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457200" y="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latin typeface="Times New Roman" pitchFamily="18" charset="0"/>
              </a:rPr>
              <a:t>Results</a:t>
            </a:r>
            <a:r>
              <a:rPr lang="en-GB" altLang="en-US" sz="2400">
                <a:latin typeface="Times New Roman" pitchFamily="18" charset="0"/>
              </a:rPr>
              <a:t>: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09600" y="609600"/>
            <a:ext cx="3810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First titration     =  26.0 cm</a:t>
            </a:r>
            <a:r>
              <a:rPr lang="en-GB" altLang="en-US" sz="2400" b="1" baseline="30000">
                <a:latin typeface="Times New Roman" pitchFamily="18" charset="0"/>
              </a:rPr>
              <a:t>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Second titration =  24.4 cm</a:t>
            </a:r>
            <a:r>
              <a:rPr lang="en-GB" altLang="en-US" sz="2400" b="1" baseline="30000">
                <a:latin typeface="Times New Roman" pitchFamily="18" charset="0"/>
              </a:rPr>
              <a:t>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Third titration    =  24.3 cm</a:t>
            </a:r>
            <a:r>
              <a:rPr lang="en-GB" altLang="en-US" sz="2400" b="1" baseline="30000">
                <a:latin typeface="Times New Roman" pitchFamily="18" charset="0"/>
              </a:rPr>
              <a:t>3</a:t>
            </a:r>
            <a:r>
              <a:rPr lang="en-GB" altLang="en-US" sz="2400">
                <a:latin typeface="Times New Roman" pitchFamily="18" charset="0"/>
              </a:rPr>
              <a:t>   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400">
              <a:latin typeface="Times New Roman" pitchFamily="18" charset="0"/>
            </a:endParaRPr>
          </a:p>
        </p:txBody>
      </p:sp>
      <p:sp>
        <p:nvSpPr>
          <p:cNvPr id="37894" name="AutoShape 6"/>
          <p:cNvSpPr>
            <a:spLocks/>
          </p:cNvSpPr>
          <p:nvPr/>
        </p:nvSpPr>
        <p:spPr bwMode="auto">
          <a:xfrm>
            <a:off x="4419600" y="11430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5029200" y="1371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Concordant results</a:t>
            </a:r>
          </a:p>
        </p:txBody>
      </p:sp>
      <p:grpSp>
        <p:nvGrpSpPr>
          <p:cNvPr id="37896" name="Group 8"/>
          <p:cNvGrpSpPr>
            <a:grpSpLocks/>
          </p:cNvGrpSpPr>
          <p:nvPr/>
        </p:nvGrpSpPr>
        <p:grpSpPr bwMode="auto">
          <a:xfrm>
            <a:off x="4419600" y="609600"/>
            <a:ext cx="3505200" cy="457200"/>
            <a:chOff x="2736" y="816"/>
            <a:chExt cx="2208" cy="288"/>
          </a:xfrm>
        </p:grpSpPr>
        <p:sp>
          <p:nvSpPr>
            <p:cNvPr id="27661" name="Text Box 9"/>
            <p:cNvSpPr txBox="1">
              <a:spLocks noChangeArrowheads="1"/>
            </p:cNvSpPr>
            <p:nvPr/>
          </p:nvSpPr>
          <p:spPr bwMode="auto">
            <a:xfrm>
              <a:off x="3216" y="816"/>
              <a:ext cx="1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>
                  <a:latin typeface="Times New Roman" pitchFamily="18" charset="0"/>
                </a:rPr>
                <a:t>Rough result</a:t>
              </a:r>
            </a:p>
          </p:txBody>
        </p:sp>
        <p:sp>
          <p:nvSpPr>
            <p:cNvPr id="27662" name="AutoShape 10"/>
            <p:cNvSpPr>
              <a:spLocks noChangeArrowheads="1"/>
            </p:cNvSpPr>
            <p:nvPr/>
          </p:nvSpPr>
          <p:spPr bwMode="auto">
            <a:xfrm>
              <a:off x="2736" y="912"/>
              <a:ext cx="336" cy="144"/>
            </a:xfrm>
            <a:prstGeom prst="leftArrow">
              <a:avLst>
                <a:gd name="adj1" fmla="val 50000"/>
                <a:gd name="adj2" fmla="val 58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2"/>
                </a:solidFill>
              </a:endParaRPr>
            </a:p>
          </p:txBody>
        </p:sp>
      </p:grp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609600" y="27432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Volume</a:t>
            </a: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3276600" y="27432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=</a:t>
            </a:r>
          </a:p>
        </p:txBody>
      </p:sp>
      <p:sp>
        <p:nvSpPr>
          <p:cNvPr id="37902" name="Text Box 14"/>
          <p:cNvSpPr txBox="1">
            <a:spLocks noChangeArrowheads="1"/>
          </p:cNvSpPr>
          <p:nvPr/>
        </p:nvSpPr>
        <p:spPr bwMode="auto">
          <a:xfrm>
            <a:off x="5867400" y="2438400"/>
            <a:ext cx="2057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Times New Roman" pitchFamily="18" charset="0"/>
              </a:rPr>
              <a:t>Average of concordant results.</a:t>
            </a:r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886200" y="27432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</a:rPr>
              <a:t>24.35 cm</a:t>
            </a:r>
            <a:r>
              <a:rPr lang="en-GB" altLang="en-US" sz="2400" baseline="3000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381000" y="3733800"/>
            <a:ext cx="8153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</a:rPr>
              <a:t>From the volume result obtained we can then go on to calculate: 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609600" y="4648200"/>
            <a:ext cx="6629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400">
                <a:solidFill>
                  <a:schemeClr val="tx2"/>
                </a:solidFill>
              </a:rPr>
              <a:t> number of moles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solidFill>
                  <a:schemeClr val="tx2"/>
                </a:solidFill>
              </a:rPr>
              <a:t> mass of substance dissolved</a:t>
            </a:r>
          </a:p>
          <a:p>
            <a:pPr eaLnBrk="1" hangingPunct="1">
              <a:spcBef>
                <a:spcPct val="50000"/>
              </a:spcBef>
            </a:pPr>
            <a:r>
              <a:rPr lang="en-GB" altLang="en-US" sz="2400">
                <a:solidFill>
                  <a:schemeClr val="tx2"/>
                </a:solidFill>
              </a:rPr>
              <a:t> concentration of solution</a:t>
            </a:r>
          </a:p>
        </p:txBody>
      </p:sp>
    </p:spTree>
    <p:extLst>
      <p:ext uri="{BB962C8B-B14F-4D97-AF65-F5344CB8AC3E}">
        <p14:creationId xmlns:p14="http://schemas.microsoft.com/office/powerpoint/2010/main" val="423829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autoUpdateAnimBg="0"/>
      <p:bldP spid="37893" grpId="0" autoUpdateAnimBg="0"/>
      <p:bldP spid="37894" grpId="0" animBg="1"/>
      <p:bldP spid="37895" grpId="0" autoUpdateAnimBg="0"/>
      <p:bldP spid="37900" grpId="0"/>
      <p:bldP spid="37901" grpId="0"/>
      <p:bldP spid="37902" grpId="0" autoUpdateAnimBg="0"/>
      <p:bldP spid="37903" grpId="0"/>
      <p:bldP spid="37904" grpId="0"/>
      <p:bldP spid="379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620688"/>
            <a:ext cx="8280920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Volumetric analysis involves using a solution of accurately known concentration in a quantitative reaction to determine the concentration of another substance</a:t>
            </a:r>
            <a:r>
              <a:rPr lang="en-GB" sz="2400" dirty="0" smtClean="0">
                <a:latin typeface="Comic Sans MS" panose="030F0702030302020204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373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>
          <a:xfrm>
            <a:off x="330324" y="-163083"/>
            <a:ext cx="8229600" cy="764704"/>
          </a:xfrm>
        </p:spPr>
        <p:txBody>
          <a:bodyPr/>
          <a:lstStyle/>
          <a:p>
            <a:pPr eaLnBrk="1" hangingPunct="1"/>
            <a:r>
              <a:rPr lang="en-GB" altLang="en-US" sz="3200" u="sng" dirty="0" smtClean="0"/>
              <a:t>Acid / Base Titrations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52400" y="476672"/>
            <a:ext cx="8209607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latin typeface="Comic Sans MS" panose="030F0702030302020204" pitchFamily="66" charset="0"/>
              </a:rPr>
              <a:t>Ex1.</a:t>
            </a:r>
            <a:r>
              <a:rPr lang="en-GB" altLang="en-US" sz="2000" dirty="0">
                <a:latin typeface="Comic Sans MS" panose="030F0702030302020204" pitchFamily="66" charset="0"/>
              </a:rPr>
              <a:t> 25cm</a:t>
            </a:r>
            <a:r>
              <a:rPr lang="en-GB" altLang="en-US" sz="2000" b="1" baseline="30000" dirty="0">
                <a:latin typeface="Comic Sans MS" panose="030F0702030302020204" pitchFamily="66" charset="0"/>
              </a:rPr>
              <a:t>3</a:t>
            </a:r>
            <a:r>
              <a:rPr lang="en-GB" altLang="en-US" sz="2000" dirty="0">
                <a:latin typeface="Comic Sans MS" panose="030F0702030302020204" pitchFamily="66" charset="0"/>
              </a:rPr>
              <a:t> of 0.5 </a:t>
            </a:r>
            <a:r>
              <a:rPr lang="en-GB" altLang="en-US" sz="2000" dirty="0" err="1">
                <a:latin typeface="Comic Sans MS" panose="030F0702030302020204" pitchFamily="66" charset="0"/>
              </a:rPr>
              <a:t>mol</a:t>
            </a:r>
            <a:r>
              <a:rPr lang="en-GB" altLang="en-US" sz="2000" dirty="0">
                <a:latin typeface="Comic Sans MS" panose="030F0702030302020204" pitchFamily="66" charset="0"/>
              </a:rPr>
              <a:t> l</a:t>
            </a:r>
            <a:r>
              <a:rPr lang="en-GB" altLang="en-US" sz="2000" b="1" baseline="30000" dirty="0">
                <a:latin typeface="Comic Sans MS" panose="030F0702030302020204" pitchFamily="66" charset="0"/>
              </a:rPr>
              <a:t>-1</a:t>
            </a:r>
            <a:r>
              <a:rPr lang="en-GB" altLang="en-US" sz="2000" dirty="0">
                <a:latin typeface="Comic Sans MS" panose="030F0702030302020204" pitchFamily="66" charset="0"/>
              </a:rPr>
              <a:t> hydrochloric acid was neutralised by 38 cm</a:t>
            </a:r>
            <a:r>
              <a:rPr lang="en-GB" altLang="en-US" sz="2000" b="1" baseline="30000" dirty="0">
                <a:latin typeface="Comic Sans MS" panose="030F0702030302020204" pitchFamily="66" charset="0"/>
              </a:rPr>
              <a:t>3</a:t>
            </a:r>
            <a:r>
              <a:rPr lang="en-GB" altLang="en-US" sz="2000" dirty="0">
                <a:latin typeface="Comic Sans MS" panose="030F0702030302020204" pitchFamily="66" charset="0"/>
              </a:rPr>
              <a:t> of calcium  hydroxide.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What was the concentration of the alkali?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723900" y="3794125"/>
            <a:ext cx="152400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HCl </a:t>
            </a:r>
            <a:r>
              <a:rPr lang="en-GB" altLang="en-US" sz="2000" dirty="0" smtClean="0">
                <a:latin typeface="Comic Sans MS" panose="030F0702030302020204" pitchFamily="66" charset="0"/>
              </a:rPr>
              <a:t>:   </a:t>
            </a:r>
            <a:r>
              <a:rPr lang="en-GB" altLang="en-US" sz="2000" dirty="0">
                <a:latin typeface="Comic Sans MS" panose="030F0702030302020204" pitchFamily="66" charset="0"/>
              </a:rPr>
              <a:t>n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	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	v =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762500" y="3717925"/>
            <a:ext cx="23622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Ca(OH)</a:t>
            </a:r>
            <a:r>
              <a:rPr lang="en-GB" altLang="en-US" sz="200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000" dirty="0">
                <a:latin typeface="Comic Sans MS" panose="030F0702030302020204" pitchFamily="66" charset="0"/>
              </a:rPr>
              <a:t> :   n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	       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	       v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000" dirty="0">
              <a:latin typeface="Comic Sans MS" panose="030F0702030302020204" pitchFamily="66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88899" y="2734613"/>
            <a:ext cx="7467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Step </a:t>
            </a:r>
            <a:r>
              <a:rPr lang="en-GB" altLang="en-US" sz="2000" b="1" dirty="0" smtClean="0">
                <a:solidFill>
                  <a:srgbClr val="000099"/>
                </a:solidFill>
                <a:latin typeface="Comic Sans MS" panose="030F0702030302020204" pitchFamily="66" charset="0"/>
              </a:rPr>
              <a:t>2. </a:t>
            </a:r>
            <a:r>
              <a:rPr lang="en-GB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calculate number of moles using mole triangle: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2324100" y="4210367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0.5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2331690" y="4687887"/>
            <a:ext cx="990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0.025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6618286" y="4651375"/>
            <a:ext cx="1371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0.038</a:t>
            </a:r>
          </a:p>
        </p:txBody>
      </p:sp>
      <p:grpSp>
        <p:nvGrpSpPr>
          <p:cNvPr id="38924" name="Group 12"/>
          <p:cNvGrpSpPr>
            <a:grpSpLocks/>
          </p:cNvGrpSpPr>
          <p:nvPr/>
        </p:nvGrpSpPr>
        <p:grpSpPr bwMode="auto">
          <a:xfrm>
            <a:off x="2324100" y="3717925"/>
            <a:ext cx="4953000" cy="933450"/>
            <a:chOff x="1584" y="2016"/>
            <a:chExt cx="3120" cy="588"/>
          </a:xfrm>
        </p:grpSpPr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1584" y="2112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Comic Sans MS" panose="030F0702030302020204" pitchFamily="66" charset="0"/>
                </a:rPr>
                <a:t>?</a:t>
              </a:r>
            </a:p>
          </p:txBody>
        </p:sp>
        <p:sp>
          <p:nvSpPr>
            <p:cNvPr id="28686" name="Text Box 14"/>
            <p:cNvSpPr txBox="1">
              <a:spLocks noChangeArrowheads="1"/>
            </p:cNvSpPr>
            <p:nvPr/>
          </p:nvSpPr>
          <p:spPr bwMode="auto">
            <a:xfrm>
              <a:off x="4224" y="2016"/>
              <a:ext cx="4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Comic Sans MS" panose="030F0702030302020204" pitchFamily="66" charset="0"/>
                </a:rPr>
                <a:t>?</a:t>
              </a:r>
            </a:p>
          </p:txBody>
        </p:sp>
        <p:sp>
          <p:nvSpPr>
            <p:cNvPr id="28687" name="Text Box 15"/>
            <p:cNvSpPr txBox="1">
              <a:spLocks noChangeArrowheads="1"/>
            </p:cNvSpPr>
            <p:nvPr/>
          </p:nvSpPr>
          <p:spPr bwMode="auto">
            <a:xfrm>
              <a:off x="4224" y="2352"/>
              <a:ext cx="48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Comic Sans MS" panose="030F0702030302020204" pitchFamily="66" charset="0"/>
                </a:rPr>
                <a:t>?</a:t>
              </a:r>
            </a:p>
          </p:txBody>
        </p:sp>
      </p:grp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723900" y="5622925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n = 0.5 x 0.025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723900" y="6308725"/>
            <a:ext cx="6324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n = 0.0125 moles of HCl</a:t>
            </a:r>
          </a:p>
        </p:txBody>
      </p:sp>
      <p:cxnSp>
        <p:nvCxnSpPr>
          <p:cNvPr id="3" name="Straight Connector 2"/>
          <p:cNvCxnSpPr>
            <a:endCxn id="38928" idx="3"/>
          </p:cNvCxnSpPr>
          <p:nvPr/>
        </p:nvCxnSpPr>
        <p:spPr>
          <a:xfrm>
            <a:off x="4000500" y="3717925"/>
            <a:ext cx="0" cy="21050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409700" y="3348026"/>
            <a:ext cx="2010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2moles HCl</a:t>
            </a:r>
            <a:endParaRPr lang="en-GB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9944" y="3348593"/>
            <a:ext cx="2218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1mole </a:t>
            </a:r>
            <a:r>
              <a:rPr lang="en-GB" sz="2000" b="1" dirty="0" err="1" smtClean="0">
                <a:solidFill>
                  <a:srgbClr val="7030A0"/>
                </a:solidFill>
                <a:latin typeface="Comic Sans MS" panose="030F0702030302020204" pitchFamily="66" charset="0"/>
              </a:rPr>
              <a:t>Ca</a:t>
            </a:r>
            <a:r>
              <a:rPr lang="en-GB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(OH)</a:t>
            </a:r>
            <a:r>
              <a:rPr lang="en-GB" sz="2000" b="1" baseline="-25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2</a:t>
            </a:r>
            <a:endParaRPr lang="en-GB" sz="2000" b="1" baseline="-25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" y="2125662"/>
            <a:ext cx="8474075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3886200" y="2420888"/>
            <a:ext cx="11178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52400" y="1744485"/>
            <a:ext cx="6339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Step1: Write a balanced equation</a:t>
            </a:r>
            <a:endParaRPr lang="en-GB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24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7" grpId="0" autoUpdateAnimBg="0"/>
      <p:bldP spid="38918" grpId="0" autoUpdateAnimBg="0"/>
      <p:bldP spid="38919" grpId="0" autoUpdateAnimBg="0"/>
      <p:bldP spid="38920" grpId="0" autoUpdateAnimBg="0"/>
      <p:bldP spid="38921" grpId="0" autoUpdateAnimBg="0"/>
      <p:bldP spid="38922" grpId="0" autoUpdateAnimBg="0"/>
      <p:bldP spid="38923" grpId="0" autoUpdateAnimBg="0"/>
      <p:bldP spid="38928" grpId="0" autoUpdateAnimBg="0"/>
      <p:bldP spid="3892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28600" y="304800"/>
            <a:ext cx="8077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Step2. Calculate the number of moles of the other reactant using mole ratios from the balanced equation: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3657600" y="1268760"/>
            <a:ext cx="3810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Comic Sans MS" panose="030F0702030302020204" pitchFamily="66" charset="0"/>
              </a:rPr>
              <a:t>Ca(OH)</a:t>
            </a:r>
            <a:r>
              <a:rPr lang="en-GB" altLang="en-US" sz="2000" b="1" baseline="-25000">
                <a:latin typeface="Comic Sans MS" panose="030F0702030302020204" pitchFamily="66" charset="0"/>
              </a:rPr>
              <a:t>2</a:t>
            </a:r>
            <a:r>
              <a:rPr lang="en-GB" altLang="en-US" sz="2000" b="1" baseline="30000">
                <a:latin typeface="Comic Sans MS" panose="030F0702030302020204" pitchFamily="66" charset="0"/>
              </a:rPr>
              <a:t>    </a:t>
            </a:r>
            <a:r>
              <a:rPr lang="en-GB" altLang="en-US" sz="2000" b="1">
                <a:latin typeface="Comic Sans MS" panose="030F0702030302020204" pitchFamily="66" charset="0"/>
              </a:rPr>
              <a:t>:</a:t>
            </a:r>
            <a:r>
              <a:rPr lang="en-GB" altLang="en-US" sz="2000" b="1" baseline="30000">
                <a:latin typeface="Comic Sans MS" panose="030F0702030302020204" pitchFamily="66" charset="0"/>
              </a:rPr>
              <a:t>   </a:t>
            </a:r>
            <a:r>
              <a:rPr lang="en-GB" altLang="en-US" sz="2000" b="1">
                <a:latin typeface="Comic Sans MS" panose="030F0702030302020204" pitchFamily="66" charset="0"/>
              </a:rPr>
              <a:t>2</a:t>
            </a:r>
            <a:r>
              <a:rPr lang="en-GB" altLang="en-US" sz="2000" b="1" baseline="30000">
                <a:latin typeface="Comic Sans MS" panose="030F0702030302020204" pitchFamily="66" charset="0"/>
              </a:rPr>
              <a:t> </a:t>
            </a:r>
            <a:r>
              <a:rPr lang="en-GB" altLang="en-US" sz="2000" b="1">
                <a:latin typeface="Comic Sans MS" panose="030F0702030302020204" pitchFamily="66" charset="0"/>
              </a:rPr>
              <a:t>HCl</a:t>
            </a:r>
            <a:endParaRPr lang="en-GB" altLang="en-US" sz="2000" b="1" baseline="30000">
              <a:latin typeface="Comic Sans MS" panose="030F0702030302020204" pitchFamily="66" charset="0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5181600" y="1878360"/>
            <a:ext cx="1219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2 moles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5257800" y="2487960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0.0125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038600" y="3173760"/>
            <a:ext cx="762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n   =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4876800" y="3173760"/>
            <a:ext cx="3962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0.0125 moles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4876800" y="1878360"/>
            <a:ext cx="184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Comic Sans MS" panose="030F0702030302020204" pitchFamily="66" charset="0"/>
              </a:rPr>
              <a:t>:</a:t>
            </a:r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3810000" y="2487960"/>
            <a:ext cx="1219200" cy="400050"/>
            <a:chOff x="1440" y="2304"/>
            <a:chExt cx="768" cy="252"/>
          </a:xfrm>
        </p:grpSpPr>
        <p:sp>
          <p:nvSpPr>
            <p:cNvPr id="29714" name="Text Box 18"/>
            <p:cNvSpPr txBox="1">
              <a:spLocks noChangeArrowheads="1"/>
            </p:cNvSpPr>
            <p:nvPr/>
          </p:nvSpPr>
          <p:spPr bwMode="auto">
            <a:xfrm>
              <a:off x="1440" y="2304"/>
              <a:ext cx="57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Comic Sans MS" panose="030F0702030302020204" pitchFamily="66" charset="0"/>
                </a:rPr>
                <a:t>n</a:t>
              </a:r>
            </a:p>
          </p:txBody>
        </p:sp>
        <p:sp>
          <p:nvSpPr>
            <p:cNvPr id="29715" name="Text Box 19"/>
            <p:cNvSpPr txBox="1">
              <a:spLocks noChangeArrowheads="1"/>
            </p:cNvSpPr>
            <p:nvPr/>
          </p:nvSpPr>
          <p:spPr bwMode="auto">
            <a:xfrm>
              <a:off x="2064" y="2304"/>
              <a:ext cx="1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Comic Sans MS" panose="030F0702030302020204" pitchFamily="66" charset="0"/>
                </a:rPr>
                <a:t>:</a:t>
              </a:r>
            </a:p>
          </p:txBody>
        </p:sp>
      </p:grpSp>
      <p:sp>
        <p:nvSpPr>
          <p:cNvPr id="40980" name="Line 20"/>
          <p:cNvSpPr>
            <a:spLocks noChangeShapeType="1"/>
          </p:cNvSpPr>
          <p:nvPr/>
        </p:nvSpPr>
        <p:spPr bwMode="auto">
          <a:xfrm>
            <a:off x="4953000" y="355476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000">
              <a:latin typeface="Comic Sans MS" panose="030F0702030302020204" pitchFamily="66" charset="0"/>
            </a:endParaRPr>
          </a:p>
        </p:txBody>
      </p:sp>
      <p:sp>
        <p:nvSpPr>
          <p:cNvPr id="40981" name="Text Box 21"/>
          <p:cNvSpPr txBox="1">
            <a:spLocks noChangeArrowheads="1"/>
          </p:cNvSpPr>
          <p:nvPr/>
        </p:nvSpPr>
        <p:spPr bwMode="auto">
          <a:xfrm>
            <a:off x="5410200" y="3554760"/>
            <a:ext cx="3810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4419600" y="4011960"/>
            <a:ext cx="43434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=   0.00625 moles of Ca(OH)</a:t>
            </a:r>
            <a:r>
              <a:rPr lang="en-GB" altLang="en-US" sz="20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</a:p>
        </p:txBody>
      </p:sp>
      <p:grpSp>
        <p:nvGrpSpPr>
          <p:cNvPr id="40974" name="Group 14"/>
          <p:cNvGrpSpPr>
            <a:grpSpLocks/>
          </p:cNvGrpSpPr>
          <p:nvPr/>
        </p:nvGrpSpPr>
        <p:grpSpPr bwMode="auto">
          <a:xfrm>
            <a:off x="3886200" y="1878360"/>
            <a:ext cx="1371600" cy="400050"/>
            <a:chOff x="1392" y="1920"/>
            <a:chExt cx="864" cy="252"/>
          </a:xfrm>
        </p:grpSpPr>
        <p:sp>
          <p:nvSpPr>
            <p:cNvPr id="29712" name="Text Box 15"/>
            <p:cNvSpPr txBox="1">
              <a:spLocks noChangeArrowheads="1"/>
            </p:cNvSpPr>
            <p:nvPr/>
          </p:nvSpPr>
          <p:spPr bwMode="auto">
            <a:xfrm>
              <a:off x="1392" y="1920"/>
              <a:ext cx="6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>
                  <a:latin typeface="Comic Sans MS" panose="030F0702030302020204" pitchFamily="66" charset="0"/>
                </a:rPr>
                <a:t>1 mole</a:t>
              </a:r>
            </a:p>
          </p:txBody>
        </p:sp>
        <p:sp>
          <p:nvSpPr>
            <p:cNvPr id="29713" name="Text Box 16"/>
            <p:cNvSpPr txBox="1">
              <a:spLocks noChangeArrowheads="1"/>
            </p:cNvSpPr>
            <p:nvPr/>
          </p:nvSpPr>
          <p:spPr bwMode="auto">
            <a:xfrm>
              <a:off x="2064" y="1920"/>
              <a:ext cx="1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000" b="1">
                  <a:latin typeface="Comic Sans MS" panose="030F0702030302020204" pitchFamily="66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04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autoUpdateAnimBg="0"/>
      <p:bldP spid="40968" grpId="0" autoUpdateAnimBg="0"/>
      <p:bldP spid="40969" grpId="0" autoUpdateAnimBg="0"/>
      <p:bldP spid="40970" grpId="0" autoUpdateAnimBg="0"/>
      <p:bldP spid="40971" grpId="0" autoUpdateAnimBg="0"/>
      <p:bldP spid="40973" grpId="0" autoUpdateAnimBg="0"/>
      <p:bldP spid="40980" grpId="0" animBg="1"/>
      <p:bldP spid="409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914400" y="1143000"/>
            <a:ext cx="4267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c     =       n</a:t>
            </a:r>
            <a:r>
              <a:rPr lang="en-GB" altLang="en-US" sz="2000" b="1">
                <a:latin typeface="Comic Sans MS" panose="030F0702030302020204" pitchFamily="66" charset="0"/>
              </a:rPr>
              <a:t>/</a:t>
            </a:r>
            <a:r>
              <a:rPr lang="en-GB" altLang="en-US" sz="2000"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1447800" y="1905000"/>
            <a:ext cx="3352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Comic Sans MS" panose="030F0702030302020204" pitchFamily="66" charset="0"/>
              </a:rPr>
              <a:t>=    0.00625 </a:t>
            </a:r>
            <a:r>
              <a:rPr lang="en-GB" altLang="en-US" sz="2000" b="1">
                <a:latin typeface="Comic Sans MS" panose="030F0702030302020204" pitchFamily="66" charset="0"/>
              </a:rPr>
              <a:t>/ </a:t>
            </a:r>
            <a:r>
              <a:rPr lang="en-GB" altLang="en-US" sz="2000">
                <a:latin typeface="Comic Sans MS" panose="030F0702030302020204" pitchFamily="66" charset="0"/>
              </a:rPr>
              <a:t>0.038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1043608" y="2495490"/>
            <a:ext cx="3276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c     =    </a:t>
            </a:r>
            <a:r>
              <a:rPr lang="en-GB" altLang="en-US" sz="2000" u="sng" dirty="0">
                <a:latin typeface="Comic Sans MS" panose="030F0702030302020204" pitchFamily="66" charset="0"/>
              </a:rPr>
              <a:t>0.16 moll</a:t>
            </a:r>
            <a:r>
              <a:rPr lang="en-GB" altLang="en-US" sz="2000" b="1" u="sng" baseline="30000" dirty="0"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52400" y="228600"/>
            <a:ext cx="8534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 dirty="0">
                <a:solidFill>
                  <a:srgbClr val="000099"/>
                </a:solidFill>
                <a:latin typeface="Comic Sans MS" panose="030F0702030302020204" pitchFamily="66" charset="0"/>
              </a:rPr>
              <a:t>Step3. Use mole triangle to calculate concentration: </a:t>
            </a:r>
          </a:p>
        </p:txBody>
      </p:sp>
    </p:spTree>
    <p:extLst>
      <p:ext uri="{BB962C8B-B14F-4D97-AF65-F5344CB8AC3E}">
        <p14:creationId xmlns:p14="http://schemas.microsoft.com/office/powerpoint/2010/main" val="91934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utoUpdateAnimBg="0"/>
      <p:bldP spid="41989" grpId="0" autoUpdateAnimBg="0"/>
      <p:bldP spid="41990" grpId="0" autoUpdateAnimBg="0"/>
      <p:bldP spid="4199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9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640763" cy="5545138"/>
          </a:xfrm>
        </p:spPr>
        <p:txBody>
          <a:bodyPr/>
          <a:lstStyle/>
          <a:p>
            <a:pPr marL="371475" indent="-371475" algn="ctr">
              <a:lnSpc>
                <a:spcPct val="80000"/>
              </a:lnSpc>
              <a:buFontTx/>
              <a:buNone/>
            </a:pPr>
            <a:r>
              <a:rPr lang="en-GB" altLang="en-US" sz="2400" b="1" dirty="0" smtClean="0">
                <a:latin typeface="Comic Sans MS" pitchFamily="66" charset="0"/>
              </a:rPr>
              <a:t>H</a:t>
            </a:r>
            <a:r>
              <a:rPr lang="en-GB" altLang="en-US" sz="2400" b="1" baseline="-25000" dirty="0" smtClean="0">
                <a:latin typeface="Comic Sans MS" pitchFamily="66" charset="0"/>
              </a:rPr>
              <a:t>2</a:t>
            </a:r>
            <a:r>
              <a:rPr lang="en-GB" altLang="en-US" sz="2400" b="1" dirty="0" smtClean="0">
                <a:latin typeface="Comic Sans MS" pitchFamily="66" charset="0"/>
              </a:rPr>
              <a:t>SO</a:t>
            </a:r>
            <a:r>
              <a:rPr lang="en-GB" altLang="en-US" sz="2400" b="1" baseline="-25000" dirty="0" smtClean="0">
                <a:latin typeface="Comic Sans MS" pitchFamily="66" charset="0"/>
              </a:rPr>
              <a:t>4</a:t>
            </a:r>
            <a:r>
              <a:rPr lang="en-GB" altLang="en-US" sz="2400" b="1" dirty="0" smtClean="0">
                <a:latin typeface="Comic Sans MS" pitchFamily="66" charset="0"/>
              </a:rPr>
              <a:t> + 2NaOH </a:t>
            </a:r>
            <a:r>
              <a:rPr lang="en-GB" altLang="en-US" sz="2400" b="1" dirty="0" smtClean="0">
                <a:latin typeface="Comic Sans MS" pitchFamily="66" charset="0"/>
                <a:cs typeface="Times New Roman" pitchFamily="18" charset="0"/>
              </a:rPr>
              <a:t>→ Na</a:t>
            </a:r>
            <a:r>
              <a:rPr lang="en-GB" altLang="en-US" sz="2400" b="1" baseline="-25000" dirty="0" smtClean="0">
                <a:latin typeface="Comic Sans MS" pitchFamily="66" charset="0"/>
                <a:cs typeface="Times New Roman" pitchFamily="18" charset="0"/>
              </a:rPr>
              <a:t>2</a:t>
            </a:r>
            <a:r>
              <a:rPr lang="en-GB" altLang="en-US" sz="2400" b="1" dirty="0" smtClean="0">
                <a:latin typeface="Comic Sans MS" pitchFamily="66" charset="0"/>
                <a:cs typeface="Times New Roman" pitchFamily="18" charset="0"/>
              </a:rPr>
              <a:t>SO</a:t>
            </a:r>
            <a:r>
              <a:rPr lang="en-GB" altLang="en-US" sz="2400" b="1" baseline="-25000" dirty="0" smtClean="0">
                <a:latin typeface="Comic Sans MS" pitchFamily="66" charset="0"/>
                <a:cs typeface="Times New Roman" pitchFamily="18" charset="0"/>
              </a:rPr>
              <a:t>4</a:t>
            </a:r>
            <a:r>
              <a:rPr lang="en-GB" altLang="en-US" sz="2400" b="1" dirty="0" smtClean="0">
                <a:latin typeface="Comic Sans MS" pitchFamily="66" charset="0"/>
                <a:cs typeface="Times New Roman" pitchFamily="18" charset="0"/>
              </a:rPr>
              <a:t> + 2H</a:t>
            </a:r>
            <a:r>
              <a:rPr lang="en-GB" altLang="en-US" sz="2400" b="1" baseline="-25000" dirty="0" smtClean="0">
                <a:latin typeface="Comic Sans MS" pitchFamily="66" charset="0"/>
                <a:cs typeface="Times New Roman" pitchFamily="18" charset="0"/>
              </a:rPr>
              <a:t>2</a:t>
            </a:r>
            <a:r>
              <a:rPr lang="en-GB" altLang="en-US" sz="2400" b="1" dirty="0" smtClean="0">
                <a:latin typeface="Comic Sans MS" pitchFamily="66" charset="0"/>
                <a:cs typeface="Times New Roman" pitchFamily="18" charset="0"/>
              </a:rPr>
              <a:t>O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1600" dirty="0" smtClean="0">
                <a:latin typeface="Comic Sans MS" pitchFamily="66" charset="0"/>
              </a:rPr>
              <a:t>      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000" dirty="0" smtClean="0">
                <a:latin typeface="Comic Sans MS" pitchFamily="66" charset="0"/>
              </a:rPr>
              <a:t>20 cm</a:t>
            </a:r>
            <a:r>
              <a:rPr lang="en-GB" altLang="en-US" sz="2000" baseline="30000" dirty="0" smtClean="0">
                <a:latin typeface="Comic Sans MS" pitchFamily="66" charset="0"/>
              </a:rPr>
              <a:t>3 </a:t>
            </a:r>
            <a:r>
              <a:rPr lang="en-GB" altLang="en-US" sz="2000" dirty="0" smtClean="0">
                <a:latin typeface="Comic Sans MS" pitchFamily="66" charset="0"/>
              </a:rPr>
              <a:t>of sodium hydroxide solution was neutralised by 15cm</a:t>
            </a:r>
            <a:r>
              <a:rPr lang="en-GB" altLang="en-US" sz="2000" baseline="30000" dirty="0" smtClean="0">
                <a:latin typeface="Comic Sans MS" pitchFamily="66" charset="0"/>
              </a:rPr>
              <a:t>3</a:t>
            </a:r>
            <a:r>
              <a:rPr lang="en-GB" altLang="en-US" sz="2000" dirty="0" smtClean="0">
                <a:latin typeface="Comic Sans MS" pitchFamily="66" charset="0"/>
              </a:rPr>
              <a:t> of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000" dirty="0" smtClean="0">
                <a:latin typeface="Comic Sans MS" pitchFamily="66" charset="0"/>
              </a:rPr>
              <a:t>0.1mol l</a:t>
            </a:r>
            <a:r>
              <a:rPr lang="en-GB" altLang="en-US" sz="2000" baseline="30000" dirty="0" smtClean="0">
                <a:latin typeface="Comic Sans MS" pitchFamily="66" charset="0"/>
              </a:rPr>
              <a:t>-1 </a:t>
            </a:r>
            <a:r>
              <a:rPr lang="en-GB" altLang="en-US" sz="2000" dirty="0" smtClean="0">
                <a:latin typeface="Comic Sans MS" pitchFamily="66" charset="0"/>
              </a:rPr>
              <a:t>sulphuric acid.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0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000" dirty="0" smtClean="0">
                <a:latin typeface="Comic Sans MS" pitchFamily="66" charset="0"/>
              </a:rPr>
              <a:t>Calculate the concentration of the sodium hydroxide solution.</a:t>
            </a:r>
            <a:endParaRPr lang="en-GB" altLang="en-US" sz="2000" baseline="300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1800" dirty="0" smtClean="0"/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1600" dirty="0" smtClean="0"/>
          </a:p>
        </p:txBody>
      </p:sp>
      <p:sp>
        <p:nvSpPr>
          <p:cNvPr id="645124" name="Text Box 4"/>
          <p:cNvSpPr txBox="1">
            <a:spLocks noChangeArrowheads="1"/>
          </p:cNvSpPr>
          <p:nvPr/>
        </p:nvSpPr>
        <p:spPr bwMode="auto">
          <a:xfrm>
            <a:off x="6659563" y="6092825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CC0000"/>
                </a:solidFill>
                <a:latin typeface="Comic Sans MS" pitchFamily="66" charset="0"/>
              </a:rPr>
              <a:t>0.15 mol l</a:t>
            </a:r>
            <a:r>
              <a:rPr lang="en-GB" altLang="en-US" sz="1800" baseline="30000">
                <a:solidFill>
                  <a:srgbClr val="CC0000"/>
                </a:solidFill>
                <a:latin typeface="Comic Sans MS" pitchFamily="66" charset="0"/>
              </a:rPr>
              <a:t>-1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20" y="245839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Example  2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7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0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7950" y="548680"/>
            <a:ext cx="8640763" cy="5545138"/>
          </a:xfrm>
        </p:spPr>
        <p:txBody>
          <a:bodyPr/>
          <a:lstStyle/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000" dirty="0" smtClean="0">
                <a:latin typeface="Comic Sans MS" pitchFamily="66" charset="0"/>
              </a:rPr>
              <a:t>More examples to try</a:t>
            </a:r>
            <a:r>
              <a:rPr lang="en-GB" altLang="en-US" sz="1600" dirty="0" smtClean="0">
                <a:latin typeface="Comic Sans MS" pitchFamily="66" charset="0"/>
              </a:rPr>
              <a:t>      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16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16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1) What volume of sulphuric acid, concentration 2 </a:t>
            </a:r>
            <a:r>
              <a:rPr lang="en-GB" altLang="en-US" sz="2400" dirty="0" err="1" smtClean="0">
                <a:latin typeface="Comic Sans MS" pitchFamily="66" charset="0"/>
              </a:rPr>
              <a:t>mol</a:t>
            </a:r>
            <a:r>
              <a:rPr lang="en-GB" altLang="en-US" sz="2400" dirty="0" smtClean="0">
                <a:latin typeface="Comic Sans MS" pitchFamily="66" charset="0"/>
              </a:rPr>
              <a:t> l</a:t>
            </a:r>
            <a:r>
              <a:rPr lang="en-GB" altLang="en-US" sz="2400" baseline="30000" dirty="0" smtClean="0">
                <a:latin typeface="Comic Sans MS" pitchFamily="66" charset="0"/>
              </a:rPr>
              <a:t>-1</a:t>
            </a:r>
            <a:r>
              <a:rPr lang="en-GB" altLang="en-US" sz="2400" dirty="0" smtClean="0">
                <a:latin typeface="Comic Sans MS" pitchFamily="66" charset="0"/>
              </a:rPr>
              <a:t> is required to neutralise 25cm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KOH, concentration 4 </a:t>
            </a:r>
            <a:r>
              <a:rPr lang="en-GB" altLang="en-US" sz="2400" dirty="0" err="1" smtClean="0">
                <a:latin typeface="Comic Sans MS" pitchFamily="66" charset="0"/>
              </a:rPr>
              <a:t>mol</a:t>
            </a:r>
            <a:r>
              <a:rPr lang="en-GB" altLang="en-US" sz="2400" dirty="0" smtClean="0">
                <a:latin typeface="Comic Sans MS" pitchFamily="66" charset="0"/>
              </a:rPr>
              <a:t> l</a:t>
            </a:r>
            <a:r>
              <a:rPr lang="en-GB" altLang="en-US" sz="2400" baseline="30000" dirty="0" smtClean="0">
                <a:latin typeface="Comic Sans MS" pitchFamily="66" charset="0"/>
              </a:rPr>
              <a:t>-1</a:t>
            </a:r>
            <a:r>
              <a:rPr lang="en-GB" altLang="en-US" sz="2400" dirty="0" smtClean="0">
                <a:latin typeface="Comic Sans MS" pitchFamily="66" charset="0"/>
              </a:rPr>
              <a:t>?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/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2) If 50cm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KOH solution is neutralised by 17.8cm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H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  <a:r>
              <a:rPr lang="en-GB" altLang="en-US" sz="2400" dirty="0" smtClean="0">
                <a:latin typeface="Comic Sans MS" pitchFamily="66" charset="0"/>
              </a:rPr>
              <a:t>SO</a:t>
            </a:r>
            <a:r>
              <a:rPr lang="en-GB" altLang="en-US" sz="2400" baseline="-25000" dirty="0" smtClean="0">
                <a:latin typeface="Comic Sans MS" pitchFamily="66" charset="0"/>
              </a:rPr>
              <a:t>4</a:t>
            </a:r>
            <a:r>
              <a:rPr lang="en-GB" altLang="en-US" sz="2400" dirty="0" smtClean="0">
                <a:latin typeface="Comic Sans MS" pitchFamily="66" charset="0"/>
              </a:rPr>
              <a:t> (2 </a:t>
            </a:r>
            <a:r>
              <a:rPr lang="en-GB" altLang="en-US" sz="2400" dirty="0" err="1" smtClean="0">
                <a:latin typeface="Comic Sans MS" pitchFamily="66" charset="0"/>
              </a:rPr>
              <a:t>mol</a:t>
            </a:r>
            <a:r>
              <a:rPr lang="en-GB" altLang="en-US" sz="2400" dirty="0" smtClean="0">
                <a:latin typeface="Comic Sans MS" pitchFamily="66" charset="0"/>
              </a:rPr>
              <a:t> l</a:t>
            </a:r>
            <a:r>
              <a:rPr lang="en-GB" altLang="en-US" sz="2400" baseline="30000" dirty="0" smtClean="0">
                <a:latin typeface="Comic Sans MS" pitchFamily="66" charset="0"/>
              </a:rPr>
              <a:t>-1</a:t>
            </a:r>
            <a:r>
              <a:rPr lang="en-GB" altLang="en-US" sz="2400" dirty="0" smtClean="0">
                <a:latin typeface="Comic Sans MS" pitchFamily="66" charset="0"/>
              </a:rPr>
              <a:t>), what is the concentration of the alkali?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3) What volume of HCl, concentration 1.0 </a:t>
            </a:r>
            <a:r>
              <a:rPr lang="en-GB" altLang="en-US" sz="2400" dirty="0" err="1" smtClean="0">
                <a:latin typeface="Comic Sans MS" pitchFamily="66" charset="0"/>
              </a:rPr>
              <a:t>mol</a:t>
            </a:r>
            <a:r>
              <a:rPr lang="en-GB" altLang="en-US" sz="2400" dirty="0" smtClean="0">
                <a:latin typeface="Comic Sans MS" pitchFamily="66" charset="0"/>
              </a:rPr>
              <a:t> l</a:t>
            </a:r>
            <a:r>
              <a:rPr lang="en-GB" altLang="en-US" sz="2400" baseline="30000" dirty="0" smtClean="0">
                <a:latin typeface="Comic Sans MS" pitchFamily="66" charset="0"/>
              </a:rPr>
              <a:t>-1</a:t>
            </a:r>
            <a:r>
              <a:rPr lang="en-GB" altLang="en-US" sz="2400" dirty="0" smtClean="0">
                <a:latin typeface="Comic Sans MS" pitchFamily="66" charset="0"/>
              </a:rPr>
              <a:t> is required to neutralise 100cm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</a:t>
            </a:r>
            <a:r>
              <a:rPr lang="en-GB" altLang="en-US" sz="2400" dirty="0" err="1" smtClean="0">
                <a:latin typeface="Comic Sans MS" pitchFamily="66" charset="0"/>
              </a:rPr>
              <a:t>NaOH</a:t>
            </a:r>
            <a:r>
              <a:rPr lang="en-GB" altLang="en-US" sz="2400" dirty="0" smtClean="0">
                <a:latin typeface="Comic Sans MS" pitchFamily="66" charset="0"/>
              </a:rPr>
              <a:t> solution concentration 0.5moll</a:t>
            </a:r>
            <a:r>
              <a:rPr lang="en-GB" altLang="en-US" sz="2400" baseline="30000" dirty="0" smtClean="0">
                <a:latin typeface="Comic Sans MS" pitchFamily="66" charset="0"/>
              </a:rPr>
              <a:t>-1</a:t>
            </a:r>
            <a:r>
              <a:rPr lang="en-GB" altLang="en-US" sz="2400" dirty="0" smtClean="0">
                <a:latin typeface="Comic Sans MS" pitchFamily="66" charset="0"/>
              </a:rPr>
              <a:t>?</a:t>
            </a:r>
            <a:endParaRPr lang="en-GB" altLang="en-US" sz="2400" baseline="300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000" dirty="0" smtClean="0">
              <a:latin typeface="Comic Sans MS" pitchFamily="66" charset="0"/>
            </a:endParaRPr>
          </a:p>
        </p:txBody>
      </p:sp>
      <p:sp>
        <p:nvSpPr>
          <p:cNvPr id="647172" name="Text Box 4"/>
          <p:cNvSpPr txBox="1">
            <a:spLocks noChangeArrowheads="1"/>
          </p:cNvSpPr>
          <p:nvPr/>
        </p:nvSpPr>
        <p:spPr bwMode="auto">
          <a:xfrm>
            <a:off x="6876256" y="2125662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CC0000"/>
                </a:solidFill>
                <a:latin typeface="Comic Sans MS" pitchFamily="66" charset="0"/>
              </a:rPr>
              <a:t>25 cm</a:t>
            </a:r>
            <a:r>
              <a:rPr lang="en-GB" altLang="en-US" sz="1800" baseline="30000">
                <a:solidFill>
                  <a:srgbClr val="CC0000"/>
                </a:solidFill>
                <a:latin typeface="Comic Sans MS" pitchFamily="66" charset="0"/>
              </a:rPr>
              <a:t>3</a:t>
            </a:r>
          </a:p>
        </p:txBody>
      </p:sp>
      <p:sp>
        <p:nvSpPr>
          <p:cNvPr id="647173" name="Text Box 5"/>
          <p:cNvSpPr txBox="1">
            <a:spLocks noChangeArrowheads="1"/>
          </p:cNvSpPr>
          <p:nvPr/>
        </p:nvSpPr>
        <p:spPr bwMode="auto">
          <a:xfrm>
            <a:off x="7127875" y="3716338"/>
            <a:ext cx="20161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CC0000"/>
                </a:solidFill>
                <a:latin typeface="Comic Sans MS" pitchFamily="66" charset="0"/>
              </a:rPr>
              <a:t>1.42mol l</a:t>
            </a:r>
            <a:r>
              <a:rPr lang="en-GB" altLang="en-US" sz="1800" baseline="30000">
                <a:solidFill>
                  <a:srgbClr val="CC0000"/>
                </a:solidFill>
                <a:latin typeface="Comic Sans MS" pitchFamily="66" charset="0"/>
              </a:rPr>
              <a:t>-1</a:t>
            </a:r>
          </a:p>
        </p:txBody>
      </p:sp>
      <p:sp>
        <p:nvSpPr>
          <p:cNvPr id="647174" name="Text Box 6"/>
          <p:cNvSpPr txBox="1">
            <a:spLocks noChangeArrowheads="1"/>
          </p:cNvSpPr>
          <p:nvPr/>
        </p:nvSpPr>
        <p:spPr bwMode="auto">
          <a:xfrm>
            <a:off x="7127875" y="5229225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CC0000"/>
                </a:solidFill>
                <a:latin typeface="Comic Sans MS" pitchFamily="66" charset="0"/>
              </a:rPr>
              <a:t>50cm</a:t>
            </a:r>
            <a:r>
              <a:rPr lang="en-GB" altLang="en-US" sz="1800" baseline="30000">
                <a:solidFill>
                  <a:srgbClr val="CC0000"/>
                </a:solidFill>
                <a:latin typeface="Comic Sans MS" pitchFamily="66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981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172" grpId="0"/>
      <p:bldP spid="647173" grpId="0"/>
      <p:bldP spid="6471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1438"/>
            <a:ext cx="7772400" cy="1143000"/>
          </a:xfrm>
        </p:spPr>
        <p:txBody>
          <a:bodyPr/>
          <a:lstStyle/>
          <a:p>
            <a:r>
              <a:rPr lang="en-GB" altLang="en-US" smtClean="0">
                <a:solidFill>
                  <a:schemeClr val="tx1"/>
                </a:solidFill>
                <a:latin typeface="Comic Sans MS" pitchFamily="66" charset="0"/>
              </a:rPr>
              <a:t>Redox Titrations</a:t>
            </a:r>
          </a:p>
        </p:txBody>
      </p:sp>
      <p:sp>
        <p:nvSpPr>
          <p:cNvPr id="458755" name="Text Box 3"/>
          <p:cNvSpPr txBox="1">
            <a:spLocks noChangeArrowheads="1"/>
          </p:cNvSpPr>
          <p:nvPr/>
        </p:nvSpPr>
        <p:spPr bwMode="auto">
          <a:xfrm>
            <a:off x="304801" y="1214438"/>
            <a:ext cx="865968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itchFamily="66" charset="0"/>
              </a:rPr>
              <a:t>Redox titrations involve solutions of reducing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itchFamily="66" charset="0"/>
              </a:rPr>
              <a:t>oxidising agents</a:t>
            </a:r>
            <a:r>
              <a:rPr lang="en-GB" altLang="en-US" sz="2400" dirty="0" smtClean="0">
                <a:solidFill>
                  <a:schemeClr val="tx2"/>
                </a:solidFill>
                <a:latin typeface="Comic Sans MS" pitchFamily="66" charset="0"/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The volume of reactant solution required to complete the reaction is determined by titration.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solidFill>
                  <a:schemeClr val="tx2"/>
                </a:solidFill>
                <a:latin typeface="Comic Sans MS" pitchFamily="66" charset="0"/>
              </a:rPr>
              <a:t>In a  </a:t>
            </a:r>
            <a:r>
              <a:rPr lang="en-GB" altLang="en-US" sz="2400" dirty="0">
                <a:solidFill>
                  <a:schemeClr val="tx2"/>
                </a:solidFill>
                <a:latin typeface="Comic Sans MS" pitchFamily="66" charset="0"/>
              </a:rPr>
              <a:t>redox titration precisely </a:t>
            </a:r>
            <a:r>
              <a:rPr lang="en-GB" altLang="en-US" sz="2400" dirty="0" smtClean="0">
                <a:solidFill>
                  <a:schemeClr val="tx2"/>
                </a:solidFill>
                <a:latin typeface="Comic Sans MS" pitchFamily="66" charset="0"/>
              </a:rPr>
              <a:t>enough electrons </a:t>
            </a:r>
            <a:r>
              <a:rPr lang="en-GB" altLang="en-US" sz="2400" dirty="0">
                <a:solidFill>
                  <a:schemeClr val="tx2"/>
                </a:solidFill>
                <a:latin typeface="Comic Sans MS" pitchFamily="66" charset="0"/>
              </a:rPr>
              <a:t>have been removed to oxidise all of the </a:t>
            </a:r>
            <a:r>
              <a:rPr lang="en-GB" altLang="en-US" sz="2400" dirty="0" smtClean="0">
                <a:solidFill>
                  <a:schemeClr val="tx2"/>
                </a:solidFill>
                <a:latin typeface="Comic Sans MS" pitchFamily="66" charset="0"/>
              </a:rPr>
              <a:t>reducing agent.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58756" name="Text Box 4"/>
          <p:cNvSpPr txBox="1">
            <a:spLocks noChangeArrowheads="1"/>
          </p:cNvSpPr>
          <p:nvPr/>
        </p:nvSpPr>
        <p:spPr bwMode="auto">
          <a:xfrm>
            <a:off x="365125" y="4389438"/>
            <a:ext cx="274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82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30480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z="2000" u="sng" smtClean="0">
                <a:latin typeface="Comic Sans MS" panose="030F0702030302020204" pitchFamily="66" charset="0"/>
              </a:rPr>
              <a:t>Redox Titrations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04800" y="609600"/>
            <a:ext cx="8382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None/>
            </a:pPr>
            <a:r>
              <a:rPr lang="en-GB" altLang="en-US" sz="24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Exactly the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same working as with acid/base titrations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762000" y="2133600"/>
            <a:ext cx="78486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latin typeface="Comic Sans MS" panose="030F0702030302020204" pitchFamily="66" charset="0"/>
            </a:endParaRP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0" y="1295400"/>
            <a:ext cx="961256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Ex1. Iron(ii) chloride reacts with sodium dichromate as follows: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-4998" y="2209800"/>
            <a:ext cx="146255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6 Fe </a:t>
            </a:r>
            <a:r>
              <a:rPr lang="en-GB" altLang="en-US" sz="2400" baseline="30000" dirty="0">
                <a:latin typeface="Comic Sans MS" panose="030F0702030302020204" pitchFamily="66" charset="0"/>
              </a:rPr>
              <a:t>2+</a:t>
            </a:r>
            <a:r>
              <a:rPr lang="en-GB" altLang="en-US" sz="2400" dirty="0">
                <a:latin typeface="Comic Sans MS" panose="030F0702030302020204" pitchFamily="66" charset="0"/>
              </a:rPr>
              <a:t>  +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1257300" y="2209800"/>
            <a:ext cx="1600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Cr</a:t>
            </a:r>
            <a:r>
              <a:rPr lang="en-GB" altLang="en-US" sz="240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latin typeface="Comic Sans MS" panose="030F0702030302020204" pitchFamily="66" charset="0"/>
              </a:rPr>
              <a:t>7</a:t>
            </a:r>
            <a:r>
              <a:rPr lang="en-GB" altLang="en-US" sz="2400" baseline="30000" dirty="0">
                <a:latin typeface="Comic Sans MS" panose="030F0702030302020204" pitchFamily="66" charset="0"/>
              </a:rPr>
              <a:t>2-</a:t>
            </a:r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4152900" y="2438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000">
              <a:latin typeface="Comic Sans MS" panose="030F0702030302020204" pitchFamily="66" charset="0"/>
            </a:endParaRPr>
          </a:p>
        </p:txBody>
      </p:sp>
      <p:sp>
        <p:nvSpPr>
          <p:cNvPr id="43019" name="Text Box 11"/>
          <p:cNvSpPr txBox="1">
            <a:spLocks noChangeArrowheads="1"/>
          </p:cNvSpPr>
          <p:nvPr/>
        </p:nvSpPr>
        <p:spPr bwMode="auto">
          <a:xfrm>
            <a:off x="2552700" y="2209800"/>
            <a:ext cx="152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+  14 H</a:t>
            </a:r>
            <a:r>
              <a:rPr lang="en-GB" altLang="en-US" sz="2400" baseline="30000" dirty="0">
                <a:latin typeface="Comic Sans MS" panose="030F0702030302020204" pitchFamily="66" charset="0"/>
              </a:rPr>
              <a:t>+</a:t>
            </a:r>
            <a:endParaRPr lang="en-GB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4909902" y="2209800"/>
            <a:ext cx="146255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6 Fe </a:t>
            </a:r>
            <a:r>
              <a:rPr lang="en-GB" altLang="en-US" sz="2400" baseline="30000" dirty="0">
                <a:latin typeface="Comic Sans MS" panose="030F0702030302020204" pitchFamily="66" charset="0"/>
              </a:rPr>
              <a:t>3+</a:t>
            </a:r>
            <a:r>
              <a:rPr lang="en-GB" altLang="en-US" sz="2400" dirty="0">
                <a:latin typeface="Comic Sans MS" panose="030F0702030302020204" pitchFamily="66" charset="0"/>
              </a:rPr>
              <a:t>  +</a:t>
            </a: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6493936" y="2209800"/>
            <a:ext cx="250771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2 Cr </a:t>
            </a:r>
            <a:r>
              <a:rPr lang="en-GB" altLang="en-US" sz="2400" baseline="30000" dirty="0">
                <a:latin typeface="Comic Sans MS" panose="030F0702030302020204" pitchFamily="66" charset="0"/>
              </a:rPr>
              <a:t>3+</a:t>
            </a:r>
            <a:r>
              <a:rPr lang="en-GB" altLang="en-US" sz="2400" dirty="0">
                <a:latin typeface="Comic Sans MS" panose="030F0702030302020204" pitchFamily="66" charset="0"/>
              </a:rPr>
              <a:t>  +  7 H</a:t>
            </a:r>
            <a:r>
              <a:rPr lang="en-GB" altLang="en-US" sz="2400" baseline="-25000" dirty="0"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04800" y="3124200"/>
            <a:ext cx="8382000" cy="2125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a. Calculate the number of moles of iron(ii) ions which will react completely with 330cm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of a 0.15 moll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-1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sodium dichromate solution.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b. Calculate the mass of Iron(ii) chloride required for the reaction.</a:t>
            </a:r>
          </a:p>
        </p:txBody>
      </p:sp>
    </p:spTree>
    <p:extLst>
      <p:ext uri="{BB962C8B-B14F-4D97-AF65-F5344CB8AC3E}">
        <p14:creationId xmlns:p14="http://schemas.microsoft.com/office/powerpoint/2010/main" val="2843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  <p:bldP spid="43013" grpId="0"/>
      <p:bldP spid="43014" grpId="0"/>
      <p:bldP spid="43015" grpId="0"/>
      <p:bldP spid="43016" grpId="0"/>
      <p:bldP spid="43017" grpId="0"/>
      <p:bldP spid="43018" grpId="0" animBg="1"/>
      <p:bldP spid="43019" grpId="0"/>
      <p:bldP spid="43020" grpId="0"/>
      <p:bldP spid="43021" grpId="0"/>
      <p:bldP spid="430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04800" y="304800"/>
            <a:ext cx="73914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A. Step 1: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609600" y="914400"/>
            <a:ext cx="853417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Fe 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2+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685800" y="936625"/>
            <a:ext cx="152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        </a:t>
            </a:r>
            <a:endParaRPr lang="en-GB" altLang="en-US" sz="2400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>
                <a:latin typeface="Comic Sans MS" panose="030F0702030302020204" pitchFamily="66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>
                <a:latin typeface="Comic Sans MS" panose="030F0702030302020204" pitchFamily="66" charset="0"/>
              </a:rPr>
              <a:t>n =</a:t>
            </a:r>
            <a:endParaRPr lang="en-GB" altLang="en-US" sz="24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>
                <a:latin typeface="Comic Sans MS" panose="030F0702030302020204" pitchFamily="66" charset="0"/>
              </a:rPr>
              <a:t>c </a:t>
            </a:r>
            <a:r>
              <a:rPr lang="en-GB" altLang="en-US" sz="2400" dirty="0">
                <a:latin typeface="Comic Sans MS" panose="030F0702030302020204" pitchFamily="66" charset="0"/>
              </a:rPr>
              <a:t>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 smtClean="0">
                <a:latin typeface="Comic Sans MS" panose="030F0702030302020204" pitchFamily="66" charset="0"/>
              </a:rPr>
              <a:t>v </a:t>
            </a:r>
            <a:r>
              <a:rPr lang="en-GB" altLang="en-US" sz="2400" dirty="0">
                <a:latin typeface="Comic Sans MS" panose="030F0702030302020204" pitchFamily="66" charset="0"/>
              </a:rPr>
              <a:t>=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1375239" y="2057400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1458652" y="2611397"/>
            <a:ext cx="99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3724089" y="2690951"/>
            <a:ext cx="1371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0.33</a:t>
            </a:r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967650" y="3152616"/>
            <a:ext cx="13498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3952689" y="2075398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3724089" y="3177588"/>
            <a:ext cx="182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0.15 moll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2349500" y="2057400"/>
            <a:ext cx="2590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        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n =</a:t>
            </a:r>
            <a:endParaRPr lang="en-GB" altLang="en-US" sz="24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v =</a:t>
            </a:r>
          </a:p>
        </p:txBody>
      </p:sp>
      <p:sp>
        <p:nvSpPr>
          <p:cNvPr id="46095" name="Rectangle 15"/>
          <p:cNvSpPr>
            <a:spLocks noChangeArrowheads="1"/>
          </p:cNvSpPr>
          <p:nvPr/>
        </p:nvSpPr>
        <p:spPr bwMode="auto">
          <a:xfrm>
            <a:off x="2987824" y="880954"/>
            <a:ext cx="122050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Cr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2-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083342" y="4293096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n = 0.15 x 0.33</a:t>
            </a:r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3083342" y="4827332"/>
            <a:ext cx="419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n = 0.05 moles of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Cr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2-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67544" y="1484784"/>
            <a:ext cx="589239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555776" y="768646"/>
            <a:ext cx="0" cy="3308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15384" y="1595735"/>
            <a:ext cx="127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1 mole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9600" y="1613733"/>
            <a:ext cx="1274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6 mole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5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  <p:bldP spid="46085" grpId="0"/>
      <p:bldP spid="46086" grpId="0"/>
      <p:bldP spid="46087" grpId="0"/>
      <p:bldP spid="46088" grpId="0"/>
      <p:bldP spid="46089" grpId="0"/>
      <p:bldP spid="46091" grpId="0"/>
      <p:bldP spid="46092" grpId="0"/>
      <p:bldP spid="46093" grpId="0"/>
      <p:bldP spid="46094" grpId="0"/>
      <p:bldP spid="46095" grpId="0"/>
      <p:bldP spid="46096" grpId="0" autoUpdateAnimBg="0"/>
      <p:bldP spid="46097" grpId="0" autoUpdateAnimBg="0"/>
      <p:bldP spid="9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304800" y="304800"/>
            <a:ext cx="8382000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Step 2: </a:t>
            </a:r>
            <a:r>
              <a:rPr lang="en-GB" altLang="en-US" sz="2400" b="1" dirty="0">
                <a:solidFill>
                  <a:srgbClr val="000099"/>
                </a:solidFill>
                <a:latin typeface="Comic Sans MS" panose="030F0702030302020204" pitchFamily="66" charset="0"/>
              </a:rPr>
              <a:t>Calculate the number of moles of iron(ii) using mole ratios from the balanced equation: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762000" y="1371600"/>
            <a:ext cx="7848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-4998" y="1447800"/>
            <a:ext cx="146255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6 Fe 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2+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 +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1257300" y="1447800"/>
            <a:ext cx="1600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Cr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2-</a:t>
            </a:r>
          </a:p>
        </p:txBody>
      </p:sp>
      <p:sp>
        <p:nvSpPr>
          <p:cNvPr id="47112" name="Line 8"/>
          <p:cNvSpPr>
            <a:spLocks noChangeShapeType="1"/>
          </p:cNvSpPr>
          <p:nvPr/>
        </p:nvSpPr>
        <p:spPr bwMode="auto">
          <a:xfrm>
            <a:off x="4152900" y="1676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000">
              <a:latin typeface="Comic Sans MS" panose="030F0702030302020204" pitchFamily="66" charset="0"/>
            </a:endParaRPr>
          </a:p>
        </p:txBody>
      </p:sp>
      <p:sp>
        <p:nvSpPr>
          <p:cNvPr id="47113" name="Text Box 9"/>
          <p:cNvSpPr txBox="1">
            <a:spLocks noChangeArrowheads="1"/>
          </p:cNvSpPr>
          <p:nvPr/>
        </p:nvSpPr>
        <p:spPr bwMode="auto">
          <a:xfrm>
            <a:off x="2552700" y="1447800"/>
            <a:ext cx="15240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solidFill>
                  <a:schemeClr val="tx2"/>
                </a:solidFill>
                <a:latin typeface="Comic Sans MS" panose="030F0702030302020204" pitchFamily="66" charset="0"/>
              </a:rPr>
              <a:t>+  14 H</a:t>
            </a:r>
            <a:r>
              <a:rPr lang="en-GB" altLang="en-US" sz="2000" baseline="30000">
                <a:solidFill>
                  <a:schemeClr val="tx2"/>
                </a:solidFill>
                <a:latin typeface="Comic Sans MS" panose="030F0702030302020204" pitchFamily="66" charset="0"/>
              </a:rPr>
              <a:t>+</a:t>
            </a:r>
            <a:endParaRPr lang="en-GB" altLang="en-US" sz="20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7114" name="Rectangle 10"/>
          <p:cNvSpPr>
            <a:spLocks noChangeArrowheads="1"/>
          </p:cNvSpPr>
          <p:nvPr/>
        </p:nvSpPr>
        <p:spPr bwMode="auto">
          <a:xfrm>
            <a:off x="5014899" y="1447800"/>
            <a:ext cx="125256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>
                <a:solidFill>
                  <a:schemeClr val="tx2"/>
                </a:solidFill>
                <a:latin typeface="Comic Sans MS" panose="030F0702030302020204" pitchFamily="66" charset="0"/>
              </a:rPr>
              <a:t>6 Fe </a:t>
            </a:r>
            <a:r>
              <a:rPr lang="en-GB" altLang="en-US" sz="2000" baseline="30000">
                <a:solidFill>
                  <a:schemeClr val="tx2"/>
                </a:solidFill>
                <a:latin typeface="Comic Sans MS" panose="030F0702030302020204" pitchFamily="66" charset="0"/>
              </a:rPr>
              <a:t>3+</a:t>
            </a:r>
            <a:r>
              <a:rPr lang="en-GB" altLang="en-US" sz="2000">
                <a:solidFill>
                  <a:schemeClr val="tx2"/>
                </a:solidFill>
                <a:latin typeface="Comic Sans MS" panose="030F0702030302020204" pitchFamily="66" charset="0"/>
              </a:rPr>
              <a:t>  +</a:t>
            </a:r>
          </a:p>
        </p:txBody>
      </p:sp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6683892" y="1447800"/>
            <a:ext cx="2127804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2 Cr </a:t>
            </a:r>
            <a:r>
              <a:rPr lang="en-GB" altLang="en-US" sz="20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3+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  +  7 H</a:t>
            </a:r>
            <a:r>
              <a:rPr lang="en-GB" altLang="en-US" sz="20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</a:p>
        </p:txBody>
      </p:sp>
      <p:sp>
        <p:nvSpPr>
          <p:cNvPr id="47116" name="Text Box 12"/>
          <p:cNvSpPr txBox="1">
            <a:spLocks noChangeArrowheads="1"/>
          </p:cNvSpPr>
          <p:nvPr/>
        </p:nvSpPr>
        <p:spPr bwMode="auto">
          <a:xfrm>
            <a:off x="1905000" y="2009745"/>
            <a:ext cx="381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6 Fe 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2+</a:t>
            </a:r>
            <a:r>
              <a:rPr lang="en-GB" altLang="en-US" sz="2400" b="1" baseline="30000" dirty="0">
                <a:latin typeface="Comic Sans MS" panose="030F0702030302020204" pitchFamily="66" charset="0"/>
              </a:rPr>
              <a:t> </a:t>
            </a:r>
            <a:r>
              <a:rPr lang="en-GB" altLang="en-US" sz="2400" b="1" dirty="0">
                <a:latin typeface="Comic Sans MS" panose="030F0702030302020204" pitchFamily="66" charset="0"/>
              </a:rPr>
              <a:t>:</a:t>
            </a:r>
            <a:r>
              <a:rPr lang="en-GB" altLang="en-US" sz="2400" b="1" baseline="30000" dirty="0">
                <a:latin typeface="Comic Sans MS" panose="030F0702030302020204" pitchFamily="66" charset="0"/>
              </a:rPr>
              <a:t>  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Cr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7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2-</a:t>
            </a:r>
          </a:p>
        </p:txBody>
      </p:sp>
      <p:sp>
        <p:nvSpPr>
          <p:cNvPr id="47117" name="Text Box 13"/>
          <p:cNvSpPr txBox="1">
            <a:spLocks noChangeArrowheads="1"/>
          </p:cNvSpPr>
          <p:nvPr/>
        </p:nvSpPr>
        <p:spPr bwMode="auto">
          <a:xfrm>
            <a:off x="3429000" y="2819400"/>
            <a:ext cx="121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1 mole</a:t>
            </a:r>
          </a:p>
        </p:txBody>
      </p:sp>
      <p:sp>
        <p:nvSpPr>
          <p:cNvPr id="47118" name="Text Box 14"/>
          <p:cNvSpPr txBox="1">
            <a:spLocks noChangeArrowheads="1"/>
          </p:cNvSpPr>
          <p:nvPr/>
        </p:nvSpPr>
        <p:spPr bwMode="auto">
          <a:xfrm>
            <a:off x="3505200" y="3429000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0.05</a:t>
            </a:r>
          </a:p>
        </p:txBody>
      </p:sp>
      <p:sp>
        <p:nvSpPr>
          <p:cNvPr id="47119" name="Text Box 15"/>
          <p:cNvSpPr txBox="1">
            <a:spLocks noChangeArrowheads="1"/>
          </p:cNvSpPr>
          <p:nvPr/>
        </p:nvSpPr>
        <p:spPr bwMode="auto">
          <a:xfrm>
            <a:off x="2286000" y="4114800"/>
            <a:ext cx="10223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n   =</a:t>
            </a:r>
          </a:p>
        </p:txBody>
      </p:sp>
      <p:sp>
        <p:nvSpPr>
          <p:cNvPr id="47120" name="Text Box 16"/>
          <p:cNvSpPr txBox="1">
            <a:spLocks noChangeArrowheads="1"/>
          </p:cNvSpPr>
          <p:nvPr/>
        </p:nvSpPr>
        <p:spPr bwMode="auto">
          <a:xfrm>
            <a:off x="3429000" y="4114800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Comic Sans MS" panose="030F0702030302020204" pitchFamily="66" charset="0"/>
              </a:rPr>
              <a:t>6 x 0.05</a:t>
            </a:r>
          </a:p>
        </p:txBody>
      </p:sp>
      <p:sp>
        <p:nvSpPr>
          <p:cNvPr id="47121" name="Text Box 17"/>
          <p:cNvSpPr txBox="1">
            <a:spLocks noChangeArrowheads="1"/>
          </p:cNvSpPr>
          <p:nvPr/>
        </p:nvSpPr>
        <p:spPr bwMode="auto">
          <a:xfrm>
            <a:off x="3124200" y="2819400"/>
            <a:ext cx="1841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47123" name="Text Box 19"/>
          <p:cNvSpPr txBox="1">
            <a:spLocks noChangeArrowheads="1"/>
          </p:cNvSpPr>
          <p:nvPr/>
        </p:nvSpPr>
        <p:spPr bwMode="auto">
          <a:xfrm>
            <a:off x="1752600" y="2819400"/>
            <a:ext cx="160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6 moles</a:t>
            </a:r>
          </a:p>
        </p:txBody>
      </p:sp>
      <p:sp>
        <p:nvSpPr>
          <p:cNvPr id="47124" name="Text Box 20"/>
          <p:cNvSpPr txBox="1">
            <a:spLocks noChangeArrowheads="1"/>
          </p:cNvSpPr>
          <p:nvPr/>
        </p:nvSpPr>
        <p:spPr bwMode="auto">
          <a:xfrm>
            <a:off x="3048000" y="2819400"/>
            <a:ext cx="30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47126" name="Text Box 22"/>
          <p:cNvSpPr txBox="1">
            <a:spLocks noChangeArrowheads="1"/>
          </p:cNvSpPr>
          <p:nvPr/>
        </p:nvSpPr>
        <p:spPr bwMode="auto">
          <a:xfrm>
            <a:off x="1066800" y="3429000"/>
            <a:ext cx="1905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47127" name="Text Box 23"/>
          <p:cNvSpPr txBox="1">
            <a:spLocks noChangeArrowheads="1"/>
          </p:cNvSpPr>
          <p:nvPr/>
        </p:nvSpPr>
        <p:spPr bwMode="auto">
          <a:xfrm>
            <a:off x="3048000" y="3429000"/>
            <a:ext cx="228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47128" name="Line 24"/>
          <p:cNvSpPr>
            <a:spLocks noChangeShapeType="1"/>
          </p:cNvSpPr>
          <p:nvPr/>
        </p:nvSpPr>
        <p:spPr bwMode="auto">
          <a:xfrm>
            <a:off x="3200400" y="44958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000">
              <a:latin typeface="Comic Sans MS" panose="030F0702030302020204" pitchFamily="66" charset="0"/>
            </a:endParaRPr>
          </a:p>
        </p:txBody>
      </p:sp>
      <p:sp>
        <p:nvSpPr>
          <p:cNvPr id="47129" name="Text Box 25"/>
          <p:cNvSpPr txBox="1">
            <a:spLocks noChangeArrowheads="1"/>
          </p:cNvSpPr>
          <p:nvPr/>
        </p:nvSpPr>
        <p:spPr bwMode="auto">
          <a:xfrm>
            <a:off x="3657600" y="4495800"/>
            <a:ext cx="3810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47130" name="Text Box 26"/>
          <p:cNvSpPr txBox="1">
            <a:spLocks noChangeArrowheads="1"/>
          </p:cNvSpPr>
          <p:nvPr/>
        </p:nvSpPr>
        <p:spPr bwMode="auto">
          <a:xfrm>
            <a:off x="2667000" y="4953000"/>
            <a:ext cx="54864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=   0.3 moles of iron(II)</a:t>
            </a:r>
            <a:endParaRPr lang="en-GB" altLang="en-US" sz="2400" baseline="-250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40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/>
      <p:bldP spid="47109" grpId="0"/>
      <p:bldP spid="47110" grpId="0"/>
      <p:bldP spid="47111" grpId="0"/>
      <p:bldP spid="47112" grpId="0" animBg="1"/>
      <p:bldP spid="47113" grpId="0"/>
      <p:bldP spid="47114" grpId="0"/>
      <p:bldP spid="47115" grpId="0"/>
      <p:bldP spid="47116" grpId="0"/>
      <p:bldP spid="47117" grpId="0"/>
      <p:bldP spid="47118" grpId="0"/>
      <p:bldP spid="47119" grpId="0"/>
      <p:bldP spid="47120" grpId="0"/>
      <p:bldP spid="47121" grpId="0"/>
      <p:bldP spid="47123" grpId="0"/>
      <p:bldP spid="47124" grpId="0"/>
      <p:bldP spid="47126" grpId="0"/>
      <p:bldP spid="47127" grpId="0"/>
      <p:bldP spid="47128" grpId="0" animBg="1"/>
      <p:bldP spid="47129" grpId="0"/>
      <p:bldP spid="471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381000" y="457200"/>
            <a:ext cx="469505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B. Mass of Iron(ii) chloride: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685800" y="1371600"/>
            <a:ext cx="6858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m	= n x gfm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762000" y="2057400"/>
            <a:ext cx="6858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m	= 0.3 x 126.8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685800" y="2819400"/>
            <a:ext cx="6858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m	= 38.04 g</a:t>
            </a:r>
          </a:p>
        </p:txBody>
      </p:sp>
    </p:spTree>
    <p:extLst>
      <p:ext uri="{BB962C8B-B14F-4D97-AF65-F5344CB8AC3E}">
        <p14:creationId xmlns:p14="http://schemas.microsoft.com/office/powerpoint/2010/main" val="1022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  <p:bldP spid="53254" grpId="0"/>
      <p:bldP spid="532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228600" y="152400"/>
            <a:ext cx="89154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Ex.2 25cm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of H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reacts with 16cm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of 0.1 moll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-1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KMnO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400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aq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Calculate the concentration of the H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457200" y="2209800"/>
            <a:ext cx="1676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H</a:t>
            </a:r>
            <a:r>
              <a:rPr lang="en-GB" altLang="en-US" sz="2400" baseline="-25000"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latin typeface="Comic Sans MS" panose="030F0702030302020204" pitchFamily="66" charset="0"/>
              </a:rPr>
              <a:t>  n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	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	v =</a:t>
            </a:r>
          </a:p>
        </p:txBody>
      </p:sp>
      <p:sp>
        <p:nvSpPr>
          <p:cNvPr id="49164" name="Text Box 12"/>
          <p:cNvSpPr txBox="1">
            <a:spLocks noChangeArrowheads="1"/>
          </p:cNvSpPr>
          <p:nvPr/>
        </p:nvSpPr>
        <p:spPr bwMode="auto">
          <a:xfrm>
            <a:off x="2057400" y="2819400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9165" name="Text Box 13"/>
          <p:cNvSpPr txBox="1">
            <a:spLocks noChangeArrowheads="1"/>
          </p:cNvSpPr>
          <p:nvPr/>
        </p:nvSpPr>
        <p:spPr bwMode="auto">
          <a:xfrm>
            <a:off x="2209800" y="3352800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0.025 l</a:t>
            </a: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6096000" y="3200400"/>
            <a:ext cx="1371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0.016 l</a:t>
            </a:r>
          </a:p>
        </p:txBody>
      </p:sp>
      <p:sp>
        <p:nvSpPr>
          <p:cNvPr id="49167" name="Text Box 15"/>
          <p:cNvSpPr txBox="1">
            <a:spLocks noChangeArrowheads="1"/>
          </p:cNvSpPr>
          <p:nvPr/>
        </p:nvSpPr>
        <p:spPr bwMode="auto">
          <a:xfrm>
            <a:off x="2133600" y="2232025"/>
            <a:ext cx="533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9168" name="Text Box 16"/>
          <p:cNvSpPr txBox="1">
            <a:spLocks noChangeArrowheads="1"/>
          </p:cNvSpPr>
          <p:nvPr/>
        </p:nvSpPr>
        <p:spPr bwMode="auto">
          <a:xfrm>
            <a:off x="6324600" y="2079625"/>
            <a:ext cx="68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49169" name="Text Box 17"/>
          <p:cNvSpPr txBox="1">
            <a:spLocks noChangeArrowheads="1"/>
          </p:cNvSpPr>
          <p:nvPr/>
        </p:nvSpPr>
        <p:spPr bwMode="auto">
          <a:xfrm>
            <a:off x="6069106" y="2588567"/>
            <a:ext cx="182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0.1 moll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49170" name="Text Box 18"/>
          <p:cNvSpPr txBox="1">
            <a:spLocks noChangeArrowheads="1"/>
          </p:cNvSpPr>
          <p:nvPr/>
        </p:nvSpPr>
        <p:spPr bwMode="auto">
          <a:xfrm>
            <a:off x="4876800" y="2057400"/>
            <a:ext cx="2362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            </a:t>
            </a:r>
            <a:r>
              <a:rPr lang="en-GB" altLang="en-US" sz="2400" dirty="0" smtClean="0">
                <a:latin typeface="Comic Sans MS" panose="030F0702030302020204" pitchFamily="66" charset="0"/>
              </a:rPr>
              <a:t>n =</a:t>
            </a:r>
            <a:endParaRPr lang="en-GB" altLang="en-US" sz="24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	v =</a:t>
            </a: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4419600" y="2057400"/>
            <a:ext cx="107142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MnO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49172" name="Text Box 20"/>
          <p:cNvSpPr txBox="1">
            <a:spLocks noChangeArrowheads="1"/>
          </p:cNvSpPr>
          <p:nvPr/>
        </p:nvSpPr>
        <p:spPr bwMode="auto">
          <a:xfrm>
            <a:off x="4419600" y="3962400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n = 0.1 x 0.016</a:t>
            </a:r>
          </a:p>
        </p:txBody>
      </p:sp>
      <p:sp>
        <p:nvSpPr>
          <p:cNvPr id="49173" name="Text Box 21"/>
          <p:cNvSpPr txBox="1">
            <a:spLocks noChangeArrowheads="1"/>
          </p:cNvSpPr>
          <p:nvPr/>
        </p:nvSpPr>
        <p:spPr bwMode="auto">
          <a:xfrm>
            <a:off x="4419600" y="4800600"/>
            <a:ext cx="4191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n = 0.0016 moles of 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MnO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</a:t>
            </a:r>
          </a:p>
        </p:txBody>
      </p:sp>
      <p:sp>
        <p:nvSpPr>
          <p:cNvPr id="49174" name="Text Box 22"/>
          <p:cNvSpPr txBox="1">
            <a:spLocks noChangeArrowheads="1"/>
          </p:cNvSpPr>
          <p:nvPr/>
        </p:nvSpPr>
        <p:spPr bwMode="auto">
          <a:xfrm>
            <a:off x="1104900" y="1219200"/>
            <a:ext cx="7848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123682" y="1295400"/>
            <a:ext cx="177193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2 MnO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 + </a:t>
            </a:r>
          </a:p>
        </p:txBody>
      </p:sp>
      <p:sp>
        <p:nvSpPr>
          <p:cNvPr id="49176" name="Text Box 24"/>
          <p:cNvSpPr txBox="1">
            <a:spLocks noChangeArrowheads="1"/>
          </p:cNvSpPr>
          <p:nvPr/>
        </p:nvSpPr>
        <p:spPr bwMode="auto">
          <a:xfrm>
            <a:off x="1600200" y="1295400"/>
            <a:ext cx="1600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5 H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9177" name="Line 25"/>
          <p:cNvSpPr>
            <a:spLocks noChangeShapeType="1"/>
          </p:cNvSpPr>
          <p:nvPr/>
        </p:nvSpPr>
        <p:spPr bwMode="auto">
          <a:xfrm>
            <a:off x="4495800" y="152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400">
              <a:latin typeface="Comic Sans MS" panose="030F0702030302020204" pitchFamily="66" charset="0"/>
            </a:endParaRPr>
          </a:p>
        </p:txBody>
      </p:sp>
      <p:sp>
        <p:nvSpPr>
          <p:cNvPr id="49178" name="Text Box 26"/>
          <p:cNvSpPr txBox="1">
            <a:spLocks noChangeArrowheads="1"/>
          </p:cNvSpPr>
          <p:nvPr/>
        </p:nvSpPr>
        <p:spPr bwMode="auto">
          <a:xfrm>
            <a:off x="2895600" y="1295400"/>
            <a:ext cx="152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+  6 H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+</a:t>
            </a:r>
            <a:endParaRPr lang="en-GB" altLang="en-US" sz="24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9179" name="Rectangle 27"/>
          <p:cNvSpPr>
            <a:spLocks noChangeArrowheads="1"/>
          </p:cNvSpPr>
          <p:nvPr/>
        </p:nvSpPr>
        <p:spPr bwMode="auto">
          <a:xfrm>
            <a:off x="5214324" y="1295400"/>
            <a:ext cx="1541104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2 Mn 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2+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 +</a:t>
            </a:r>
          </a:p>
        </p:txBody>
      </p:sp>
      <p:sp>
        <p:nvSpPr>
          <p:cNvPr id="49180" name="Rectangle 28"/>
          <p:cNvSpPr>
            <a:spLocks noChangeArrowheads="1"/>
          </p:cNvSpPr>
          <p:nvPr/>
        </p:nvSpPr>
        <p:spPr bwMode="auto">
          <a:xfrm>
            <a:off x="6728648" y="1295400"/>
            <a:ext cx="2228793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5 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 +  8 H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10193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61" grpId="0"/>
      <p:bldP spid="49163" grpId="0"/>
      <p:bldP spid="49164" grpId="0"/>
      <p:bldP spid="49165" grpId="0"/>
      <p:bldP spid="49166" grpId="0"/>
      <p:bldP spid="49167" grpId="0"/>
      <p:bldP spid="49168" grpId="0"/>
      <p:bldP spid="49169" grpId="0"/>
      <p:bldP spid="49170" grpId="0"/>
      <p:bldP spid="49171" grpId="0"/>
      <p:bldP spid="49172" grpId="0"/>
      <p:bldP spid="49173" grpId="0"/>
      <p:bldP spid="49174" grpId="0"/>
      <p:bldP spid="49174" grpId="1"/>
      <p:bldP spid="49175" grpId="0"/>
      <p:bldP spid="49175" grpId="1"/>
      <p:bldP spid="49176" grpId="0"/>
      <p:bldP spid="49176" grpId="1"/>
      <p:bldP spid="49177" grpId="0" animBg="1"/>
      <p:bldP spid="49177" grpId="1" animBg="1"/>
      <p:bldP spid="49178" grpId="0"/>
      <p:bldP spid="49178" grpId="1"/>
      <p:bldP spid="49179" grpId="0"/>
      <p:bldP spid="49179" grpId="1"/>
      <p:bldP spid="49180" grpId="0"/>
      <p:bldP spid="4918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1" name="Text Box 11"/>
          <p:cNvSpPr txBox="1">
            <a:spLocks noChangeArrowheads="1"/>
          </p:cNvSpPr>
          <p:nvPr/>
        </p:nvSpPr>
        <p:spPr bwMode="auto">
          <a:xfrm>
            <a:off x="1981200" y="228600"/>
            <a:ext cx="3810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2 MnO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  </a:t>
            </a:r>
            <a:r>
              <a:rPr lang="en-GB" altLang="en-US" sz="2400" b="1" dirty="0">
                <a:latin typeface="Comic Sans MS" panose="030F0702030302020204" pitchFamily="66" charset="0"/>
              </a:rPr>
              <a:t>:</a:t>
            </a:r>
            <a:r>
              <a:rPr lang="en-GB" altLang="en-US" sz="2400" b="1" baseline="30000" dirty="0">
                <a:latin typeface="Comic Sans MS" panose="030F0702030302020204" pitchFamily="66" charset="0"/>
              </a:rPr>
              <a:t>   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5 H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3733800" y="838200"/>
            <a:ext cx="15582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5 moles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3810000" y="1447800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2.5</a:t>
            </a:r>
          </a:p>
        </p:txBody>
      </p:sp>
      <p:sp>
        <p:nvSpPr>
          <p:cNvPr id="51214" name="Text Box 14"/>
          <p:cNvSpPr txBox="1">
            <a:spLocks noChangeArrowheads="1"/>
          </p:cNvSpPr>
          <p:nvPr/>
        </p:nvSpPr>
        <p:spPr bwMode="auto">
          <a:xfrm>
            <a:off x="2286000" y="1981200"/>
            <a:ext cx="160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0.0016  </a:t>
            </a:r>
            <a:r>
              <a:rPr lang="en-GB" altLang="en-US" sz="2400" b="1">
                <a:latin typeface="Comic Sans MS" panose="030F0702030302020204" pitchFamily="66" charset="0"/>
              </a:rPr>
              <a:t> :</a:t>
            </a:r>
          </a:p>
        </p:txBody>
      </p:sp>
      <p:sp>
        <p:nvSpPr>
          <p:cNvPr id="51216" name="Text Box 16"/>
          <p:cNvSpPr txBox="1">
            <a:spLocks noChangeArrowheads="1"/>
          </p:cNvSpPr>
          <p:nvPr/>
        </p:nvSpPr>
        <p:spPr bwMode="auto">
          <a:xfrm>
            <a:off x="3429000" y="838200"/>
            <a:ext cx="184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1217" name="Text Box 17"/>
          <p:cNvSpPr txBox="1">
            <a:spLocks noChangeArrowheads="1"/>
          </p:cNvSpPr>
          <p:nvPr/>
        </p:nvSpPr>
        <p:spPr bwMode="auto">
          <a:xfrm>
            <a:off x="2057400" y="838200"/>
            <a:ext cx="1600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2 moles</a:t>
            </a:r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3352800" y="838200"/>
            <a:ext cx="304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1219" name="Text Box 19"/>
          <p:cNvSpPr txBox="1">
            <a:spLocks noChangeArrowheads="1"/>
          </p:cNvSpPr>
          <p:nvPr/>
        </p:nvSpPr>
        <p:spPr bwMode="auto">
          <a:xfrm>
            <a:off x="2362200" y="1447800"/>
            <a:ext cx="914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3352800" y="1447800"/>
            <a:ext cx="228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3429000" y="2743200"/>
            <a:ext cx="548640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=   0.0016 x 2.5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2400" baseline="-25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51224" name="Text Box 24"/>
          <p:cNvSpPr txBox="1">
            <a:spLocks noChangeArrowheads="1"/>
          </p:cNvSpPr>
          <p:nvPr/>
        </p:nvSpPr>
        <p:spPr bwMode="auto">
          <a:xfrm>
            <a:off x="3886200" y="1981200"/>
            <a:ext cx="609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51225" name="Text Box 25"/>
          <p:cNvSpPr txBox="1">
            <a:spLocks noChangeArrowheads="1"/>
          </p:cNvSpPr>
          <p:nvPr/>
        </p:nvSpPr>
        <p:spPr bwMode="auto">
          <a:xfrm>
            <a:off x="2667000" y="2743200"/>
            <a:ext cx="609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51226" name="Rectangle 26"/>
          <p:cNvSpPr>
            <a:spLocks noChangeArrowheads="1"/>
          </p:cNvSpPr>
          <p:nvPr/>
        </p:nvSpPr>
        <p:spPr bwMode="auto">
          <a:xfrm>
            <a:off x="3352800" y="3886200"/>
            <a:ext cx="315693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=   0.004 moles H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51227" name="Line 27"/>
          <p:cNvSpPr>
            <a:spLocks noChangeShapeType="1"/>
          </p:cNvSpPr>
          <p:nvPr/>
        </p:nvSpPr>
        <p:spPr bwMode="auto">
          <a:xfrm>
            <a:off x="3810000" y="3200400"/>
            <a:ext cx="1905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400">
              <a:latin typeface="Comic Sans MS" panose="030F0702030302020204" pitchFamily="66" charset="0"/>
            </a:endParaRP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4572000" y="3276600"/>
            <a:ext cx="457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75531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1" grpId="0"/>
      <p:bldP spid="51212" grpId="0"/>
      <p:bldP spid="51213" grpId="0"/>
      <p:bldP spid="51214" grpId="0"/>
      <p:bldP spid="51216" grpId="0"/>
      <p:bldP spid="51217" grpId="0"/>
      <p:bldP spid="51218" grpId="0"/>
      <p:bldP spid="51219" grpId="0"/>
      <p:bldP spid="51220" grpId="0"/>
      <p:bldP spid="51223" grpId="0"/>
      <p:bldP spid="51224" grpId="0"/>
      <p:bldP spid="51225" grpId="0"/>
      <p:bldP spid="51226" grpId="0"/>
      <p:bldP spid="51227" grpId="0" animBg="1"/>
      <p:bldP spid="512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762000" y="457200"/>
            <a:ext cx="1095469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: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2057400" y="457200"/>
            <a:ext cx="4267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c     =       n</a:t>
            </a:r>
            <a:r>
              <a:rPr lang="en-GB" altLang="en-US" sz="2400" b="1">
                <a:latin typeface="Comic Sans MS" panose="030F0702030302020204" pitchFamily="66" charset="0"/>
              </a:rPr>
              <a:t>/</a:t>
            </a:r>
            <a:r>
              <a:rPr lang="en-GB" altLang="en-US" sz="2400">
                <a:latin typeface="Comic Sans MS" panose="030F0702030302020204" pitchFamily="66" charset="0"/>
              </a:rPr>
              <a:t>v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2667000" y="1143000"/>
            <a:ext cx="3352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=    0.004 </a:t>
            </a:r>
            <a:r>
              <a:rPr lang="en-GB" altLang="en-US" sz="2400" b="1">
                <a:latin typeface="Comic Sans MS" panose="030F0702030302020204" pitchFamily="66" charset="0"/>
              </a:rPr>
              <a:t>/ </a:t>
            </a:r>
            <a:r>
              <a:rPr lang="en-GB" altLang="en-US" sz="2400">
                <a:latin typeface="Comic Sans MS" panose="030F0702030302020204" pitchFamily="66" charset="0"/>
              </a:rPr>
              <a:t>0.025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2057400" y="2133600"/>
            <a:ext cx="3276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c     =    0.16 moll</a:t>
            </a:r>
            <a:r>
              <a:rPr lang="en-GB" altLang="en-US" sz="2400" b="1" baseline="30000">
                <a:latin typeface="Comic Sans MS" panose="030F0702030302020204" pitchFamily="66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58446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29" grpId="0" autoUpdateAnimBg="0"/>
      <p:bldP spid="52230" grpId="0" autoUpdateAnimBg="0"/>
      <p:bldP spid="52231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28600" y="152400"/>
            <a:ext cx="8458200" cy="4772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Ex.3 The number of moles of carbon monoxide in a sample of air can be measured as follows: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Step 1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The carbon monoxide reacts with iodine(V) oxide, producing iodine.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5CO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(g)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+ I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5(s)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→ I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2(s)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+ 5CO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 (g)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aseline="-25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aseline="-25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Step 2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The iodine is then dissolved in potassium iodide solution and titrated against sodium </a:t>
            </a:r>
            <a:r>
              <a:rPr lang="en-GB" altLang="en-US" sz="24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thiosulphate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solution.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I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2(</a:t>
            </a:r>
            <a:r>
              <a:rPr lang="en-GB" altLang="en-US" sz="2400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aq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+ 2S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2–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400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aq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→ S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4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6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2–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400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aq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+ 2I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– 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en-GB" altLang="en-US" sz="2400" baseline="-250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aq</a:t>
            </a:r>
            <a:r>
              <a:rPr lang="en-GB" altLang="en-US" sz="2400" baseline="-25000" dirty="0">
                <a:solidFill>
                  <a:schemeClr val="tx2"/>
                </a:solidFill>
                <a:latin typeface="Comic Sans MS" panose="030F0702030302020204" pitchFamily="66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aseline="-25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baseline="-25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04800" y="4725144"/>
            <a:ext cx="8458200" cy="120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If 50.4 cm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of 0.10 </a:t>
            </a:r>
            <a:r>
              <a:rPr lang="en-GB" altLang="en-US" sz="2400" dirty="0" err="1">
                <a:solidFill>
                  <a:schemeClr val="tx2"/>
                </a:solidFill>
                <a:latin typeface="Comic Sans MS" panose="030F0702030302020204" pitchFamily="66" charset="0"/>
              </a:rPr>
              <a:t>mol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 l</a:t>
            </a:r>
            <a:r>
              <a:rPr lang="en-GB" altLang="en-US" sz="2400" baseline="30000" dirty="0">
                <a:solidFill>
                  <a:schemeClr val="tx2"/>
                </a:solidFill>
                <a:latin typeface="Comic Sans MS" panose="030F0702030302020204" pitchFamily="66" charset="0"/>
              </a:rPr>
              <a:t>–1 </a:t>
            </a:r>
            <a:r>
              <a:rPr lang="en-GB" altLang="en-US" sz="2400" dirty="0">
                <a:solidFill>
                  <a:schemeClr val="tx2"/>
                </a:solidFill>
                <a:latin typeface="Comic Sans MS" panose="030F0702030302020204" pitchFamily="66" charset="0"/>
              </a:rPr>
              <a:t>sodium thiosulphate solution was used in a titration, calculate the number of moles of carbon monoxide in the sample of air.</a:t>
            </a:r>
          </a:p>
        </p:txBody>
      </p:sp>
    </p:spTree>
    <p:extLst>
      <p:ext uri="{BB962C8B-B14F-4D97-AF65-F5344CB8AC3E}">
        <p14:creationId xmlns:p14="http://schemas.microsoft.com/office/powerpoint/2010/main" val="299388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12954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Step 1:</a:t>
            </a:r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1676400" y="228600"/>
            <a:ext cx="66294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Thiosulphate ion (sodium ion is spectator)</a:t>
            </a:r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2590800" y="6858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endParaRPr lang="en-GB" sz="2400">
              <a:latin typeface="Comic Sans MS" panose="030F0702030302020204" pitchFamily="66" charset="0"/>
            </a:endParaRPr>
          </a:p>
        </p:txBody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1981200" y="1066800"/>
            <a:ext cx="110669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S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2–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3505200" y="1066800"/>
            <a:ext cx="16764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n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c =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v =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4343400" y="1676400"/>
            <a:ext cx="2057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0.1 moll</a:t>
            </a:r>
            <a:r>
              <a:rPr lang="en-GB" altLang="en-US" sz="2400" baseline="30000"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4343400" y="2209800"/>
            <a:ext cx="181277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anose="030F0702030302020204" pitchFamily="66" charset="0"/>
              </a:rPr>
              <a:t>0.0504 l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4343400" y="1143000"/>
            <a:ext cx="533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1219200" y="3352800"/>
            <a:ext cx="5486400" cy="101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=   0.1  x  0.0504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=   5.04 x 10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-3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moles S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2–</a:t>
            </a: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762000" y="3352800"/>
            <a:ext cx="609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12891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/>
      <p:bldP spid="55302" grpId="0"/>
      <p:bldP spid="55303" grpId="0" animBg="1"/>
      <p:bldP spid="55304" grpId="0"/>
      <p:bldP spid="55305" grpId="0"/>
      <p:bldP spid="55306" grpId="0"/>
      <p:bldP spid="55307" grpId="0"/>
      <p:bldP spid="55308" grpId="0"/>
      <p:bldP spid="55309" grpId="0"/>
      <p:bldP spid="553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52400" y="304800"/>
            <a:ext cx="4038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Step 2:</a:t>
            </a:r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1981200" y="457200"/>
            <a:ext cx="4648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2S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2–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	:	5CO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2057400" y="1066800"/>
            <a:ext cx="4038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2 moles	:	5 moles</a:t>
            </a:r>
          </a:p>
        </p:txBody>
      </p:sp>
      <p:sp>
        <p:nvSpPr>
          <p:cNvPr id="56327" name="Text Box 7"/>
          <p:cNvSpPr txBox="1">
            <a:spLocks noChangeArrowheads="1"/>
          </p:cNvSpPr>
          <p:nvPr/>
        </p:nvSpPr>
        <p:spPr bwMode="auto">
          <a:xfrm>
            <a:off x="2057400" y="1905000"/>
            <a:ext cx="4800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1 mole	:	2.5 moles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2057400" y="2743200"/>
            <a:ext cx="4038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5.04 x 10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-3</a:t>
            </a: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 	:	n</a:t>
            </a:r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2971800" y="3581400"/>
            <a:ext cx="4800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n	=	2.5 x  5.04 x 10</a:t>
            </a:r>
            <a:r>
              <a:rPr lang="en-GB" altLang="en-US" sz="2400" baseline="30000">
                <a:solidFill>
                  <a:schemeClr val="tx2"/>
                </a:solidFill>
                <a:latin typeface="Comic Sans MS" panose="030F0702030302020204" pitchFamily="66" charset="0"/>
              </a:rPr>
              <a:t>-3 </a:t>
            </a:r>
          </a:p>
        </p:txBody>
      </p:sp>
      <p:sp>
        <p:nvSpPr>
          <p:cNvPr id="56331" name="Text Box 11"/>
          <p:cNvSpPr txBox="1">
            <a:spLocks noChangeArrowheads="1"/>
          </p:cNvSpPr>
          <p:nvPr/>
        </p:nvSpPr>
        <p:spPr bwMode="auto">
          <a:xfrm>
            <a:off x="3962400" y="4267200"/>
            <a:ext cx="4800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Comic Sans MS" panose="030F0702030302020204" pitchFamily="66" charset="0"/>
              </a:rPr>
              <a:t>=	0.013 moles CO</a:t>
            </a:r>
          </a:p>
        </p:txBody>
      </p:sp>
    </p:spTree>
    <p:extLst>
      <p:ext uri="{BB962C8B-B14F-4D97-AF65-F5344CB8AC3E}">
        <p14:creationId xmlns:p14="http://schemas.microsoft.com/office/powerpoint/2010/main" val="34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5" grpId="0"/>
      <p:bldP spid="56326" grpId="0"/>
      <p:bldP spid="56327" grpId="0"/>
      <p:bldP spid="56328" grpId="0"/>
      <p:bldP spid="56330" grpId="0"/>
      <p:bldP spid="563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32656"/>
            <a:ext cx="9217025" cy="5545138"/>
          </a:xfrm>
        </p:spPr>
        <p:txBody>
          <a:bodyPr>
            <a:normAutofit/>
          </a:bodyPr>
          <a:lstStyle/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Example  4.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Permanganate ions react with hydrogen peroxide in acidic solution.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      2MnO</a:t>
            </a:r>
            <a:r>
              <a:rPr lang="en-GB" altLang="en-US" sz="2400" baseline="-25000" dirty="0" smtClean="0">
                <a:latin typeface="Comic Sans MS" pitchFamily="66" charset="0"/>
              </a:rPr>
              <a:t>4</a:t>
            </a:r>
            <a:r>
              <a:rPr lang="en-GB" altLang="en-US" sz="2400" baseline="30000" dirty="0" smtClean="0">
                <a:latin typeface="Comic Sans MS" pitchFamily="66" charset="0"/>
              </a:rPr>
              <a:t>-</a:t>
            </a:r>
            <a:r>
              <a:rPr lang="en-GB" altLang="en-US" sz="2400" dirty="0" smtClean="0">
                <a:latin typeface="Comic Sans MS" pitchFamily="66" charset="0"/>
              </a:rPr>
              <a:t> + 6H</a:t>
            </a:r>
            <a:r>
              <a:rPr lang="en-GB" altLang="en-US" sz="2400" baseline="30000" dirty="0" smtClean="0">
                <a:latin typeface="Comic Sans MS" pitchFamily="66" charset="0"/>
              </a:rPr>
              <a:t>+</a:t>
            </a:r>
            <a:r>
              <a:rPr lang="en-GB" altLang="en-US" sz="2400" dirty="0" smtClean="0">
                <a:latin typeface="Comic Sans MS" pitchFamily="66" charset="0"/>
              </a:rPr>
              <a:t> + 5H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  <a:r>
              <a:rPr lang="en-GB" altLang="en-US" sz="2400" dirty="0" smtClean="0">
                <a:latin typeface="Comic Sans MS" pitchFamily="66" charset="0"/>
              </a:rPr>
              <a:t>O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  <a:r>
              <a:rPr lang="en-GB" altLang="en-US" sz="2400" dirty="0" smtClean="0">
                <a:latin typeface="Comic Sans MS" pitchFamily="66" charset="0"/>
              </a:rPr>
              <a:t>    </a:t>
            </a:r>
            <a:r>
              <a:rPr lang="en-GB" altLang="en-US" sz="2400" dirty="0" smtClean="0">
                <a:latin typeface="Comic Sans MS" pitchFamily="66" charset="0"/>
                <a:cs typeface="Times New Roman" pitchFamily="18" charset="0"/>
              </a:rPr>
              <a:t>→</a:t>
            </a:r>
            <a:r>
              <a:rPr lang="en-GB" altLang="en-US" sz="2400" dirty="0" smtClean="0">
                <a:latin typeface="Comic Sans MS" pitchFamily="66" charset="0"/>
              </a:rPr>
              <a:t>    2Mn</a:t>
            </a:r>
            <a:r>
              <a:rPr lang="en-GB" altLang="en-US" sz="2400" baseline="30000" dirty="0" smtClean="0">
                <a:latin typeface="Comic Sans MS" pitchFamily="66" charset="0"/>
              </a:rPr>
              <a:t>2+</a:t>
            </a:r>
            <a:r>
              <a:rPr lang="en-GB" altLang="en-US" sz="2400" dirty="0" smtClean="0">
                <a:latin typeface="Comic Sans MS" pitchFamily="66" charset="0"/>
              </a:rPr>
              <a:t> + 8H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  <a:r>
              <a:rPr lang="en-GB" altLang="en-US" sz="2400" dirty="0" smtClean="0">
                <a:latin typeface="Comic Sans MS" pitchFamily="66" charset="0"/>
              </a:rPr>
              <a:t>O + 5O</a:t>
            </a:r>
            <a:r>
              <a:rPr lang="en-GB" altLang="en-US" sz="2400" baseline="-25000" dirty="0" smtClean="0">
                <a:latin typeface="Comic Sans MS" pitchFamily="66" charset="0"/>
              </a:rPr>
              <a:t>2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25cm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hydrogen peroxide solution reacted with 16cm</a:t>
            </a:r>
            <a:r>
              <a:rPr lang="en-GB" altLang="en-US" sz="2400" baseline="30000" dirty="0" smtClean="0">
                <a:latin typeface="Comic Sans MS" pitchFamily="66" charset="0"/>
              </a:rPr>
              <a:t>3</a:t>
            </a:r>
            <a:r>
              <a:rPr lang="en-GB" altLang="en-US" sz="2400" dirty="0" smtClean="0">
                <a:latin typeface="Comic Sans MS" pitchFamily="66" charset="0"/>
              </a:rPr>
              <a:t> of permanganate solution, concentration 0.1 </a:t>
            </a:r>
            <a:r>
              <a:rPr lang="en-GB" altLang="en-US" sz="2400" dirty="0" err="1" smtClean="0">
                <a:latin typeface="Comic Sans MS" pitchFamily="66" charset="0"/>
              </a:rPr>
              <a:t>mol</a:t>
            </a:r>
            <a:r>
              <a:rPr lang="en-GB" altLang="en-US" sz="2400" dirty="0" smtClean="0">
                <a:latin typeface="Comic Sans MS" pitchFamily="66" charset="0"/>
              </a:rPr>
              <a:t> l</a:t>
            </a:r>
            <a:r>
              <a:rPr lang="en-GB" altLang="en-US" sz="2400" baseline="30000" dirty="0" smtClean="0">
                <a:latin typeface="Comic Sans MS" pitchFamily="66" charset="0"/>
              </a:rPr>
              <a:t>-1.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baseline="300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r>
              <a:rPr lang="en-GB" altLang="en-US" sz="2400" dirty="0" smtClean="0">
                <a:latin typeface="Comic Sans MS" pitchFamily="66" charset="0"/>
              </a:rPr>
              <a:t>Calculate the concentration of the hydrogen peroxide solution.</a:t>
            </a: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baseline="30000" dirty="0" smtClean="0">
              <a:latin typeface="Comic Sans MS" panose="030F0702030302020204" pitchFamily="66" charset="0"/>
            </a:endParaRPr>
          </a:p>
          <a:p>
            <a:pPr marL="371475" indent="-371475">
              <a:lnSpc>
                <a:spcPct val="80000"/>
              </a:lnSpc>
              <a:buFontTx/>
              <a:buNone/>
            </a:pPr>
            <a:endParaRPr lang="en-GB" altLang="en-US" sz="2400" dirty="0" smtClean="0">
              <a:latin typeface="Comic Sans MS" panose="030F0702030302020204" pitchFamily="66" charset="0"/>
            </a:endParaRPr>
          </a:p>
        </p:txBody>
      </p:sp>
      <p:sp>
        <p:nvSpPr>
          <p:cNvPr id="651268" name="Text Box 4"/>
          <p:cNvSpPr txBox="1">
            <a:spLocks noChangeArrowheads="1"/>
          </p:cNvSpPr>
          <p:nvPr/>
        </p:nvSpPr>
        <p:spPr bwMode="auto">
          <a:xfrm>
            <a:off x="5796136" y="6042820"/>
            <a:ext cx="6264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0.16 mol l</a:t>
            </a:r>
            <a:r>
              <a:rPr lang="en-GB" altLang="en-US" sz="1800" b="1" baseline="30000">
                <a:solidFill>
                  <a:srgbClr val="CC0000"/>
                </a:solidFill>
                <a:latin typeface="Calibri" pitchFamily="34" charset="0"/>
                <a:cs typeface="Times New Roman" pitchFamily="18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85735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-152400"/>
            <a:ext cx="82296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200" b="1" u="sng" dirty="0" smtClean="0">
                <a:latin typeface="Comic Sans MS" panose="030F0702030302020204" pitchFamily="66" charset="0"/>
              </a:rPr>
              <a:t>Redox titration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152400" y="990600"/>
            <a:ext cx="12954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latin typeface="Comic Sans MS" panose="030F0702030302020204" pitchFamily="66" charset="0"/>
              </a:rPr>
              <a:t>Aim:</a:t>
            </a:r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95400" y="990600"/>
            <a:ext cx="65169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Comic Sans MS" panose="030F0702030302020204" pitchFamily="66" charset="0"/>
              </a:rPr>
              <a:t>To find the mass of Vitamin C in a tablet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381000" y="1600200"/>
            <a:ext cx="59436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solidFill>
                  <a:schemeClr val="tx2"/>
                </a:solidFill>
                <a:latin typeface="Comic Sans MS" panose="030F0702030302020204" pitchFamily="66" charset="0"/>
              </a:rPr>
              <a:t>Redox Equations:</a:t>
            </a:r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304800" y="2438400"/>
            <a:ext cx="400812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>
                <a:solidFill>
                  <a:schemeClr val="tx2"/>
                </a:solidFill>
                <a:latin typeface="Comic Sans MS" panose="030F0702030302020204" pitchFamily="66" charset="0"/>
              </a:rPr>
              <a:t>Balanced Redox Equation:</a:t>
            </a:r>
          </a:p>
        </p:txBody>
      </p:sp>
    </p:spTree>
    <p:extLst>
      <p:ext uri="{BB962C8B-B14F-4D97-AF65-F5344CB8AC3E}">
        <p14:creationId xmlns:p14="http://schemas.microsoft.com/office/powerpoint/2010/main" val="193749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/>
      <p:bldP spid="57350" grpId="0"/>
      <p:bldP spid="57351" grpId="0"/>
      <p:bldP spid="57358" grpId="0"/>
      <p:bldP spid="573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Line 1"/>
          <p:cNvSpPr>
            <a:spLocks noChangeShapeType="1"/>
          </p:cNvSpPr>
          <p:nvPr/>
        </p:nvSpPr>
        <p:spPr bwMode="auto">
          <a:xfrm>
            <a:off x="3419475" y="5876925"/>
            <a:ext cx="407988" cy="0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460803" name="Picture 2" descr="vitamin C ox rea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860800"/>
            <a:ext cx="5472113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bIns="76176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60805" name="Rectangle 5"/>
          <p:cNvSpPr>
            <a:spLocks noChangeArrowheads="1"/>
          </p:cNvSpPr>
          <p:nvPr/>
        </p:nvSpPr>
        <p:spPr bwMode="auto">
          <a:xfrm>
            <a:off x="250824" y="709613"/>
            <a:ext cx="8713664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Vitamin C (ascorbic acid) is an important component of our diet.  In its absence the protein, collagen, cannot form </a:t>
            </a:r>
            <a:r>
              <a:rPr lang="en-US" altLang="en-US" sz="2000" dirty="0" err="1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fibres</a:t>
            </a:r>
            <a:r>
              <a:rPr lang="en-US" altLang="en-US" sz="2000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 properly and this results in skin lesions and blood vessel fragility.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Although vitamin C occurs naturally in many fruits and vegetables many people take vitamin C tablets to supplement their intake.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Vitamin C can undergo a redox reaction with iodine in which the vitamin C is </a:t>
            </a:r>
            <a:r>
              <a:rPr lang="en-US" altLang="en-US" sz="2000" dirty="0" err="1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oxidised</a:t>
            </a:r>
            <a:r>
              <a:rPr lang="en-US" altLang="en-US" sz="2000" dirty="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 and the iodine molecules are reduced</a:t>
            </a: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en-GB" altLang="en-US" sz="14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60806" name="Rectangle 6"/>
          <p:cNvSpPr>
            <a:spLocks noChangeArrowheads="1"/>
          </p:cNvSpPr>
          <p:nvPr/>
        </p:nvSpPr>
        <p:spPr bwMode="auto">
          <a:xfrm>
            <a:off x="0" y="-4763"/>
            <a:ext cx="184150" cy="923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tx2"/>
                </a:solidFill>
                <a:latin typeface="Comic Sans MS" pitchFamily="66" charset="0"/>
              </a:rPr>
              <a:t/>
            </a:r>
            <a:br>
              <a:rPr lang="en-GB" altLang="en-US" sz="1800">
                <a:solidFill>
                  <a:schemeClr val="tx2"/>
                </a:solidFill>
                <a:latin typeface="Comic Sans MS" pitchFamily="66" charset="0"/>
              </a:rPr>
            </a:br>
            <a:endParaRPr lang="en-GB" altLang="en-US" sz="180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18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60807" name="Rectangle 7"/>
          <p:cNvSpPr>
            <a:spLocks noChangeArrowheads="1"/>
          </p:cNvSpPr>
          <p:nvPr/>
        </p:nvSpPr>
        <p:spPr bwMode="auto">
          <a:xfrm>
            <a:off x="0" y="295275"/>
            <a:ext cx="3878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solidFill>
                <a:schemeClr val="tx2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chemeClr val="tx2"/>
                </a:solidFill>
                <a:latin typeface="Comic Sans MS" pitchFamily="66" charset="0"/>
                <a:cs typeface="Times New Roman" pitchFamily="18" charset="0"/>
              </a:rPr>
              <a:t>		    		</a:t>
            </a:r>
            <a:endParaRPr lang="en-US" altLang="en-US" sz="18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460808" name="Rectangle 8"/>
          <p:cNvSpPr>
            <a:spLocks noChangeArrowheads="1"/>
          </p:cNvSpPr>
          <p:nvPr/>
        </p:nvSpPr>
        <p:spPr bwMode="auto">
          <a:xfrm>
            <a:off x="2411413" y="5445125"/>
            <a:ext cx="40909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000">
              <a:solidFill>
                <a:srgbClr val="000000"/>
              </a:solidFill>
              <a:latin typeface="Comic Sans MS" pitchFamily="66" charset="0"/>
              <a:cs typeface="Times New Roman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		    		  I</a:t>
            </a:r>
            <a:r>
              <a:rPr lang="en-US" altLang="en-US" sz="1000" baseline="-30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2</a:t>
            </a:r>
            <a:r>
              <a:rPr lang="en-US" altLang="en-US" sz="1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(aq)  +  2e	    	2I</a:t>
            </a:r>
            <a:r>
              <a:rPr lang="en-US" altLang="en-US" sz="1000" baseline="30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-</a:t>
            </a:r>
            <a:r>
              <a:rPr lang="en-US" altLang="en-US" sz="1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(aq)</a:t>
            </a:r>
            <a:endParaRPr lang="en-GB" altLang="en-US" sz="18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825" y="64442"/>
            <a:ext cx="518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Background knowledge </a:t>
            </a:r>
            <a:endParaRPr lang="en-GB" sz="2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75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03" y="657224"/>
            <a:ext cx="7791450" cy="554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650"/>
            <a:ext cx="60896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84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77602" y="5514975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 u="sng" dirty="0"/>
              <a:t>Calculations:</a:t>
            </a: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423863" y="4946569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 u="sng" dirty="0"/>
              <a:t>Results:</a:t>
            </a: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224678" y="149077"/>
            <a:ext cx="60198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dirty="0">
                <a:solidFill>
                  <a:schemeClr val="tx2"/>
                </a:solidFill>
                <a:latin typeface="Comic Sans MS" panose="030F0702030302020204" pitchFamily="66" charset="0"/>
              </a:rPr>
              <a:t>2. Titration: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170720" y="608313"/>
            <a:ext cx="8793768" cy="3480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Carefully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fill the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burette with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iodine solution. Take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the burette reading from the top of the meniscus as the dark colour makes it difficult to see.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Carefully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pipette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exactly 25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ml of vitamin C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solution into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the conical flask. Add a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few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drops of starch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solution.</a:t>
            </a: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T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itrate iodine 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solution into the conical flask until blue black colour appears. </a:t>
            </a:r>
            <a:endParaRPr lang="en-GB" altLang="en-US" sz="2000" dirty="0" smtClean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Carry out a 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rough titration is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first 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to give a rough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equivalence-point 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(end-point), then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repeat more </a:t>
            </a:r>
            <a:r>
              <a:rPr lang="en-GB" altLang="en-US" sz="2000" dirty="0">
                <a:solidFill>
                  <a:schemeClr val="tx2"/>
                </a:solidFill>
                <a:latin typeface="Comic Sans MS" panose="030F0702030302020204" pitchFamily="66" charset="0"/>
              </a:rPr>
              <a:t>accurately to give concordant results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(+ or- 0.1ml).</a:t>
            </a:r>
            <a:endParaRPr lang="en-GB" altLang="en-US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77602" y="6114404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b="1" u="sng" dirty="0"/>
              <a:t>Conclusion: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4078295"/>
            <a:ext cx="8856984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The burette </a:t>
            </a:r>
            <a:r>
              <a:rPr lang="en-GB" sz="2000" dirty="0">
                <a:latin typeface="Comic Sans MS" panose="030F0702030302020204" pitchFamily="66" charset="0"/>
              </a:rPr>
              <a:t>and pipette allow the volume to be measured </a:t>
            </a:r>
            <a:r>
              <a:rPr lang="en-GB" sz="2000" dirty="0" smtClean="0">
                <a:latin typeface="Comic Sans MS" panose="030F0702030302020204" pitchFamily="66" charset="0"/>
              </a:rPr>
              <a:t>accurately. Errors </a:t>
            </a:r>
            <a:r>
              <a:rPr lang="en-GB" sz="2000" dirty="0">
                <a:latin typeface="Comic Sans MS" panose="030F0702030302020204" pitchFamily="66" charset="0"/>
              </a:rPr>
              <a:t>may occur in judging the endpoint/colour </a:t>
            </a:r>
            <a:r>
              <a:rPr lang="en-GB" sz="2000" dirty="0" smtClean="0">
                <a:latin typeface="Comic Sans MS" panose="030F0702030302020204" pitchFamily="66" charset="0"/>
              </a:rPr>
              <a:t>change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41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399" grpId="0"/>
      <p:bldP spid="59400" grpId="0"/>
      <p:bldP spid="59401" grpId="0" build="p"/>
      <p:bldP spid="5940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1438"/>
            <a:ext cx="7772400" cy="1143000"/>
          </a:xfrm>
        </p:spPr>
        <p:txBody>
          <a:bodyPr/>
          <a:lstStyle/>
          <a:p>
            <a:r>
              <a:rPr lang="en-GB" altLang="en-US" smtClean="0">
                <a:solidFill>
                  <a:srgbClr val="C00000"/>
                </a:solidFill>
              </a:rPr>
              <a:t>Redox Titrations, Vitamin C</a:t>
            </a:r>
          </a:p>
        </p:txBody>
      </p:sp>
      <p:sp>
        <p:nvSpPr>
          <p:cNvPr id="461827" name="Text Box 4"/>
          <p:cNvSpPr txBox="1">
            <a:spLocks noChangeArrowheads="1"/>
          </p:cNvSpPr>
          <p:nvPr/>
        </p:nvSpPr>
        <p:spPr bwMode="auto">
          <a:xfrm>
            <a:off x="755650" y="3717925"/>
            <a:ext cx="705834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Iodine : concentration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is known (in the burette)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acts as an oxidising agent.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Vitamin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C: unknown </a:t>
            </a: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concentration (in the conical flask)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is a reducing agent.</a:t>
            </a:r>
          </a:p>
        </p:txBody>
      </p:sp>
      <p:sp>
        <p:nvSpPr>
          <p:cNvPr id="461828" name="Text Box 25"/>
          <p:cNvSpPr txBox="1">
            <a:spLocks noChangeArrowheads="1"/>
          </p:cNvSpPr>
          <p:nvPr/>
        </p:nvSpPr>
        <p:spPr bwMode="auto">
          <a:xfrm>
            <a:off x="3660775" y="2424113"/>
            <a:ext cx="509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>
                <a:solidFill>
                  <a:schemeClr val="bg1"/>
                </a:solidFill>
                <a:latin typeface="Comic Sans MS" pitchFamily="66" charset="0"/>
                <a:sym typeface="Wingdings" pitchFamily="2" charset="2"/>
              </a:rPr>
              <a:t></a:t>
            </a:r>
            <a:endParaRPr lang="en-GB" altLang="en-US" sz="240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61829" name="Text Box 27"/>
          <p:cNvSpPr txBox="1">
            <a:spLocks noChangeArrowheads="1"/>
          </p:cNvSpPr>
          <p:nvPr/>
        </p:nvSpPr>
        <p:spPr bwMode="auto">
          <a:xfrm>
            <a:off x="804069" y="5537199"/>
            <a:ext cx="76563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tx2"/>
                </a:solidFill>
                <a:latin typeface="Comic Sans MS" pitchFamily="66" charset="0"/>
              </a:rPr>
              <a:t>Starch is added to show when the end-point is reached. </a:t>
            </a:r>
            <a:r>
              <a:rPr lang="en-GB" altLang="en-US" sz="2000" dirty="0" smtClean="0">
                <a:solidFill>
                  <a:schemeClr val="tx2"/>
                </a:solidFill>
                <a:latin typeface="Comic Sans MS" pitchFamily="66" charset="0"/>
              </a:rPr>
              <a:t>When excess iodine is present starch will change from clear to blue black</a:t>
            </a:r>
            <a:endParaRPr lang="en-GB" altLang="en-US" sz="2000" dirty="0">
              <a:solidFill>
                <a:schemeClr val="tx2"/>
              </a:solidFill>
              <a:latin typeface="Comic Sans MS" pitchFamily="66" charset="0"/>
            </a:endParaRPr>
          </a:p>
        </p:txBody>
      </p:sp>
      <p:grpSp>
        <p:nvGrpSpPr>
          <p:cNvPr id="461830" name="Group 35"/>
          <p:cNvGrpSpPr>
            <a:grpSpLocks/>
          </p:cNvGrpSpPr>
          <p:nvPr/>
        </p:nvGrpSpPr>
        <p:grpSpPr bwMode="auto">
          <a:xfrm>
            <a:off x="642938" y="1357313"/>
            <a:ext cx="8001000" cy="1066800"/>
            <a:chOff x="617" y="2467"/>
            <a:chExt cx="12600" cy="1681"/>
          </a:xfrm>
        </p:grpSpPr>
        <p:sp>
          <p:nvSpPr>
            <p:cNvPr id="461837" name="Text Box 36"/>
            <p:cNvSpPr txBox="1">
              <a:spLocks noChangeArrowheads="1"/>
            </p:cNvSpPr>
            <p:nvPr/>
          </p:nvSpPr>
          <p:spPr bwMode="auto">
            <a:xfrm>
              <a:off x="737" y="2542"/>
              <a:ext cx="5525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I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(aq) + 2e</a:t>
              </a:r>
              <a:r>
                <a:rPr lang="en-US" altLang="en-US" sz="2000" baseline="30000">
                  <a:solidFill>
                    <a:srgbClr val="000000"/>
                  </a:solidFill>
                  <a:latin typeface="Comic Sans MS" pitchFamily="66" charset="0"/>
                </a:rPr>
                <a:t>-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  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  <a:sym typeface="Wingdings" pitchFamily="2" charset="2"/>
                </a:rPr>
                <a:t>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2I </a:t>
              </a:r>
              <a:r>
                <a:rPr lang="en-US" altLang="en-US" sz="2000" baseline="30000">
                  <a:solidFill>
                    <a:srgbClr val="000000"/>
                  </a:solidFill>
                  <a:latin typeface="Comic Sans MS" pitchFamily="66" charset="0"/>
                </a:rPr>
                <a:t>- 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(aq)</a:t>
              </a:r>
            </a:p>
          </p:txBody>
        </p:sp>
        <p:sp>
          <p:nvSpPr>
            <p:cNvPr id="461838" name="Text Box 37"/>
            <p:cNvSpPr txBox="1">
              <a:spLocks noChangeArrowheads="1"/>
            </p:cNvSpPr>
            <p:nvPr/>
          </p:nvSpPr>
          <p:spPr bwMode="auto">
            <a:xfrm>
              <a:off x="617" y="3308"/>
              <a:ext cx="2725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C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8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  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  <a:sym typeface="Wingdings" pitchFamily="2" charset="2"/>
                </a:rPr>
                <a:t></a:t>
              </a: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 </a:t>
              </a:r>
            </a:p>
          </p:txBody>
        </p:sp>
        <p:sp>
          <p:nvSpPr>
            <p:cNvPr id="461839" name="Text Box 38"/>
            <p:cNvSpPr txBox="1">
              <a:spLocks noChangeArrowheads="1"/>
            </p:cNvSpPr>
            <p:nvPr/>
          </p:nvSpPr>
          <p:spPr bwMode="auto">
            <a:xfrm>
              <a:off x="3422" y="3390"/>
              <a:ext cx="5905" cy="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C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   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+  2H</a:t>
              </a:r>
              <a:r>
                <a:rPr lang="en-US" altLang="en-US" sz="2000" baseline="30000">
                  <a:solidFill>
                    <a:srgbClr val="000000"/>
                  </a:solidFill>
                  <a:latin typeface="Comic Sans MS" pitchFamily="66" charset="0"/>
                </a:rPr>
                <a:t>+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(aq)   +  2e</a:t>
              </a:r>
              <a:r>
                <a:rPr lang="en-US" altLang="en-US" sz="2000" baseline="30000">
                  <a:solidFill>
                    <a:srgbClr val="000000"/>
                  </a:solidFill>
                  <a:latin typeface="Comic Sans MS" pitchFamily="66" charset="0"/>
                </a:rPr>
                <a:t>-</a:t>
              </a:r>
              <a:endParaRPr lang="en-US" altLang="en-US" sz="2000" baseline="-25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61840" name="Text Box 39"/>
            <p:cNvSpPr txBox="1">
              <a:spLocks noChangeArrowheads="1"/>
            </p:cNvSpPr>
            <p:nvPr/>
          </p:nvSpPr>
          <p:spPr bwMode="auto">
            <a:xfrm>
              <a:off x="9482" y="2467"/>
              <a:ext cx="242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reduction</a:t>
              </a:r>
            </a:p>
          </p:txBody>
        </p:sp>
        <p:sp>
          <p:nvSpPr>
            <p:cNvPr id="461841" name="Text Box 40"/>
            <p:cNvSpPr txBox="1">
              <a:spLocks noChangeArrowheads="1"/>
            </p:cNvSpPr>
            <p:nvPr/>
          </p:nvSpPr>
          <p:spPr bwMode="auto">
            <a:xfrm>
              <a:off x="9467" y="3308"/>
              <a:ext cx="2353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  <a:latin typeface="Comic Sans MS" pitchFamily="66" charset="0"/>
                </a:rPr>
                <a:t>oxidation</a:t>
              </a:r>
            </a:p>
          </p:txBody>
        </p:sp>
        <p:sp>
          <p:nvSpPr>
            <p:cNvPr id="461842" name="Line 41"/>
            <p:cNvSpPr>
              <a:spLocks noChangeShapeType="1"/>
            </p:cNvSpPr>
            <p:nvPr/>
          </p:nvSpPr>
          <p:spPr bwMode="auto">
            <a:xfrm>
              <a:off x="617" y="4148"/>
              <a:ext cx="126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61831" name="Group 42"/>
          <p:cNvGrpSpPr>
            <a:grpSpLocks/>
          </p:cNvGrpSpPr>
          <p:nvPr/>
        </p:nvGrpSpPr>
        <p:grpSpPr bwMode="auto">
          <a:xfrm>
            <a:off x="804863" y="2500313"/>
            <a:ext cx="2695575" cy="1101725"/>
            <a:chOff x="735" y="4230"/>
            <a:chExt cx="4245" cy="1735"/>
          </a:xfrm>
        </p:grpSpPr>
        <p:sp>
          <p:nvSpPr>
            <p:cNvPr id="461835" name="Text Box 43"/>
            <p:cNvSpPr txBox="1">
              <a:spLocks noChangeArrowheads="1"/>
            </p:cNvSpPr>
            <p:nvPr/>
          </p:nvSpPr>
          <p:spPr bwMode="auto">
            <a:xfrm>
              <a:off x="735" y="5003"/>
              <a:ext cx="4200" cy="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990099"/>
                  </a:solidFill>
                  <a:latin typeface="Comic Sans MS" pitchFamily="66" charset="0"/>
                </a:rPr>
                <a:t>Blue/Black</a:t>
              </a:r>
              <a:r>
                <a:rPr lang="en-US" altLang="en-US" sz="1600">
                  <a:solidFill>
                    <a:srgbClr val="000000"/>
                  </a:solidFill>
                  <a:latin typeface="Comic Sans MS" pitchFamily="66" charset="0"/>
                </a:rPr>
                <a:t> (in the presence of starch)</a:t>
              </a:r>
              <a:endParaRPr lang="en-US" altLang="en-US" sz="24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461836" name="Text Box 44"/>
            <p:cNvSpPr txBox="1">
              <a:spLocks noChangeArrowheads="1"/>
            </p:cNvSpPr>
            <p:nvPr/>
          </p:nvSpPr>
          <p:spPr bwMode="auto">
            <a:xfrm>
              <a:off x="855" y="4230"/>
              <a:ext cx="4125" cy="625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I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2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 (aq)  +   C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8</a:t>
              </a:r>
              <a:r>
                <a:rPr lang="en-US" altLang="en-US" sz="2000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20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 </a:t>
              </a:r>
            </a:p>
          </p:txBody>
        </p:sp>
      </p:grpSp>
      <p:grpSp>
        <p:nvGrpSpPr>
          <p:cNvPr id="461832" name="Group 45"/>
          <p:cNvGrpSpPr>
            <a:grpSpLocks/>
          </p:cNvGrpSpPr>
          <p:nvPr/>
        </p:nvGrpSpPr>
        <p:grpSpPr bwMode="auto">
          <a:xfrm>
            <a:off x="4233863" y="2500313"/>
            <a:ext cx="3316287" cy="788987"/>
            <a:chOff x="6668" y="4267"/>
            <a:chExt cx="5222" cy="1243"/>
          </a:xfrm>
        </p:grpSpPr>
        <p:sp>
          <p:nvSpPr>
            <p:cNvPr id="461833" name="Text Box 46"/>
            <p:cNvSpPr txBox="1">
              <a:spLocks noChangeArrowheads="1"/>
            </p:cNvSpPr>
            <p:nvPr/>
          </p:nvSpPr>
          <p:spPr bwMode="auto">
            <a:xfrm>
              <a:off x="9900" y="4980"/>
              <a:ext cx="1778" cy="530"/>
            </a:xfrm>
            <a:prstGeom prst="rect">
              <a:avLst/>
            </a:pr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rgbClr val="FFFFFF"/>
                  </a:solidFill>
                  <a:latin typeface="Comic Sans MS" pitchFamily="66" charset="0"/>
                </a:rPr>
                <a:t>colourless</a:t>
              </a:r>
              <a:endParaRPr lang="en-US" altLang="en-US" sz="2400">
                <a:solidFill>
                  <a:srgbClr val="FFFFFF"/>
                </a:solidFill>
                <a:latin typeface="Comic Sans MS" pitchFamily="66" charset="0"/>
              </a:endParaRPr>
            </a:p>
          </p:txBody>
        </p:sp>
        <p:sp>
          <p:nvSpPr>
            <p:cNvPr id="461834" name="Text Box 47"/>
            <p:cNvSpPr txBox="1">
              <a:spLocks noChangeArrowheads="1"/>
            </p:cNvSpPr>
            <p:nvPr/>
          </p:nvSpPr>
          <p:spPr bwMode="auto">
            <a:xfrm>
              <a:off x="6668" y="4267"/>
              <a:ext cx="5222" cy="578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C</a:t>
              </a:r>
              <a:r>
                <a:rPr lang="en-US" alt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H</a:t>
              </a:r>
              <a:r>
                <a:rPr lang="en-US" alt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6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O</a:t>
              </a:r>
              <a:r>
                <a:rPr lang="en-US" altLang="en-US" sz="1800" baseline="-25000">
                  <a:solidFill>
                    <a:srgbClr val="000000"/>
                  </a:solidFill>
                  <a:latin typeface="Comic Sans MS" pitchFamily="66" charset="0"/>
                </a:rPr>
                <a:t>6   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+  2H</a:t>
              </a:r>
              <a:r>
                <a:rPr lang="en-US" altLang="en-US" sz="1800" baseline="30000">
                  <a:solidFill>
                    <a:srgbClr val="000000"/>
                  </a:solidFill>
                  <a:latin typeface="Comic Sans MS" pitchFamily="66" charset="0"/>
                </a:rPr>
                <a:t>+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  +  2I</a:t>
              </a:r>
              <a:r>
                <a:rPr lang="en-US" altLang="en-US" sz="1800" baseline="30000">
                  <a:solidFill>
                    <a:srgbClr val="000000"/>
                  </a:solidFill>
                  <a:latin typeface="Comic Sans MS" pitchFamily="66" charset="0"/>
                </a:rPr>
                <a:t>-</a:t>
              </a:r>
              <a:r>
                <a:rPr lang="en-US" altLang="en-US" sz="1800">
                  <a:solidFill>
                    <a:srgbClr val="000000"/>
                  </a:solidFill>
                  <a:latin typeface="Comic Sans MS" pitchFamily="66" charset="0"/>
                </a:rPr>
                <a:t> (aq)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478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619" y="404664"/>
            <a:ext cx="8893175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r>
              <a:rPr lang="en-US" sz="2000" b="1" dirty="0">
                <a:solidFill>
                  <a:schemeClr val="tx2"/>
                </a:solidFill>
                <a:latin typeface="Comic Sans MS" panose="030F0702030302020204" pitchFamily="66" charset="0"/>
                <a:cs typeface="Times New Roman" pitchFamily="18" charset="0"/>
              </a:rPr>
              <a:t>Calculation</a:t>
            </a:r>
          </a:p>
          <a:p>
            <a:pPr marL="342900" indent="-342900">
              <a:buFontTx/>
              <a:buAutoNum type="alphaLcParenBoth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Knowing the average volume and concentration of the iodine solution used in the redox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titration and using </a:t>
            </a:r>
            <a:r>
              <a:rPr lang="en-US" sz="2000" b="1" u="sng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n = c x v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calculate the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number of moles of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iodine.</a:t>
            </a:r>
          </a:p>
          <a:p>
            <a:pPr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endParaRPr lang="en-US" sz="2000" dirty="0">
              <a:solidFill>
                <a:schemeClr val="tx2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endParaRPr lang="en-GB" sz="2000" dirty="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342900" indent="-342900">
              <a:buFontTx/>
              <a:buAutoNum type="alphaLcParenBoth" startAt="2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With the result from step (a) and the balanced equation for the redox reaction, we can work out the number of moles of vitamin C in 25</a:t>
            </a:r>
            <a:r>
              <a:rPr lang="en-US" sz="2000" b="1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cm</a:t>
            </a:r>
            <a:r>
              <a:rPr lang="en-US" sz="2000" baseline="30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3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 of the vitamin C solution.  </a:t>
            </a:r>
            <a:endParaRPr lang="en-US" sz="2000" dirty="0" smtClean="0">
              <a:solidFill>
                <a:schemeClr val="tx2"/>
              </a:solidFill>
              <a:latin typeface="Comic Sans MS" panose="030F0702030302020204" pitchFamily="66" charset="0"/>
              <a:ea typeface="Times"/>
              <a:cs typeface="Times New Roman" pitchFamily="18" charset="0"/>
            </a:endParaRPr>
          </a:p>
          <a:p>
            <a:pPr marL="342900" indent="-342900">
              <a:buFontTx/>
              <a:buAutoNum type="alphaLcParenBoth" startAt="2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endParaRPr lang="en-US" sz="2000" dirty="0">
              <a:solidFill>
                <a:schemeClr val="tx2"/>
              </a:solidFill>
              <a:latin typeface="Comic Sans MS" panose="030F0702030302020204" pitchFamily="66" charset="0"/>
              <a:ea typeface="Times"/>
              <a:cs typeface="Times New Roman" pitchFamily="18" charset="0"/>
            </a:endParaRPr>
          </a:p>
          <a:p>
            <a:pPr marL="342900" indent="-342900">
              <a:buFontTx/>
              <a:buAutoNum type="alphaLcParenBoth" startAt="2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This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can be scaled up to find the number of moles of vitamin C in 250</a:t>
            </a:r>
            <a:r>
              <a:rPr lang="en-US" sz="2000" b="1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cm</a:t>
            </a:r>
            <a:r>
              <a:rPr lang="en-US" sz="2000" baseline="30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3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 of the vitamin C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solution (multiply n by 10).</a:t>
            </a:r>
          </a:p>
          <a:p>
            <a:pPr marL="342900" indent="-342900">
              <a:buFontTx/>
              <a:buAutoNum type="alphaLcParenBoth" startAt="2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endParaRPr lang="en-US" sz="2000" dirty="0" smtClean="0">
              <a:solidFill>
                <a:schemeClr val="tx2"/>
              </a:solidFill>
              <a:latin typeface="Comic Sans MS" panose="030F0702030302020204" pitchFamily="66" charset="0"/>
              <a:ea typeface="Times"/>
              <a:cs typeface="Times New Roman" pitchFamily="18" charset="0"/>
            </a:endParaRPr>
          </a:p>
          <a:p>
            <a:pPr marL="342900" indent="-342900">
              <a:buFontTx/>
              <a:buAutoNum type="alphaLcParenBoth" startAt="2"/>
              <a:tabLst>
                <a:tab pos="53975" algn="dec"/>
                <a:tab pos="1620838" algn="dec"/>
                <a:tab pos="2070100" algn="dec"/>
                <a:tab pos="2339975" algn="dec"/>
              </a:tabLst>
              <a:defRPr/>
            </a:pP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Your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final answer in step (b)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will be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equal to the number of moles of vitamin C in the tablet.  Using this result and the mass of one mole of vitamin C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(g.f.m. = 176</a:t>
            </a:r>
            <a:r>
              <a:rPr lang="en-US" sz="2000" b="1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g) we can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work </a:t>
            </a:r>
            <a:r>
              <a:rPr lang="en-US" sz="2000" dirty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out the mass of vitamin C in the </a:t>
            </a:r>
            <a:r>
              <a:rPr lang="en-US" sz="2000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tablet using m = </a:t>
            </a:r>
            <a:r>
              <a:rPr lang="en-US" sz="2000" b="1" u="sng" dirty="0" smtClean="0">
                <a:solidFill>
                  <a:schemeClr val="tx2"/>
                </a:solidFill>
                <a:latin typeface="Comic Sans MS" panose="030F0702030302020204" pitchFamily="66" charset="0"/>
                <a:ea typeface="Times"/>
                <a:cs typeface="Times New Roman" pitchFamily="18" charset="0"/>
              </a:rPr>
              <a:t>n x g.f.m.</a:t>
            </a:r>
            <a:endParaRPr lang="en-US" sz="2000" b="1" u="sng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4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980728"/>
            <a:ext cx="8208912" cy="2308324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A standard solution is a solution of accurately known </a:t>
            </a:r>
            <a:r>
              <a:rPr lang="en-GB" sz="2400" dirty="0" smtClean="0">
                <a:latin typeface="Comic Sans MS" panose="030F0702030302020204" pitchFamily="66" charset="0"/>
              </a:rPr>
              <a:t>concentration. </a:t>
            </a:r>
            <a:r>
              <a:rPr lang="en-GB" sz="2400" dirty="0">
                <a:latin typeface="Comic Sans MS" panose="030F0702030302020204" pitchFamily="66" charset="0"/>
              </a:rPr>
              <a:t> </a:t>
            </a:r>
          </a:p>
          <a:p>
            <a:r>
              <a:rPr lang="en-GB" sz="2400" dirty="0" smtClean="0">
                <a:latin typeface="Comic Sans MS" panose="030F0702030302020204" pitchFamily="66" charset="0"/>
              </a:rPr>
              <a:t>To make a standard solution dissolve </a:t>
            </a:r>
            <a:r>
              <a:rPr lang="en-GB" sz="2400" dirty="0">
                <a:latin typeface="Comic Sans MS" panose="030F0702030302020204" pitchFamily="66" charset="0"/>
              </a:rPr>
              <a:t>the calculated mass of solid in the minimum volume of water in a beaker, transfer to standard flask rinsing the beaker, dilute up to the graduated mark on the standard flask</a:t>
            </a:r>
          </a:p>
        </p:txBody>
      </p:sp>
    </p:spTree>
    <p:extLst>
      <p:ext uri="{BB962C8B-B14F-4D97-AF65-F5344CB8AC3E}">
        <p14:creationId xmlns:p14="http://schemas.microsoft.com/office/powerpoint/2010/main" val="178208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Chromatography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dirty="0" smtClean="0">
                <a:latin typeface="Comic Sans MS" pitchFamily="66" charset="0"/>
              </a:rPr>
              <a:t>   Chromatography is one technique widely used for analysis.</a:t>
            </a:r>
          </a:p>
          <a:p>
            <a:pPr>
              <a:buFontTx/>
              <a:buNone/>
            </a:pPr>
            <a:r>
              <a:rPr lang="en-GB" altLang="en-US" dirty="0">
                <a:latin typeface="Comic Sans MS" pitchFamily="66" charset="0"/>
              </a:rPr>
              <a:t> </a:t>
            </a:r>
            <a:r>
              <a:rPr lang="en-GB" altLang="en-US" dirty="0" smtClean="0">
                <a:latin typeface="Comic Sans MS" pitchFamily="66" charset="0"/>
              </a:rPr>
              <a:t>	Chromatography allows chemists to separate the components of a mixture.  </a:t>
            </a:r>
          </a:p>
          <a:p>
            <a:pPr>
              <a:buFontTx/>
              <a:buNone/>
            </a:pPr>
            <a:endParaRPr lang="en-GB" altLang="en-US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GB" altLang="en-US" dirty="0" smtClean="0">
                <a:latin typeface="Comic Sans MS" pitchFamily="66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6549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836712"/>
            <a:ext cx="6768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Helvetica" pitchFamily="34" charset="0"/>
              </a:rPr>
              <a:t>Chromatography 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  <a:cs typeface="Helvetica" pitchFamily="34" charset="0"/>
              </a:rPr>
              <a:t>can be used to check the composition and purity of reactants and products</a:t>
            </a:r>
            <a:endParaRPr lang="en-GB" sz="32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2780928"/>
            <a:ext cx="68407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Learn how differences in size and polarity of molecules can be used to separate mixtures of reactants and products by chromatography to produce a chromatogram.</a:t>
            </a:r>
          </a:p>
          <a:p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9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Variety is the spice of life!</a:t>
            </a:r>
          </a:p>
        </p:txBody>
      </p:sp>
      <p:sp>
        <p:nvSpPr>
          <p:cNvPr id="453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Column Chromatography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Paper Chromatography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Ion Exchange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Thin Layer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Liquid Chromatography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Gas Chromatography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High Performance Liquid Chromatography</a:t>
            </a:r>
          </a:p>
          <a:p>
            <a:pPr>
              <a:lnSpc>
                <a:spcPct val="90000"/>
              </a:lnSpc>
            </a:pPr>
            <a:r>
              <a:rPr lang="en-GB" altLang="en-US" sz="2400" smtClean="0">
                <a:latin typeface="Comic Sans MS" pitchFamily="66" charset="0"/>
              </a:rPr>
              <a:t>Gel Permeation</a:t>
            </a:r>
          </a:p>
        </p:txBody>
      </p:sp>
    </p:spTree>
    <p:extLst>
      <p:ext uri="{BB962C8B-B14F-4D97-AF65-F5344CB8AC3E}">
        <p14:creationId xmlns:p14="http://schemas.microsoft.com/office/powerpoint/2010/main" val="198997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Paper chromatography</a:t>
            </a:r>
          </a:p>
        </p:txBody>
      </p:sp>
      <p:pic>
        <p:nvPicPr>
          <p:cNvPr id="1028" name="Picture 4" descr="http://ts1.mm.bing.net/th?&amp;id=JN.z7RFCLBGSgoJpqh%2btXJAfw&amp;w=300&amp;h=300&amp;c=0&amp;pid=1.9&amp;rs=0&amp;p=0&amp;url=http%3A%2F%2Fwww.agilent.com%2Flabs%2Ffeatures%2F2011_101_bio.htm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019683"/>
            <a:ext cx="3479791" cy="281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hemkitdepot.com/images/products/detail/Paper_Chromatography_product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7" y="1300162"/>
            <a:ext cx="44005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35731" y="4725144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Paper chromatography is a technique </a:t>
            </a:r>
            <a:r>
              <a:rPr lang="en-GB" sz="2400" dirty="0">
                <a:latin typeface="Comic Sans MS" panose="030F0702030302020204" pitchFamily="66" charset="0"/>
              </a:rPr>
              <a:t>is used to separate dyes and pigments from a colour solution or mixture. </a:t>
            </a:r>
          </a:p>
        </p:txBody>
      </p:sp>
    </p:spTree>
    <p:extLst>
      <p:ext uri="{BB962C8B-B14F-4D97-AF65-F5344CB8AC3E}">
        <p14:creationId xmlns:p14="http://schemas.microsoft.com/office/powerpoint/2010/main" val="156944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en-GB" altLang="en-US" dirty="0" smtClean="0">
                <a:latin typeface="Comic Sans MS" pitchFamily="66" charset="0"/>
              </a:rPr>
              <a:t>Paper chromatography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90872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GB" altLang="en-US" sz="26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600" dirty="0" smtClean="0">
                <a:latin typeface="Comic Sans MS" pitchFamily="66" charset="0"/>
              </a:rPr>
              <a:t>Substances that are more soluble in the solvent travel further.</a:t>
            </a:r>
          </a:p>
          <a:p>
            <a:pPr>
              <a:lnSpc>
                <a:spcPct val="90000"/>
              </a:lnSpc>
            </a:pPr>
            <a:endParaRPr lang="en-GB" altLang="en-US" sz="26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600" dirty="0" smtClean="0">
                <a:latin typeface="Comic Sans MS" pitchFamily="66" charset="0"/>
              </a:rPr>
              <a:t>Separation </a:t>
            </a:r>
            <a:r>
              <a:rPr lang="en-GB" altLang="en-US" sz="2600" dirty="0">
                <a:latin typeface="Comic Sans MS" pitchFamily="66" charset="0"/>
              </a:rPr>
              <a:t>occurs because molecules in the mixture have different polarities and/or size. If a polar solvent is used (ethanol) then molecules that are more polar rise up the paper faster than less polar molecules. </a:t>
            </a:r>
            <a:endParaRPr lang="en-GB" altLang="en-US" sz="26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GB" altLang="en-US" sz="26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600" dirty="0" smtClean="0">
                <a:latin typeface="Comic Sans MS" pitchFamily="66" charset="0"/>
              </a:rPr>
              <a:t>Larger </a:t>
            </a:r>
            <a:r>
              <a:rPr lang="en-GB" altLang="en-US" sz="2600" dirty="0">
                <a:latin typeface="Comic Sans MS" pitchFamily="66" charset="0"/>
              </a:rPr>
              <a:t>molecules also take longer than smaller ones</a:t>
            </a:r>
            <a:r>
              <a:rPr lang="en-GB" altLang="en-US" sz="2600" dirty="0" smtClean="0">
                <a:latin typeface="Comic Sans MS" pitchFamily="66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GB" altLang="en-US" sz="26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600" dirty="0" smtClean="0">
                <a:latin typeface="Comic Sans MS" pitchFamily="66" charset="0"/>
              </a:rPr>
              <a:t>Substances that have more of an affinity for the paper travel less far.</a:t>
            </a:r>
          </a:p>
          <a:p>
            <a:pPr>
              <a:lnSpc>
                <a:spcPct val="90000"/>
              </a:lnSpc>
            </a:pPr>
            <a:endParaRPr lang="en-GB" altLang="en-US" sz="24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GB" altLang="en-US" sz="28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GB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6087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382390"/>
            <a:ext cx="8459787" cy="4114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>
                <a:latin typeface="Comic Sans MS" panose="030F0702030302020204" pitchFamily="66" charset="0"/>
              </a:rPr>
              <a:t>Key </a:t>
            </a:r>
            <a:r>
              <a:rPr lang="en-GB" sz="2400" dirty="0">
                <a:latin typeface="Comic Sans MS" panose="030F0702030302020204" pitchFamily="66" charset="0"/>
              </a:rPr>
              <a:t>factor is the solubility of pigments in the solvent </a:t>
            </a:r>
            <a:r>
              <a:rPr lang="en-GB" sz="2400" dirty="0" smtClean="0">
                <a:latin typeface="Comic Sans MS" panose="030F0702030302020204" pitchFamily="66" charset="0"/>
              </a:rPr>
              <a:t>used (organic </a:t>
            </a:r>
            <a:r>
              <a:rPr lang="en-GB" sz="2400" dirty="0">
                <a:latin typeface="Comic Sans MS" panose="030F0702030302020204" pitchFamily="66" charset="0"/>
              </a:rPr>
              <a:t>solvents like alcohol </a:t>
            </a:r>
            <a:r>
              <a:rPr lang="en-GB" sz="2400" dirty="0" smtClean="0">
                <a:latin typeface="Comic Sans MS" panose="030F0702030302020204" pitchFamily="66" charset="0"/>
              </a:rPr>
              <a:t>can be used).</a:t>
            </a:r>
            <a:endParaRPr lang="en-GB" sz="2400" dirty="0">
              <a:latin typeface="Comic Sans MS" panose="030F0702030302020204" pitchFamily="66" charset="0"/>
            </a:endParaRPr>
          </a:p>
          <a:p>
            <a:pPr>
              <a:buFontTx/>
              <a:buNone/>
            </a:pPr>
            <a:endParaRPr lang="en-GB" altLang="en-US" sz="1400" dirty="0" smtClean="0">
              <a:latin typeface="Comic Sans MS" pitchFamily="66" charset="0"/>
            </a:endParaRPr>
          </a:p>
        </p:txBody>
      </p:sp>
      <p:sp>
        <p:nvSpPr>
          <p:cNvPr id="435205" name="Rectangle 16"/>
          <p:cNvSpPr>
            <a:spLocks noChangeArrowheads="1"/>
          </p:cNvSpPr>
          <p:nvPr/>
        </p:nvSpPr>
        <p:spPr bwMode="auto">
          <a:xfrm>
            <a:off x="2411413" y="4768850"/>
            <a:ext cx="792162" cy="576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Comic Sans MS" pitchFamily="66" charset="0"/>
            </a:endParaRPr>
          </a:p>
        </p:txBody>
      </p: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5508104" y="1368621"/>
            <a:ext cx="352839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As the solvent travels up the paper </a:t>
            </a:r>
            <a:r>
              <a:rPr lang="en-GB" altLang="en-US" sz="2400" dirty="0" smtClean="0">
                <a:latin typeface="Comic Sans MS" pitchFamily="66" charset="0"/>
              </a:rPr>
              <a:t>the pigments travel at </a:t>
            </a:r>
            <a:r>
              <a:rPr lang="en-GB" altLang="en-US" sz="2400" dirty="0">
                <a:latin typeface="Comic Sans MS" pitchFamily="66" charset="0"/>
              </a:rPr>
              <a:t>different </a:t>
            </a:r>
            <a:r>
              <a:rPr lang="en-GB" altLang="en-US" sz="2400" dirty="0" smtClean="0">
                <a:latin typeface="Comic Sans MS" pitchFamily="66" charset="0"/>
              </a:rPr>
              <a:t>speeds thus the colours travel </a:t>
            </a:r>
            <a:r>
              <a:rPr lang="en-GB" altLang="en-US" sz="2400" dirty="0">
                <a:latin typeface="Comic Sans MS" pitchFamily="66" charset="0"/>
              </a:rPr>
              <a:t>different </a:t>
            </a:r>
            <a:r>
              <a:rPr lang="en-GB" altLang="en-US" sz="2400" dirty="0" smtClean="0">
                <a:latin typeface="Comic Sans MS" pitchFamily="66" charset="0"/>
              </a:rPr>
              <a:t>distances.</a:t>
            </a:r>
            <a:endParaRPr lang="en-US" altLang="en-US" sz="2400" dirty="0">
              <a:latin typeface="Comic Sans MS" pitchFamily="66" charset="0"/>
            </a:endParaRPr>
          </a:p>
        </p:txBody>
      </p:sp>
      <p:pic>
        <p:nvPicPr>
          <p:cNvPr id="2050" name="Picture 2" descr="http://kingpapers.files.wordpress.com/2013/06/paper_chromatograph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15" y="2204864"/>
            <a:ext cx="4364791" cy="440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3928" y="3356992"/>
            <a:ext cx="122413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Comic Sans MS" panose="030F0702030302020204" pitchFamily="66" charset="0"/>
              </a:rPr>
              <a:t>Rf</a:t>
            </a:r>
            <a:r>
              <a:rPr lang="en-GB" dirty="0" smtClean="0">
                <a:latin typeface="Comic Sans MS" panose="030F0702030302020204" pitchFamily="66" charset="0"/>
              </a:rPr>
              <a:t> = b/a</a:t>
            </a: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6968" y="4375617"/>
            <a:ext cx="41448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Rate of </a:t>
            </a:r>
            <a:r>
              <a:rPr lang="en-GB" sz="2400" dirty="0" smtClean="0">
                <a:latin typeface="Comic Sans MS" panose="030F0702030302020204" pitchFamily="66" charset="0"/>
              </a:rPr>
              <a:t>Flow (</a:t>
            </a:r>
            <a:r>
              <a:rPr lang="en-GB" sz="2400" dirty="0" err="1" smtClean="0">
                <a:latin typeface="Comic Sans MS" panose="030F0702030302020204" pitchFamily="66" charset="0"/>
              </a:rPr>
              <a:t>Rf</a:t>
            </a:r>
            <a:r>
              <a:rPr lang="en-GB" sz="2400" dirty="0" smtClean="0">
                <a:latin typeface="Comic Sans MS" panose="030F0702030302020204" pitchFamily="66" charset="0"/>
              </a:rPr>
              <a:t>): </a:t>
            </a:r>
            <a:r>
              <a:rPr lang="en-GB" sz="2400" dirty="0">
                <a:latin typeface="Comic Sans MS" panose="030F0702030302020204" pitchFamily="66" charset="0"/>
              </a:rPr>
              <a:t>is the ratio of distance covered by the </a:t>
            </a:r>
            <a:r>
              <a:rPr lang="en-GB" sz="2400" dirty="0" smtClean="0">
                <a:latin typeface="Comic Sans MS" panose="030F0702030302020204" pitchFamily="66" charset="0"/>
              </a:rPr>
              <a:t>dye </a:t>
            </a:r>
            <a:r>
              <a:rPr lang="en-GB" sz="2400" dirty="0">
                <a:latin typeface="Comic Sans MS" panose="030F0702030302020204" pitchFamily="66" charset="0"/>
              </a:rPr>
              <a:t>and the distance covered by </a:t>
            </a:r>
            <a:r>
              <a:rPr lang="en-GB" sz="2400" dirty="0" smtClean="0">
                <a:latin typeface="Comic Sans MS" panose="030F0702030302020204" pitchFamily="66" charset="0"/>
              </a:rPr>
              <a:t>solvent</a:t>
            </a:r>
            <a:r>
              <a:rPr lang="en-GB" sz="2400" dirty="0"/>
              <a:t>.</a:t>
            </a:r>
            <a:r>
              <a:rPr lang="en-GB" sz="2400" dirty="0" smtClean="0"/>
              <a:t> </a:t>
            </a:r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8973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3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ingpapers.files.wordpress.com/2013/06/paper_chromatograph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5" y="99542"/>
            <a:ext cx="3055283" cy="308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54970" y="979253"/>
            <a:ext cx="826099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dirty="0" err="1" smtClean="0">
                <a:latin typeface="Comic Sans MS" panose="030F0702030302020204" pitchFamily="66" charset="0"/>
              </a:rPr>
              <a:t>Rf</a:t>
            </a:r>
            <a:r>
              <a:rPr lang="en-GB" sz="1100" dirty="0" smtClean="0">
                <a:latin typeface="Comic Sans MS" panose="030F0702030302020204" pitchFamily="66" charset="0"/>
              </a:rPr>
              <a:t> = b/a</a:t>
            </a:r>
          </a:p>
          <a:p>
            <a:endParaRPr lang="en-GB" sz="1100" dirty="0" smtClean="0">
              <a:latin typeface="Comic Sans MS" panose="030F0702030302020204" pitchFamily="66" charset="0"/>
            </a:endParaRPr>
          </a:p>
        </p:txBody>
      </p:sp>
      <p:pic>
        <p:nvPicPr>
          <p:cNvPr id="6" name="Picture 2" descr="http://kingpapers.files.wordpress.com/2013/06/paper_chromatograph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42" y="3586073"/>
            <a:ext cx="3055283" cy="308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kingpapers.files.wordpress.com/2013/06/paper_chromatograph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803" y="3567498"/>
            <a:ext cx="3055283" cy="308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95306" y="4365104"/>
            <a:ext cx="840590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dirty="0" err="1" smtClean="0">
                <a:latin typeface="Comic Sans MS" panose="030F0702030302020204" pitchFamily="66" charset="0"/>
              </a:rPr>
              <a:t>Rf</a:t>
            </a:r>
            <a:r>
              <a:rPr lang="en-GB" sz="1100" dirty="0" smtClean="0">
                <a:latin typeface="Comic Sans MS" panose="030F0702030302020204" pitchFamily="66" charset="0"/>
              </a:rPr>
              <a:t> = b/a</a:t>
            </a:r>
          </a:p>
          <a:p>
            <a:endParaRPr lang="en-GB" sz="1100" dirty="0" smtClean="0">
              <a:latin typeface="Comic Sans MS" panose="030F0702030302020204" pitchFamily="66" charset="0"/>
            </a:endParaRPr>
          </a:p>
        </p:txBody>
      </p:sp>
      <p:pic>
        <p:nvPicPr>
          <p:cNvPr id="10" name="Picture 2" descr="http://kingpapers.files.wordpress.com/2013/06/paper_chromatography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2299"/>
            <a:ext cx="3055283" cy="308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770004" y="1040599"/>
            <a:ext cx="906451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dirty="0" err="1" smtClean="0">
                <a:latin typeface="Comic Sans MS" panose="030F0702030302020204" pitchFamily="66" charset="0"/>
              </a:rPr>
              <a:t>Rf</a:t>
            </a:r>
            <a:r>
              <a:rPr lang="en-GB" sz="1100" dirty="0" smtClean="0">
                <a:latin typeface="Comic Sans MS" panose="030F0702030302020204" pitchFamily="66" charset="0"/>
              </a:rPr>
              <a:t> = b/a</a:t>
            </a:r>
          </a:p>
          <a:p>
            <a:endParaRPr lang="en-GB" sz="1100" dirty="0" smtClean="0"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57939" y="4393735"/>
            <a:ext cx="918517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100" dirty="0" err="1" smtClean="0">
                <a:latin typeface="Comic Sans MS" panose="030F0702030302020204" pitchFamily="66" charset="0"/>
              </a:rPr>
              <a:t>Rf</a:t>
            </a:r>
            <a:r>
              <a:rPr lang="en-GB" sz="1100" dirty="0" smtClean="0">
                <a:latin typeface="Comic Sans MS" panose="030F0702030302020204" pitchFamily="66" charset="0"/>
              </a:rPr>
              <a:t> = b/a</a:t>
            </a:r>
          </a:p>
          <a:p>
            <a:endParaRPr lang="en-GB" sz="1100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29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71400"/>
            <a:ext cx="7772400" cy="1143000"/>
          </a:xfrm>
        </p:spPr>
        <p:txBody>
          <a:bodyPr/>
          <a:lstStyle/>
          <a:p>
            <a:r>
              <a:rPr lang="en-GB" altLang="en-US" dirty="0" smtClean="0">
                <a:latin typeface="Comic Sans MS" pitchFamily="66" charset="0"/>
              </a:rPr>
              <a:t>Calculating Rf</a:t>
            </a:r>
            <a:r>
              <a:rPr lang="en-GB" altLang="en-US" dirty="0" smtClean="0"/>
              <a:t>.</a:t>
            </a:r>
          </a:p>
        </p:txBody>
      </p:sp>
      <p:pic>
        <p:nvPicPr>
          <p:cNvPr id="436227" name="Object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692696"/>
            <a:ext cx="6732587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36228" name="Object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3501008"/>
            <a:ext cx="6696075" cy="1323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4912909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The identity of a component can be indicated by the distance it has travelled.</a:t>
            </a:r>
          </a:p>
        </p:txBody>
      </p:sp>
    </p:spTree>
    <p:extLst>
      <p:ext uri="{BB962C8B-B14F-4D97-AF65-F5344CB8AC3E}">
        <p14:creationId xmlns:p14="http://schemas.microsoft.com/office/powerpoint/2010/main" val="31117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32656"/>
            <a:ext cx="4511352" cy="1143000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>
                <a:latin typeface="Comic Sans MS" pitchFamily="66" charset="0"/>
              </a:rPr>
              <a:t>Thin Layer Chromatography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2564905"/>
            <a:ext cx="8229600" cy="367240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 smtClean="0">
                <a:hlinkClick r:id="rId3"/>
              </a:rPr>
              <a:t>http://www.chemguide.co.uk/analysis/chromatography/thinlayer.html</a:t>
            </a:r>
            <a:endParaRPr lang="en-GB" altLang="en-US" dirty="0" smtClean="0"/>
          </a:p>
          <a:p>
            <a:pPr>
              <a:lnSpc>
                <a:spcPct val="90000"/>
              </a:lnSpc>
            </a:pPr>
            <a:endParaRPr lang="en-GB" altLang="en-US" sz="28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GB" altLang="en-US" sz="28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800" dirty="0" smtClean="0">
                <a:latin typeface="Comic Sans MS" pitchFamily="66" charset="0"/>
              </a:rPr>
              <a:t>Common use – cannabis analysis and amino acid separation.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772" y="188640"/>
            <a:ext cx="28803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069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Column chromatography</a:t>
            </a:r>
          </a:p>
        </p:txBody>
      </p:sp>
      <p:sp>
        <p:nvSpPr>
          <p:cNvPr id="4403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smtClean="0">
                <a:latin typeface="Comic Sans MS" pitchFamily="66" charset="0"/>
              </a:rPr>
              <a:t>The column is packed with inert material</a:t>
            </a:r>
          </a:p>
          <a:p>
            <a:pPr>
              <a:lnSpc>
                <a:spcPct val="90000"/>
              </a:lnSpc>
            </a:pPr>
            <a:endParaRPr lang="en-GB" altLang="en-US" sz="280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800" smtClean="0">
                <a:latin typeface="Comic Sans MS" pitchFamily="66" charset="0"/>
              </a:rPr>
              <a:t>Substances take a different time to travel through the column according to their relative affinity for the solvent and the column material</a:t>
            </a:r>
          </a:p>
          <a:p>
            <a:pPr>
              <a:lnSpc>
                <a:spcPct val="90000"/>
              </a:lnSpc>
            </a:pPr>
            <a:endParaRPr lang="en-GB" altLang="en-US" sz="280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800" smtClean="0">
                <a:latin typeface="Comic Sans MS" pitchFamily="66" charset="0"/>
              </a:rPr>
              <a:t>Each substance has a specific retention time that can be used to identify it.</a:t>
            </a:r>
          </a:p>
        </p:txBody>
      </p:sp>
    </p:spTree>
    <p:extLst>
      <p:ext uri="{BB962C8B-B14F-4D97-AF65-F5344CB8AC3E}">
        <p14:creationId xmlns:p14="http://schemas.microsoft.com/office/powerpoint/2010/main" val="35217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Column</a:t>
            </a:r>
            <a:r>
              <a:rPr lang="en-GB" altLang="en-US" smtClean="0"/>
              <a:t> 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84785"/>
            <a:ext cx="8229600" cy="1080120"/>
          </a:xfrm>
        </p:spPr>
        <p:txBody>
          <a:bodyPr/>
          <a:lstStyle/>
          <a:p>
            <a:r>
              <a:rPr lang="en-GB" altLang="en-US" dirty="0" smtClean="0">
                <a:hlinkClick r:id="rId3"/>
              </a:rPr>
              <a:t>http://chemsite.lsrhs.net/FlashMedia/html/columnChrom.html</a:t>
            </a:r>
            <a:endParaRPr lang="en-GB" altLang="en-US" dirty="0" smtClean="0"/>
          </a:p>
          <a:p>
            <a:endParaRPr lang="en-GB" altLang="en-US" dirty="0" smtClean="0"/>
          </a:p>
          <a:p>
            <a:pPr marL="0" indent="0">
              <a:buNone/>
            </a:pP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9629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smtClean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Gas Liquid chromatography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 smtClean="0">
                <a:latin typeface="Comic Sans MS" pitchFamily="66" charset="0"/>
              </a:rPr>
              <a:t>Widely used in many industries. </a:t>
            </a:r>
          </a:p>
          <a:p>
            <a:pPr>
              <a:lnSpc>
                <a:spcPct val="90000"/>
              </a:lnSpc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400" dirty="0" smtClean="0">
                <a:latin typeface="Comic Sans MS" pitchFamily="66" charset="0"/>
              </a:rPr>
              <a:t>Locally used by Diageo to test every mash produced by a distillery and every batch of alcohol produced.</a:t>
            </a:r>
          </a:p>
          <a:p>
            <a:pPr>
              <a:lnSpc>
                <a:spcPct val="90000"/>
              </a:lnSpc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400" dirty="0" smtClean="0">
                <a:latin typeface="Comic Sans MS" pitchFamily="66" charset="0"/>
              </a:rPr>
              <a:t>Ensures the distillery is converting as much sugar to alcohol as possible.</a:t>
            </a:r>
          </a:p>
          <a:p>
            <a:pPr>
              <a:lnSpc>
                <a:spcPct val="90000"/>
              </a:lnSpc>
            </a:pPr>
            <a:endParaRPr lang="en-GB" altLang="en-US" sz="24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GB" altLang="en-US" sz="2400" dirty="0" smtClean="0">
                <a:latin typeface="Comic Sans MS" pitchFamily="66" charset="0"/>
              </a:rPr>
              <a:t>Checks for impurities in the whisky.</a:t>
            </a:r>
            <a:endParaRPr lang="en-GB" altLang="en-US" sz="28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32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Gas-Liquid Chromatography</a:t>
            </a:r>
          </a:p>
        </p:txBody>
      </p:sp>
      <p:sp>
        <p:nvSpPr>
          <p:cNvPr id="443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 smtClean="0">
                <a:latin typeface="Comic Sans MS" pitchFamily="66" charset="0"/>
              </a:rPr>
              <a:t>An inert gas e.g. Helium or nitrogen is used in GLC</a:t>
            </a:r>
          </a:p>
          <a:p>
            <a:pPr marL="0" indent="0">
              <a:buNone/>
            </a:pPr>
            <a:endParaRPr lang="en-GB" altLang="en-US" sz="2800" dirty="0" smtClean="0">
              <a:latin typeface="Comic Sans MS" pitchFamily="66" charset="0"/>
            </a:endParaRPr>
          </a:p>
          <a:p>
            <a:pPr marL="0" indent="0">
              <a:buNone/>
            </a:pPr>
            <a:r>
              <a:rPr lang="en-GB" altLang="en-US" sz="2800" dirty="0" smtClean="0">
                <a:latin typeface="Comic Sans MS" pitchFamily="66" charset="0"/>
              </a:rPr>
              <a:t>Heat is used to vaporises sample and is then carried by gas through the hot column</a:t>
            </a:r>
          </a:p>
        </p:txBody>
      </p:sp>
    </p:spTree>
    <p:extLst>
      <p:ext uri="{BB962C8B-B14F-4D97-AF65-F5344CB8AC3E}">
        <p14:creationId xmlns:p14="http://schemas.microsoft.com/office/powerpoint/2010/main" val="156051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Gas Liquid chromatography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444420" name="Picture 5" descr="GC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700213"/>
            <a:ext cx="619125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434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C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528566" cy="256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GC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17032"/>
            <a:ext cx="3528566" cy="256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GC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528566" cy="256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GC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3528566" cy="256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01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GLC cont</a:t>
            </a:r>
          </a:p>
        </p:txBody>
      </p:sp>
      <p:sp>
        <p:nvSpPr>
          <p:cNvPr id="445443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600200"/>
            <a:ext cx="8856984" cy="4525963"/>
          </a:xfrm>
        </p:spPr>
        <p:txBody>
          <a:bodyPr/>
          <a:lstStyle/>
          <a:p>
            <a:r>
              <a:rPr lang="en-GB" altLang="en-US" sz="2400" dirty="0" smtClean="0">
                <a:latin typeface="Comic Sans MS" pitchFamily="66" charset="0"/>
              </a:rPr>
              <a:t>Rate of travel through column depends on relative affinity for gas or inert material</a:t>
            </a:r>
          </a:p>
          <a:p>
            <a:endParaRPr lang="en-GB" altLang="en-US" sz="2400" dirty="0" smtClean="0">
              <a:latin typeface="Comic Sans MS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</a:rPr>
              <a:t>As substance emerged, analysed by detector, producing a graph.</a:t>
            </a:r>
          </a:p>
          <a:p>
            <a:endParaRPr lang="en-GB" altLang="en-US" sz="2400" dirty="0" smtClean="0">
              <a:latin typeface="Comic Sans MS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</a:rPr>
              <a:t>Identification is by ‘retention time’</a:t>
            </a:r>
          </a:p>
          <a:p>
            <a:endParaRPr lang="en-GB" altLang="en-US" sz="2400" dirty="0" smtClean="0">
              <a:latin typeface="Comic Sans MS" pitchFamily="66" charset="0"/>
            </a:endParaRPr>
          </a:p>
          <a:p>
            <a:r>
              <a:rPr lang="en-GB" altLang="en-US" sz="2400" dirty="0" smtClean="0">
                <a:latin typeface="Comic Sans MS" pitchFamily="66" charset="0"/>
              </a:rPr>
              <a:t>Height of peak indicates amount of substance </a:t>
            </a:r>
          </a:p>
        </p:txBody>
      </p:sp>
    </p:spTree>
    <p:extLst>
      <p:ext uri="{BB962C8B-B14F-4D97-AF65-F5344CB8AC3E}">
        <p14:creationId xmlns:p14="http://schemas.microsoft.com/office/powerpoint/2010/main" val="17969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GC Chromatograms</a:t>
            </a:r>
          </a:p>
        </p:txBody>
      </p:sp>
      <p:pic>
        <p:nvPicPr>
          <p:cNvPr id="447491" name="Object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286000"/>
            <a:ext cx="4038600" cy="31543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7492" name="Object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828925"/>
            <a:ext cx="4038600" cy="206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8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>
                <a:latin typeface="Comic Sans MS" pitchFamily="66" charset="0"/>
              </a:rPr>
              <a:t>Retention Time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16113"/>
            <a:ext cx="3923928" cy="3097063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400" dirty="0" smtClean="0">
                <a:latin typeface="Comic Sans MS" pitchFamily="66" charset="0"/>
              </a:rPr>
              <a:t> </a:t>
            </a:r>
          </a:p>
        </p:txBody>
      </p:sp>
      <p:pic>
        <p:nvPicPr>
          <p:cNvPr id="448516" name="Object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4300" y="2349500"/>
            <a:ext cx="4964113" cy="2449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1844824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A typical chromatogram obtained from GLC and HPLC shows the quantity of the component on the y-axis and the retention time on the x-axis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0950" y="5013176"/>
            <a:ext cx="4392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400" dirty="0">
                <a:latin typeface="Comic Sans MS" pitchFamily="66" charset="0"/>
              </a:rPr>
              <a:t>The </a:t>
            </a:r>
            <a:r>
              <a:rPr lang="en-GB" altLang="en-US" sz="2400" b="1" dirty="0">
                <a:latin typeface="Comic Sans MS" pitchFamily="66" charset="0"/>
              </a:rPr>
              <a:t>retention time</a:t>
            </a:r>
            <a:r>
              <a:rPr lang="en-GB" altLang="en-US" sz="2400" dirty="0">
                <a:latin typeface="Comic Sans MS" pitchFamily="66" charset="0"/>
              </a:rPr>
              <a:t> </a:t>
            </a:r>
            <a:r>
              <a:rPr lang="en-GB" altLang="en-US" sz="2400" dirty="0" smtClean="0">
                <a:latin typeface="Comic Sans MS" pitchFamily="66" charset="0"/>
              </a:rPr>
              <a:t> is the time it takes to reach the detector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3674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404664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591" y="2677111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837" y="4726268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028" y="390244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3892" y="2677111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Object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1226" y="4734264"/>
            <a:ext cx="4320108" cy="2131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0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Identification</a:t>
            </a:r>
          </a:p>
        </p:txBody>
      </p:sp>
      <p:sp>
        <p:nvSpPr>
          <p:cNvPr id="449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2600" dirty="0">
              <a:latin typeface="Comic Sans MS" panose="030F0702030302020204" pitchFamily="66" charset="0"/>
            </a:endParaRPr>
          </a:p>
          <a:p>
            <a:r>
              <a:rPr lang="en-GB" altLang="en-US" sz="2600" dirty="0" smtClean="0">
                <a:latin typeface="Comic Sans MS" pitchFamily="66" charset="0"/>
              </a:rPr>
              <a:t>Retention times of known compounds have been recorded in a data base.</a:t>
            </a:r>
          </a:p>
          <a:p>
            <a:endParaRPr lang="en-GB" altLang="en-US" sz="2600" dirty="0" smtClean="0">
              <a:latin typeface="Comic Sans MS" pitchFamily="66" charset="0"/>
            </a:endParaRPr>
          </a:p>
          <a:p>
            <a:r>
              <a:rPr lang="en-GB" altLang="en-US" sz="2600" dirty="0" smtClean="0">
                <a:latin typeface="Comic Sans MS" pitchFamily="66" charset="0"/>
              </a:rPr>
              <a:t>The Retention times of substances in the sample can then be compared to the data base and identified.</a:t>
            </a:r>
          </a:p>
        </p:txBody>
      </p:sp>
    </p:spTree>
    <p:extLst>
      <p:ext uri="{BB962C8B-B14F-4D97-AF65-F5344CB8AC3E}">
        <p14:creationId xmlns:p14="http://schemas.microsoft.com/office/powerpoint/2010/main" val="25507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4" name="Picture 5" descr="liquid_chromatography-mass_spectrome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22" y="764704"/>
            <a:ext cx="6553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66" name="Text Box 10"/>
          <p:cNvSpPr txBox="1">
            <a:spLocks noChangeArrowheads="1"/>
          </p:cNvSpPr>
          <p:nvPr/>
        </p:nvSpPr>
        <p:spPr bwMode="auto">
          <a:xfrm>
            <a:off x="155574" y="188640"/>
            <a:ext cx="7932578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Comic Sans MS" pitchFamily="66" charset="0"/>
              </a:rPr>
              <a:t>Chromatography is used to identify drugs in urine samples taken from athletes</a:t>
            </a:r>
            <a:r>
              <a:rPr lang="en-GB" altLang="en-US" sz="2400" dirty="0" smtClean="0">
                <a:latin typeface="Comic Sans MS" pitchFamily="66" charset="0"/>
              </a:rPr>
              <a:t>.</a:t>
            </a:r>
            <a:endParaRPr lang="en-GB" altLang="en-US" sz="24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5574" y="5877272"/>
            <a:ext cx="8664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The mixture of liquids in the urine is injected, samples of known drugs have already been analysed.</a:t>
            </a:r>
          </a:p>
        </p:txBody>
      </p:sp>
    </p:spTree>
    <p:extLst>
      <p:ext uri="{BB962C8B-B14F-4D97-AF65-F5344CB8AC3E}">
        <p14:creationId xmlns:p14="http://schemas.microsoft.com/office/powerpoint/2010/main" val="108814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7568715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260648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Steroid A takes 18mins 50 sec to pass through the chromatography machine.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Has the athlete tested below been using Steroid A? </a:t>
            </a:r>
          </a:p>
        </p:txBody>
      </p:sp>
    </p:spTree>
    <p:extLst>
      <p:ext uri="{BB962C8B-B14F-4D97-AF65-F5344CB8AC3E}">
        <p14:creationId xmlns:p14="http://schemas.microsoft.com/office/powerpoint/2010/main" val="61681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mtClean="0">
                <a:latin typeface="Comic Sans MS" pitchFamily="66" charset="0"/>
              </a:rPr>
              <a:t>Case Studies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GB" altLang="en-US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mtClean="0">
                <a:hlinkClick r:id="rId3"/>
              </a:rPr>
              <a:t>http://media.rsc.org/Chemistry%20at%20the%20races/RSC%20Horseracing%20Part%205.pdf</a:t>
            </a:r>
            <a:endParaRPr lang="en-GB" altLang="en-US" smtClean="0"/>
          </a:p>
          <a:p>
            <a:pPr>
              <a:lnSpc>
                <a:spcPct val="90000"/>
              </a:lnSpc>
            </a:pPr>
            <a:endParaRPr lang="en-GB" altLang="en-US" smtClean="0"/>
          </a:p>
          <a:p>
            <a:pPr>
              <a:lnSpc>
                <a:spcPct val="90000"/>
              </a:lnSpc>
            </a:pPr>
            <a:endParaRPr lang="en-GB" altLang="en-US" smtClean="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mtClean="0"/>
              <a:t>(neigh chance!!)</a:t>
            </a:r>
          </a:p>
        </p:txBody>
      </p:sp>
    </p:spTree>
    <p:extLst>
      <p:ext uri="{BB962C8B-B14F-4D97-AF65-F5344CB8AC3E}">
        <p14:creationId xmlns:p14="http://schemas.microsoft.com/office/powerpoint/2010/main" val="246710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455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mtClean="0"/>
              <a:t>http://media.rsc.org/Classic%20Chem%20Demos/CCD-24.pdf</a:t>
            </a:r>
          </a:p>
        </p:txBody>
      </p:sp>
    </p:spTree>
    <p:extLst>
      <p:ext uri="{BB962C8B-B14F-4D97-AF65-F5344CB8AC3E}">
        <p14:creationId xmlns:p14="http://schemas.microsoft.com/office/powerpoint/2010/main" val="285999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712" y="620688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7163"/>
            <a:ext cx="6336704" cy="654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91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60648"/>
            <a:ext cx="5904657" cy="627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39"/>
            <a:ext cx="5446422" cy="633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18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4073442" cy="6404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47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286110" cy="597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731" y="116632"/>
            <a:ext cx="4483407" cy="658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119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FD457791C4F54B87F0418DA685228A" ma:contentTypeVersion="2" ma:contentTypeDescription="Create a new document." ma:contentTypeScope="" ma:versionID="71ada9765f67b215534109dbda50eb0e">
  <xsd:schema xmlns:xsd="http://www.w3.org/2001/XMLSchema" xmlns:xs="http://www.w3.org/2001/XMLSchema" xmlns:p="http://schemas.microsoft.com/office/2006/metadata/properties" xmlns:ns2="5f0d9a28-6939-4b82-9558-41f1372f6003" targetNamespace="http://schemas.microsoft.com/office/2006/metadata/properties" ma:root="true" ma:fieldsID="7c0f0ac48a72fb9195acfa4acc1a4d86" ns2:_="">
    <xsd:import namespace="5f0d9a28-6939-4b82-9558-41f1372f60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d9a28-6939-4b82-9558-41f1372f6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4B4A23C-AD18-449A-AD33-F3F2E5E0C842}"/>
</file>

<file path=customXml/itemProps2.xml><?xml version="1.0" encoding="utf-8"?>
<ds:datastoreItem xmlns:ds="http://schemas.openxmlformats.org/officeDocument/2006/customXml" ds:itemID="{08889B2D-71C9-4F4B-B0E5-E3226DD73352}"/>
</file>

<file path=customXml/itemProps3.xml><?xml version="1.0" encoding="utf-8"?>
<ds:datastoreItem xmlns:ds="http://schemas.openxmlformats.org/officeDocument/2006/customXml" ds:itemID="{D5ECA89A-D9B1-4AA6-8CAF-9ED2C09399CC}"/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2236</Words>
  <Application>Microsoft Office PowerPoint</Application>
  <PresentationFormat>On-screen Show (4:3)</PresentationFormat>
  <Paragraphs>420</Paragraphs>
  <Slides>61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Office Theme</vt:lpstr>
      <vt:lpstr>PowerPoint Presentation</vt:lpstr>
      <vt:lpstr>Chemical Analysis</vt:lpstr>
      <vt:lpstr>Chemical analysis</vt:lpstr>
      <vt:lpstr>Analysis</vt:lpstr>
      <vt:lpstr>Redox titrations</vt:lpstr>
      <vt:lpstr>Titrations  (Revision )</vt:lpstr>
      <vt:lpstr>PowerPoint Presentation</vt:lpstr>
      <vt:lpstr>PowerPoint Presentation</vt:lpstr>
      <vt:lpstr>Acid / Base Titrations</vt:lpstr>
      <vt:lpstr>PowerPoint Presentation</vt:lpstr>
      <vt:lpstr>PowerPoint Presentation</vt:lpstr>
      <vt:lpstr>PowerPoint Presentation</vt:lpstr>
      <vt:lpstr>PowerPoint Presentation</vt:lpstr>
      <vt:lpstr>Redox Titrations</vt:lpstr>
      <vt:lpstr>Redox Titrations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Redox titration</vt:lpstr>
      <vt:lpstr>PowerPoint Presentation</vt:lpstr>
      <vt:lpstr>PowerPoint Presentation</vt:lpstr>
      <vt:lpstr>PowerPoint Presentation</vt:lpstr>
      <vt:lpstr>Redox Titrations, Vitamin C</vt:lpstr>
      <vt:lpstr>PowerPoint Presentation</vt:lpstr>
      <vt:lpstr>PowerPoint Presentation</vt:lpstr>
      <vt:lpstr>Chromatography</vt:lpstr>
      <vt:lpstr>PowerPoint Presentation</vt:lpstr>
      <vt:lpstr>Variety is the spice of life!</vt:lpstr>
      <vt:lpstr>Paper chromatography</vt:lpstr>
      <vt:lpstr>Paper chromatography</vt:lpstr>
      <vt:lpstr>PowerPoint Presentation</vt:lpstr>
      <vt:lpstr>PowerPoint Presentation</vt:lpstr>
      <vt:lpstr>Calculating Rf.</vt:lpstr>
      <vt:lpstr>Thin Layer Chromatography</vt:lpstr>
      <vt:lpstr>Column chromatography</vt:lpstr>
      <vt:lpstr>Column </vt:lpstr>
      <vt:lpstr>Gas Liquid chromatography</vt:lpstr>
      <vt:lpstr>Gas-Liquid Chromatography</vt:lpstr>
      <vt:lpstr>Gas Liquid chromatography</vt:lpstr>
      <vt:lpstr>PowerPoint Presentation</vt:lpstr>
      <vt:lpstr>GLC cont</vt:lpstr>
      <vt:lpstr>GC Chromatograms</vt:lpstr>
      <vt:lpstr>Retention Time</vt:lpstr>
      <vt:lpstr>PowerPoint Presentation</vt:lpstr>
      <vt:lpstr>Identification</vt:lpstr>
      <vt:lpstr>PowerPoint Presentation</vt:lpstr>
      <vt:lpstr>PowerPoint Presentation</vt:lpstr>
      <vt:lpstr>Case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East Renfrewshire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Morton</dc:creator>
  <cp:lastModifiedBy>Catherine Boyle</cp:lastModifiedBy>
  <cp:revision>38</cp:revision>
  <cp:lastPrinted>2015-12-10T09:37:16Z</cp:lastPrinted>
  <dcterms:created xsi:type="dcterms:W3CDTF">2015-05-14T09:22:02Z</dcterms:created>
  <dcterms:modified xsi:type="dcterms:W3CDTF">2016-12-05T17:26:54Z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0x0101004FFD457791C4F54B87F0418DA685228A</vt:lpwstr>
  </property>
</Properties>
</file>