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0" r:id="rId1"/>
  </p:sldMasterIdLst>
  <p:sldIdLst>
    <p:sldId id="256" r:id="rId2"/>
    <p:sldId id="257" r:id="rId3"/>
    <p:sldId id="259" r:id="rId4"/>
    <p:sldId id="258" r:id="rId5"/>
    <p:sldId id="261" r:id="rId6"/>
    <p:sldId id="263" r:id="rId7"/>
    <p:sldId id="265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31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642885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647F38-B617-4D2F-AE0A-013F0C4D2C57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7799C9-84D9-46D2-A11E-BCF8A720529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9104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172524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FA754-D5C3-4E66-96A6-867B257F58DC}" type="datetimeFigureOut">
              <a:rPr lang="en-US" smtClean="0"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84065D-F351-4B03-BD91-D8A6B8D4B362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3387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52321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1/5/2021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7706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1/5/2021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63637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B61BEF0D-F0BB-DE4B-95CE-6DB70DBA9567}" type="datetimeFigureOut">
              <a:rPr lang="en-US" smtClean="0"/>
              <a:pPr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375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1/5/2021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4762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7252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04039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1/5/2021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684023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National 4/5 </a:t>
            </a:r>
            <a:br>
              <a:rPr lang="en-GB" dirty="0"/>
            </a:br>
            <a:r>
              <a:rPr lang="en-GB" dirty="0"/>
              <a:t>Practical Woodwork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GB" sz="3200" dirty="0"/>
              <a:t>SUBJECT INFORMATION</a:t>
            </a:r>
          </a:p>
        </p:txBody>
      </p:sp>
    </p:spTree>
    <p:extLst>
      <p:ext uri="{BB962C8B-B14F-4D97-AF65-F5344CB8AC3E}">
        <p14:creationId xmlns:p14="http://schemas.microsoft.com/office/powerpoint/2010/main" val="3414557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0105" y="268606"/>
            <a:ext cx="4734560" cy="1440597"/>
          </a:xfrm>
        </p:spPr>
        <p:txBody>
          <a:bodyPr/>
          <a:lstStyle/>
          <a:p>
            <a:pPr algn="ctr"/>
            <a:r>
              <a:rPr lang="en-GB" dirty="0"/>
              <a:t>COURSE </a:t>
            </a:r>
            <a:br>
              <a:rPr lang="en-GB" dirty="0"/>
            </a:br>
            <a:r>
              <a:rPr lang="en-GB" dirty="0"/>
              <a:t>CONTENT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1845734"/>
            <a:ext cx="5323840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course is split up into 3 Units:</a:t>
            </a:r>
          </a:p>
          <a:p>
            <a:r>
              <a:rPr lang="en-GB" dirty="0"/>
              <a:t>FLAT-FRAME CONSTRUCTION</a:t>
            </a:r>
          </a:p>
          <a:p>
            <a:r>
              <a:rPr lang="en-GB" dirty="0"/>
              <a:t>CARCASE CONSTRUCTION</a:t>
            </a:r>
          </a:p>
          <a:p>
            <a:r>
              <a:rPr lang="en-GB" dirty="0"/>
              <a:t>MACHINING AND FINISHING</a:t>
            </a:r>
          </a:p>
          <a:p>
            <a:endParaRPr lang="en-GB" dirty="0"/>
          </a:p>
          <a:p>
            <a:pPr marL="0" indent="0">
              <a:buNone/>
            </a:pPr>
            <a:r>
              <a:rPr lang="en-GB" dirty="0"/>
              <a:t>Units are assessed as pass or fail by the school (following SQA external quality assurance to meet national standards).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0E6C17A-59CC-4ABC-A198-57BE24DB2C2C}"/>
              </a:ext>
            </a:extLst>
          </p:cNvPr>
          <p:cNvSpPr txBox="1">
            <a:spLocks/>
          </p:cNvSpPr>
          <p:nvPr/>
        </p:nvSpPr>
        <p:spPr>
          <a:xfrm>
            <a:off x="6532880" y="268607"/>
            <a:ext cx="5334000" cy="144059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GB" dirty="0"/>
              <a:t>COURSE PROGRESSION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DD74666-2023-4E91-8BDA-84C545F40AAA}"/>
              </a:ext>
            </a:extLst>
          </p:cNvPr>
          <p:cNvCxnSpPr/>
          <p:nvPr/>
        </p:nvCxnSpPr>
        <p:spPr>
          <a:xfrm>
            <a:off x="5933440" y="1775534"/>
            <a:ext cx="0" cy="4456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713B09BE-8BE5-43F2-9D67-CA48FC99440A}"/>
              </a:ext>
            </a:extLst>
          </p:cNvPr>
          <p:cNvSpPr txBox="1"/>
          <p:nvPr/>
        </p:nvSpPr>
        <p:spPr>
          <a:xfrm>
            <a:off x="6175340" y="2323437"/>
            <a:ext cx="179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NATIONAL 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D84D80C-6A75-4874-A5DA-2CC1B2419063}"/>
              </a:ext>
            </a:extLst>
          </p:cNvPr>
          <p:cNvSpPr txBox="1"/>
          <p:nvPr/>
        </p:nvSpPr>
        <p:spPr>
          <a:xfrm>
            <a:off x="8216933" y="2323437"/>
            <a:ext cx="179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NATIONAL 5</a:t>
            </a:r>
          </a:p>
        </p:txBody>
      </p:sp>
      <p:sp>
        <p:nvSpPr>
          <p:cNvPr id="9" name="Arrow: Right 8">
            <a:extLst>
              <a:ext uri="{FF2B5EF4-FFF2-40B4-BE49-F238E27FC236}">
                <a16:creationId xmlns:a16="http://schemas.microsoft.com/office/drawing/2014/main" id="{EAAB79D6-AFBC-4273-B43A-AE4B12BB044F}"/>
              </a:ext>
            </a:extLst>
          </p:cNvPr>
          <p:cNvSpPr/>
          <p:nvPr/>
        </p:nvSpPr>
        <p:spPr>
          <a:xfrm>
            <a:off x="7826408" y="2426395"/>
            <a:ext cx="249263" cy="146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0E1F36D-7A0E-493E-A03E-8203B1CDE687}"/>
              </a:ext>
            </a:extLst>
          </p:cNvPr>
          <p:cNvSpPr/>
          <p:nvPr/>
        </p:nvSpPr>
        <p:spPr>
          <a:xfrm>
            <a:off x="6175340" y="2209652"/>
            <a:ext cx="3832289" cy="60751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D7DCA6E-20D5-4962-970A-D5AA647E6C64}"/>
              </a:ext>
            </a:extLst>
          </p:cNvPr>
          <p:cNvSpPr txBox="1"/>
          <p:nvPr/>
        </p:nvSpPr>
        <p:spPr>
          <a:xfrm>
            <a:off x="6096000" y="1845734"/>
            <a:ext cx="269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TWO YEAR JOURNEY: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7BB909D-DE48-456F-BF8B-800149048953}"/>
              </a:ext>
            </a:extLst>
          </p:cNvPr>
          <p:cNvSpPr txBox="1"/>
          <p:nvPr/>
        </p:nvSpPr>
        <p:spPr>
          <a:xfrm>
            <a:off x="6284974" y="3541415"/>
            <a:ext cx="17906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NATIONAL 5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3213715-B9C1-4086-801F-E9FA26A6EBB5}"/>
              </a:ext>
            </a:extLst>
          </p:cNvPr>
          <p:cNvSpPr/>
          <p:nvPr/>
        </p:nvSpPr>
        <p:spPr>
          <a:xfrm>
            <a:off x="6175341" y="3433321"/>
            <a:ext cx="1790696" cy="607514"/>
          </a:xfrm>
          <a:prstGeom prst="rect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CB7750D-B494-4E5E-9276-33CF40217D7A}"/>
              </a:ext>
            </a:extLst>
          </p:cNvPr>
          <p:cNvSpPr txBox="1"/>
          <p:nvPr/>
        </p:nvSpPr>
        <p:spPr>
          <a:xfrm>
            <a:off x="6096000" y="3069403"/>
            <a:ext cx="2690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ONE YEAR JOURNEY: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F21EDF8-E8CF-435D-85A0-ECAF662DF470}"/>
              </a:ext>
            </a:extLst>
          </p:cNvPr>
          <p:cNvSpPr txBox="1"/>
          <p:nvPr/>
        </p:nvSpPr>
        <p:spPr>
          <a:xfrm>
            <a:off x="6130535" y="4293072"/>
            <a:ext cx="554318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/>
              <a:t>THERE IS NO PROGRESSION PAST NATIONAL 5 IN PRACTICAL WOODWORK AS THERE IS NOT A HIGHER WOODOWORKING QUALIFICATION.</a:t>
            </a:r>
          </a:p>
        </p:txBody>
      </p:sp>
    </p:spTree>
    <p:extLst>
      <p:ext uri="{BB962C8B-B14F-4D97-AF65-F5344CB8AC3E}">
        <p14:creationId xmlns:p14="http://schemas.microsoft.com/office/powerpoint/2010/main" val="41311480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National 4 or National 5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67546" y="2209800"/>
            <a:ext cx="4889500" cy="36660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sz="2400" dirty="0"/>
              <a:t>The National 4 and National 5 Practical Woodwork run in the same class and is the same course. </a:t>
            </a:r>
          </a:p>
          <a:p>
            <a:pPr marL="0" indent="0">
              <a:buNone/>
            </a:pPr>
            <a:r>
              <a:rPr lang="en-GB" sz="2400" dirty="0"/>
              <a:t>The only difference is the accuracy to which you work. If you can work to 2mm accuracy you will sit the National 4 course or if you can work to 1mm accuracy you will sit the National 5 course.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239" t="65105" r="21152" b="18134"/>
          <a:stretch/>
        </p:blipFill>
        <p:spPr bwMode="auto">
          <a:xfrm>
            <a:off x="5956300" y="2840568"/>
            <a:ext cx="5569628" cy="3035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1910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3598" y="243506"/>
            <a:ext cx="4744227" cy="1450757"/>
          </a:xfrm>
        </p:spPr>
        <p:txBody>
          <a:bodyPr/>
          <a:lstStyle/>
          <a:p>
            <a:r>
              <a:rPr lang="en-GB" dirty="0"/>
              <a:t>Unit 1- Flat Frame Construction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371444" y="3020531"/>
            <a:ext cx="11785600" cy="892424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During this unit you will become familiar with the following joints:</a:t>
            </a:r>
            <a:endParaRPr lang="en-GB" sz="105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1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GB" sz="11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n-GB" sz="11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1444" y="1818751"/>
            <a:ext cx="5150467" cy="14001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During this unit you will develop skills, knowledge and understanding in the use of woodworking tools and in making woodworking joints and assemblies commonly used in flat-frame joinery.</a:t>
            </a:r>
            <a:endParaRPr lang="en-GB" sz="105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GB" sz="12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n-GB" sz="12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0702" y="3429000"/>
            <a:ext cx="6075778" cy="6114174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b="1" u="sng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4 and 5:</a:t>
            </a:r>
            <a:endParaRPr lang="en-GB" sz="1400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Mitre joint</a:t>
            </a: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Dowel Joint</a:t>
            </a: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Corner-Halving Joint</a:t>
            </a: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T-Halving</a:t>
            </a: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Through Mortise and Tenon</a:t>
            </a: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Stub Mortise and Tenon </a:t>
            </a: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Cross-Halving</a:t>
            </a: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b="1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b="1" u="sng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National 5 ONLY</a:t>
            </a: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Corner Bridle</a:t>
            </a: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T-Bridle</a:t>
            </a: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Dovetail Halving</a:t>
            </a:r>
          </a:p>
          <a:p>
            <a:pPr marL="457200" marR="0" indent="-22860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</a:pPr>
            <a:r>
              <a:rPr lang="en-GB" sz="1400" kern="14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Haunched</a:t>
            </a: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Mortise and Tenon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E6A2C5A4-A483-4D06-A103-448931ECC166}"/>
              </a:ext>
            </a:extLst>
          </p:cNvPr>
          <p:cNvCxnSpPr/>
          <p:nvPr/>
        </p:nvCxnSpPr>
        <p:spPr>
          <a:xfrm>
            <a:off x="5933440" y="1775534"/>
            <a:ext cx="0" cy="4456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itle 1">
            <a:extLst>
              <a:ext uri="{FF2B5EF4-FFF2-40B4-BE49-F238E27FC236}">
                <a16:creationId xmlns:a16="http://schemas.microsoft.com/office/drawing/2014/main" id="{8F3B4DAA-46A9-460C-A9BB-C887F8DF3068}"/>
              </a:ext>
            </a:extLst>
          </p:cNvPr>
          <p:cNvSpPr txBox="1">
            <a:spLocks/>
          </p:cNvSpPr>
          <p:nvPr/>
        </p:nvSpPr>
        <p:spPr>
          <a:xfrm>
            <a:off x="6126480" y="254901"/>
            <a:ext cx="5150463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Unit 1 – Assessment Model</a:t>
            </a:r>
            <a:endParaRPr lang="en-GB" dirty="0"/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F53AC38-49C4-4966-A698-0DBC6810F07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2" t="34891" r="59649" b="27723"/>
          <a:stretch/>
        </p:blipFill>
        <p:spPr bwMode="auto">
          <a:xfrm>
            <a:off x="9333837" y="3730048"/>
            <a:ext cx="2579987" cy="2502076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841C7B4-1BFA-4E17-8C7D-1C7DB326E9E5}"/>
              </a:ext>
            </a:extLst>
          </p:cNvPr>
          <p:cNvSpPr txBox="1"/>
          <p:nvPr/>
        </p:nvSpPr>
        <p:spPr>
          <a:xfrm>
            <a:off x="6094502" y="1889278"/>
            <a:ext cx="5721668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dirty="0"/>
              <a:t>During the model you will be assessed on your accuracy or measuring and marking out, your accuracy on manufacturing and your accuracy of assembly.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To achieve National 4 all dimensions must be within 2mm.</a:t>
            </a:r>
          </a:p>
          <a:p>
            <a:pPr marL="0" indent="0">
              <a:buNone/>
            </a:pPr>
            <a:r>
              <a:rPr lang="en-GB" dirty="0"/>
              <a:t>To achieve National 5 all dimensions must be within 1mm.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This is a pass or fail assessment.</a:t>
            </a:r>
          </a:p>
        </p:txBody>
      </p:sp>
    </p:spTree>
    <p:extLst>
      <p:ext uri="{BB962C8B-B14F-4D97-AF65-F5344CB8AC3E}">
        <p14:creationId xmlns:p14="http://schemas.microsoft.com/office/powerpoint/2010/main" val="31499632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4868514" cy="1450757"/>
          </a:xfrm>
        </p:spPr>
        <p:txBody>
          <a:bodyPr/>
          <a:lstStyle/>
          <a:p>
            <a:r>
              <a:rPr lang="en-GB" dirty="0"/>
              <a:t>Unit 2- Carcase Construction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774700" y="2446165"/>
            <a:ext cx="11785600" cy="37074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GB" sz="11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n-GB" sz="11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3548" y="1962757"/>
            <a:ext cx="5646933" cy="20410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During this unit you will develop skills, knowledge and understanding in the use of woodworking tools and in making woodworking joints and assemblies commonly used in carcase construction.</a:t>
            </a:r>
            <a:endParaRPr lang="en-GB" sz="9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This may include working with manufactures board, frames and panels.</a:t>
            </a:r>
            <a:endParaRPr lang="en-GB" sz="9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 During this unit you will become familiar with the following joints:</a:t>
            </a:r>
            <a:endParaRPr lang="en-GB" sz="9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05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76821" y="4003829"/>
            <a:ext cx="5540389" cy="3009798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b="1" u="sng" kern="1400" dirty="0">
                <a:solidFill>
                  <a:srgbClr val="000000"/>
                </a:solidFill>
                <a:latin typeface="Arial" panose="020B0604020202020204" pitchFamily="34" charset="0"/>
              </a:rPr>
              <a:t>National 4 and 5:</a:t>
            </a:r>
            <a:endParaRPr lang="en-GB" sz="900" b="1" u="sng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4350" marR="0" indent="-28575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Butt Joint</a:t>
            </a:r>
            <a:endParaRPr lang="en-GB" sz="9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4350" marR="0" indent="-28575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Corner Rebate Joint</a:t>
            </a:r>
            <a:endParaRPr lang="en-GB" sz="9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4350" marR="0" indent="-28575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Dowel Joint</a:t>
            </a:r>
            <a:endParaRPr lang="en-GB" sz="9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4350" marR="0" indent="-28575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Through Housing Joint</a:t>
            </a:r>
            <a:endParaRPr lang="en-GB" sz="9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kern="1400" dirty="0">
                <a:solidFill>
                  <a:srgbClr val="000000"/>
                </a:solidFill>
                <a:latin typeface="Arial" panose="020B0604020202020204" pitchFamily="34" charset="0"/>
              </a:rPr>
              <a:t> </a:t>
            </a: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050" kern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050" kern="14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endParaRPr lang="en-GB" sz="105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b="1" u="sng" kern="1400" dirty="0">
                <a:solidFill>
                  <a:srgbClr val="000000"/>
                </a:solidFill>
                <a:latin typeface="Arial" panose="020B0604020202020204" pitchFamily="34" charset="0"/>
              </a:rPr>
              <a:t>National 5 ONLY</a:t>
            </a:r>
            <a:endParaRPr lang="en-GB" sz="900" b="1" u="sng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marL="514350" marR="0" indent="-285750" algn="just">
              <a:lnSpc>
                <a:spcPct val="119000"/>
              </a:lnSpc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Stopped Housing Joint</a:t>
            </a:r>
            <a:endParaRPr lang="en-GB" sz="9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GB" sz="105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C263CE54-E112-49CF-BE97-EC9053031102}"/>
              </a:ext>
            </a:extLst>
          </p:cNvPr>
          <p:cNvCxnSpPr/>
          <p:nvPr/>
        </p:nvCxnSpPr>
        <p:spPr>
          <a:xfrm>
            <a:off x="5933440" y="1775534"/>
            <a:ext cx="0" cy="4456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5636200E-73B5-4AD9-8669-464A1C7D84FF}"/>
              </a:ext>
            </a:extLst>
          </p:cNvPr>
          <p:cNvSpPr txBox="1">
            <a:spLocks/>
          </p:cNvSpPr>
          <p:nvPr/>
        </p:nvSpPr>
        <p:spPr>
          <a:xfrm>
            <a:off x="6096000" y="286603"/>
            <a:ext cx="505968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Unit 2 – Assessment Model</a:t>
            </a:r>
            <a:endParaRPr lang="en-GB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F00974A-AAAC-4FEE-9C8A-7CD750CA7E4B}"/>
              </a:ext>
            </a:extLst>
          </p:cNvPr>
          <p:cNvSpPr txBox="1"/>
          <p:nvPr/>
        </p:nvSpPr>
        <p:spPr>
          <a:xfrm>
            <a:off x="6096000" y="1939745"/>
            <a:ext cx="5906607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dirty="0"/>
              <a:t>During the model you will be assessed on your accuracy or measuring and marking out, your accuracy on manufacturing and your accuracy of assembly.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To achieve National 4 all dimensions must be within 2mm.</a:t>
            </a:r>
          </a:p>
          <a:p>
            <a:pPr marL="0" indent="0">
              <a:buNone/>
            </a:pPr>
            <a:r>
              <a:rPr lang="en-GB" dirty="0"/>
              <a:t>To achieve National 5 all dimensions must be within 1mm.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This is a pass or fail assessment.</a:t>
            </a:r>
          </a:p>
        </p:txBody>
      </p:sp>
      <p:pic>
        <p:nvPicPr>
          <p:cNvPr id="10" name="Picture 2">
            <a:extLst>
              <a:ext uri="{FF2B5EF4-FFF2-40B4-BE49-F238E27FC236}">
                <a16:creationId xmlns:a16="http://schemas.microsoft.com/office/drawing/2014/main" id="{423D4BA0-5897-4333-B1B2-B7CAAEA6E87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1" t="36598" r="58271" b="28976"/>
          <a:stretch/>
        </p:blipFill>
        <p:spPr bwMode="auto">
          <a:xfrm>
            <a:off x="9460148" y="3802712"/>
            <a:ext cx="2306462" cy="2308324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091330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4998720" cy="1450757"/>
          </a:xfrm>
        </p:spPr>
        <p:txBody>
          <a:bodyPr/>
          <a:lstStyle/>
          <a:p>
            <a:r>
              <a:rPr lang="en-GB" dirty="0"/>
              <a:t>Unit 3- Machining and Finishing</a:t>
            </a:r>
          </a:p>
        </p:txBody>
      </p:sp>
      <p:sp>
        <p:nvSpPr>
          <p:cNvPr id="4" name="Rectangle 3"/>
          <p:cNvSpPr/>
          <p:nvPr/>
        </p:nvSpPr>
        <p:spPr>
          <a:xfrm>
            <a:off x="774700" y="2446165"/>
            <a:ext cx="11785600" cy="370743"/>
          </a:xfrm>
          <a:prstGeom prst="rect">
            <a:avLst/>
          </a:prstGeom>
        </p:spPr>
        <p:txBody>
          <a:bodyPr wrap="square" numCol="2"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GB" sz="110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n-GB" sz="110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74098" y="1722144"/>
            <a:ext cx="5585164" cy="2037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During this unit you will develop skills, knowledge and understanding in using machine and power tools. You will also develop skills in a variety of woodworking surface preparations and finishing techniques.</a:t>
            </a:r>
            <a:endParaRPr lang="en-GB" sz="9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 algn="just">
              <a:lnSpc>
                <a:spcPct val="119000"/>
              </a:lnSpc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</a:rPr>
              <a:t>During this unit you will become familiar with the following machine and power tools:</a:t>
            </a:r>
            <a:endParaRPr lang="en-GB" sz="900" kern="1400" dirty="0">
              <a:solidFill>
                <a:srgbClr val="000000"/>
              </a:solidFill>
              <a:latin typeface="Calibri" panose="020F0502020204030204" pitchFamily="34" charset="0"/>
            </a:endParaRPr>
          </a:p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GB" sz="1050" kern="1400" dirty="0">
                <a:solidFill>
                  <a:srgbClr val="000000"/>
                </a:solidFill>
                <a:latin typeface="Calibri" panose="020F0502020204030204" pitchFamily="34" charset="0"/>
              </a:rPr>
              <a:t> </a:t>
            </a:r>
            <a:endParaRPr lang="en-GB" sz="1050" kern="1400" dirty="0">
              <a:ln>
                <a:noFill/>
              </a:ln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74098" y="3462854"/>
            <a:ext cx="2042971" cy="267765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r>
              <a:rPr lang="en-GB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Machine Tools: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Wood turning Lathe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Belt Sander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Disc Sander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Pillar Drill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Mortise Machine</a:t>
            </a:r>
          </a:p>
          <a:p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sz="1400" b="1" u="sng" dirty="0">
                <a:latin typeface="Arial" panose="020B0604020202020204" pitchFamily="34" charset="0"/>
                <a:cs typeface="Arial" panose="020B0604020202020204" pitchFamily="34" charset="0"/>
              </a:rPr>
              <a:t>Power Tools: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Cordless Drill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Corded Drill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Belt Sander</a:t>
            </a:r>
          </a:p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Jig Saw</a:t>
            </a:r>
          </a:p>
        </p:txBody>
      </p:sp>
      <p:sp>
        <p:nvSpPr>
          <p:cNvPr id="8" name="Rectangle 7"/>
          <p:cNvSpPr/>
          <p:nvPr/>
        </p:nvSpPr>
        <p:spPr>
          <a:xfrm>
            <a:off x="2466266" y="3436492"/>
            <a:ext cx="5562600" cy="2728696"/>
          </a:xfrm>
          <a:prstGeom prst="rect">
            <a:avLst/>
          </a:prstGeom>
        </p:spPr>
        <p:txBody>
          <a:bodyPr wrap="square" numCol="1">
            <a:spAutoFit/>
          </a:bodyPr>
          <a:lstStyle/>
          <a:p>
            <a:pPr>
              <a:lnSpc>
                <a:spcPct val="119000"/>
              </a:lnSpc>
              <a:spcAft>
                <a:spcPts val="600"/>
              </a:spcAft>
            </a:pPr>
            <a:r>
              <a:rPr lang="en-GB" sz="1400" b="1" u="sng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Preparation Techniques:</a:t>
            </a: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600"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 of planes</a:t>
            </a:r>
          </a:p>
          <a:p>
            <a:pPr marL="228600"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Sanding</a:t>
            </a:r>
          </a:p>
          <a:p>
            <a:pPr marL="228600"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Abrasive types/grades</a:t>
            </a:r>
          </a:p>
          <a:p>
            <a:pPr marL="457200" indent="-228600">
              <a:lnSpc>
                <a:spcPct val="119000"/>
              </a:lnSpc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r>
              <a:rPr lang="en-GB" sz="1400" b="1" u="sng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Surface Finishes:</a:t>
            </a:r>
            <a:endParaRPr lang="en-GB" sz="1400" b="1" kern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457200" indent="-228600"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Varnish</a:t>
            </a:r>
          </a:p>
          <a:p>
            <a:pPr marL="457200" indent="-228600"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Stain</a:t>
            </a:r>
          </a:p>
          <a:p>
            <a:pPr marL="457200" indent="-228600"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Wax</a:t>
            </a:r>
          </a:p>
          <a:p>
            <a:pPr marL="457200" indent="-228600">
              <a:spcAft>
                <a:spcPts val="600"/>
              </a:spcAft>
            </a:pPr>
            <a:r>
              <a:rPr lang="en-GB" sz="1400" kern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Oil </a:t>
            </a:r>
            <a:endParaRPr lang="en-GB" sz="2000" kern="1400" dirty="0">
              <a:ln>
                <a:noFill/>
              </a:ln>
              <a:solidFill>
                <a:srgbClr val="000000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2AADC3D-BB67-4679-B6B2-B228ACEFC0A2}"/>
              </a:ext>
            </a:extLst>
          </p:cNvPr>
          <p:cNvCxnSpPr/>
          <p:nvPr/>
        </p:nvCxnSpPr>
        <p:spPr>
          <a:xfrm>
            <a:off x="5933440" y="1775534"/>
            <a:ext cx="0" cy="4456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itle 1">
            <a:extLst>
              <a:ext uri="{FF2B5EF4-FFF2-40B4-BE49-F238E27FC236}">
                <a16:creationId xmlns:a16="http://schemas.microsoft.com/office/drawing/2014/main" id="{DCC76A9D-8D3C-4584-AA07-3200DAC3E301}"/>
              </a:ext>
            </a:extLst>
          </p:cNvPr>
          <p:cNvSpPr txBox="1">
            <a:spLocks/>
          </p:cNvSpPr>
          <p:nvPr/>
        </p:nvSpPr>
        <p:spPr>
          <a:xfrm>
            <a:off x="6096000" y="271387"/>
            <a:ext cx="5738524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/>
              <a:t>Unit 3 – Assessment Model</a:t>
            </a:r>
            <a:endParaRPr lang="en-GB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C3C521-07E0-4744-9E09-D2DA19EA21DE}"/>
              </a:ext>
            </a:extLst>
          </p:cNvPr>
          <p:cNvSpPr txBox="1"/>
          <p:nvPr/>
        </p:nvSpPr>
        <p:spPr>
          <a:xfrm>
            <a:off x="6007619" y="1752576"/>
            <a:ext cx="591027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GB" sz="1600" dirty="0"/>
              <a:t>During the model you will be assessed on your accuracy or measuring and marking out, your accuracy on manufacturing and your accuracy of assembly.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To achieve National 4 all dimensions must be within 2mm.</a:t>
            </a:r>
          </a:p>
          <a:p>
            <a:pPr marL="0" indent="0">
              <a:buNone/>
            </a:pPr>
            <a:r>
              <a:rPr lang="en-GB" sz="1600" dirty="0"/>
              <a:t>To achieve National 5 all dimensions must be within 1mm.</a:t>
            </a:r>
          </a:p>
          <a:p>
            <a:pPr marL="0" indent="0">
              <a:buNone/>
            </a:pPr>
            <a:endParaRPr lang="en-GB" sz="1600" dirty="0"/>
          </a:p>
          <a:p>
            <a:pPr marL="0" indent="0">
              <a:buNone/>
            </a:pPr>
            <a:r>
              <a:rPr lang="en-GB" sz="1600" dirty="0"/>
              <a:t>This is a pass or fail assessment.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9AB59727-0CA0-472F-A9B6-EFBBB93B8C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83" t="33662" r="63851" b="22105"/>
          <a:stretch/>
        </p:blipFill>
        <p:spPr bwMode="auto">
          <a:xfrm>
            <a:off x="9514193" y="3352697"/>
            <a:ext cx="1786194" cy="2728697"/>
          </a:xfrm>
          <a:prstGeom prst="rect">
            <a:avLst/>
          </a:prstGeom>
          <a:noFill/>
          <a:ln w="25400" algn="ctr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51635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8272" y="286603"/>
            <a:ext cx="5459767" cy="1450757"/>
          </a:xfrm>
        </p:spPr>
        <p:txBody>
          <a:bodyPr>
            <a:noAutofit/>
          </a:bodyPr>
          <a:lstStyle/>
          <a:p>
            <a:r>
              <a:rPr lang="en-GB" sz="3600" dirty="0"/>
              <a:t>NATIONAL 4- </a:t>
            </a:r>
            <a:br>
              <a:rPr lang="en-GB" sz="3600" dirty="0"/>
            </a:br>
            <a:r>
              <a:rPr lang="en-GB" sz="3600" dirty="0"/>
              <a:t>FINAL ASSESSMENT</a:t>
            </a:r>
            <a:br>
              <a:rPr lang="en-GB" sz="3600" dirty="0"/>
            </a:br>
            <a:r>
              <a:rPr lang="en-GB" sz="3600" dirty="0"/>
              <a:t>1 COMPONENT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8271" y="1925633"/>
            <a:ext cx="5175673" cy="4023360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The Added Value Unit is issued by the SQA and is completed in class. This Assignment runs from January until March and is graded as pass/fail.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r>
              <a:rPr lang="en-GB" dirty="0"/>
              <a:t>The Added Value Unit (Practical Activity) will require learners to produce a finished product in wood, completing a record of progress and an evaluation of the project.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E9CF3EC-9932-4304-AEAA-91617800A000}"/>
              </a:ext>
            </a:extLst>
          </p:cNvPr>
          <p:cNvCxnSpPr/>
          <p:nvPr/>
        </p:nvCxnSpPr>
        <p:spPr>
          <a:xfrm>
            <a:off x="5933440" y="1775534"/>
            <a:ext cx="0" cy="44565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itle 1">
            <a:extLst>
              <a:ext uri="{FF2B5EF4-FFF2-40B4-BE49-F238E27FC236}">
                <a16:creationId xmlns:a16="http://schemas.microsoft.com/office/drawing/2014/main" id="{FA968582-82BD-48E8-9A14-54BDA7088E4F}"/>
              </a:ext>
            </a:extLst>
          </p:cNvPr>
          <p:cNvSpPr txBox="1">
            <a:spLocks/>
          </p:cNvSpPr>
          <p:nvPr/>
        </p:nvSpPr>
        <p:spPr>
          <a:xfrm>
            <a:off x="5948039" y="471667"/>
            <a:ext cx="4877537" cy="130386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marL="0"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  <a:defRPr sz="4800" kern="1200" spc="-5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95000"/>
              </a:lnSpc>
            </a:pPr>
            <a:r>
              <a:rPr lang="en-GB" sz="3600" dirty="0"/>
              <a:t>NATIONAL 5 – FINAL ASSESSMENT</a:t>
            </a:r>
            <a:br>
              <a:rPr lang="en-GB" sz="3600" dirty="0"/>
            </a:br>
            <a:r>
              <a:rPr lang="en-GB" sz="3600" dirty="0"/>
              <a:t>2 COMPONENTS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58336E6E-BCF2-48ED-9018-6AEFD3E909D4}"/>
              </a:ext>
            </a:extLst>
          </p:cNvPr>
          <p:cNvSpPr txBox="1">
            <a:spLocks/>
          </p:cNvSpPr>
          <p:nvPr/>
        </p:nvSpPr>
        <p:spPr>
          <a:xfrm>
            <a:off x="6096001" y="1775535"/>
            <a:ext cx="5924362" cy="2467991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0" tIns="45720" rIns="0" bIns="45720" rtlCol="0">
            <a:normAutofit fontScale="92500" lnSpcReduction="10000"/>
          </a:bodyPr>
          <a:lstStyle>
            <a:lvl1pPr marL="91440" indent="-91440" algn="l" defTabSz="914400" rtl="0" eaLnBrk="1" latinLnBrk="0" hangingPunct="1">
              <a:lnSpc>
                <a:spcPct val="90000"/>
              </a:lnSpc>
              <a:spcBef>
                <a:spcPts val="1200"/>
              </a:spcBef>
              <a:spcAft>
                <a:spcPts val="200"/>
              </a:spcAft>
              <a:buClr>
                <a:schemeClr val="accent1"/>
              </a:buClr>
              <a:buSzPct val="100000"/>
              <a:buFont typeface="Calibri" panose="020F0502020204030204" pitchFamily="34" charset="0"/>
              <a:buChar char=" 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8404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56692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74980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932688" indent="-18288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1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3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15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1700000" indent="-228600" algn="l" defTabSz="914400" rtl="0" eaLnBrk="1" latinLnBrk="0" hangingPunct="1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chemeClr val="accent1"/>
              </a:buClr>
              <a:buFont typeface="Calibri" pitchFamily="34" charset="0"/>
              <a:buChar char="◦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Calibri" panose="020F0502020204030204" pitchFamily="34" charset="0"/>
              <a:buNone/>
            </a:pPr>
            <a:r>
              <a:rPr lang="en-GB" dirty="0"/>
              <a:t>Component 1 – Practical Assignment worth 70% of final grade.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GB" dirty="0"/>
              <a:t>This Assignment is issued by the SQA and is completed in class. This Assignment runs from January until March and is graded A-D. </a:t>
            </a:r>
          </a:p>
          <a:p>
            <a:pPr marL="0" indent="0">
              <a:buFont typeface="Calibri" panose="020F0502020204030204" pitchFamily="34" charset="0"/>
              <a:buNone/>
            </a:pPr>
            <a:r>
              <a:rPr lang="en-GB" dirty="0"/>
              <a:t>Practical Assignment requires learners to produce a finished product in wood, with working drawings, a record of progress and an evaluation of the project.</a:t>
            </a:r>
          </a:p>
          <a:p>
            <a:pPr marL="0" indent="0">
              <a:buFont typeface="Calibri" panose="020F0502020204030204" pitchFamily="34" charset="0"/>
              <a:buNone/>
            </a:pP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77D3FAA-C1A0-4067-8986-C69BB69468CD}"/>
              </a:ext>
            </a:extLst>
          </p:cNvPr>
          <p:cNvSpPr txBox="1">
            <a:spLocks/>
          </p:cNvSpPr>
          <p:nvPr/>
        </p:nvSpPr>
        <p:spPr>
          <a:xfrm>
            <a:off x="6088477" y="4421243"/>
            <a:ext cx="5924359" cy="1881903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  <p:txBody>
          <a:bodyPr vert="horz" lIns="91440" tIns="45720" rIns="91440" bIns="45720" rtlCol="0" anchor="t">
            <a:normAutofit fontScale="77500" lnSpcReduction="20000"/>
          </a:bodyPr>
          <a:lstStyle>
            <a:lvl1pPr marL="2857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20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8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6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115000"/>
              <a:buFont typeface="Arial"/>
              <a:buChar char="•"/>
              <a:defRPr sz="1400" kern="1200" cap="none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GB" dirty="0"/>
              <a:t>Component 2 – Theory Exam worth 30% of final grade.</a:t>
            </a:r>
          </a:p>
          <a:p>
            <a:pPr marL="0" indent="0">
              <a:buFont typeface="Arial"/>
              <a:buNone/>
            </a:pPr>
            <a:r>
              <a:rPr lang="en-GB" dirty="0"/>
              <a:t>This theory exam assesses knowledge of:</a:t>
            </a:r>
          </a:p>
          <a:p>
            <a:r>
              <a:rPr lang="en-GB" dirty="0"/>
              <a:t>Tools and machines</a:t>
            </a:r>
          </a:p>
          <a:p>
            <a:r>
              <a:rPr lang="en-GB" dirty="0"/>
              <a:t>Manufacturing techniques</a:t>
            </a:r>
          </a:p>
          <a:p>
            <a:r>
              <a:rPr lang="en-GB" dirty="0"/>
              <a:t>Safe working procedures</a:t>
            </a:r>
          </a:p>
          <a:p>
            <a:pPr marL="0" indent="0">
              <a:buFont typeface="Arial"/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52480293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TM02900769[[fn=Retrospect]]</Template>
  <TotalTime>74</TotalTime>
  <Words>765</Words>
  <Application>Microsoft Office PowerPoint</Application>
  <PresentationFormat>Widescreen</PresentationFormat>
  <Paragraphs>125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Retrospect</vt:lpstr>
      <vt:lpstr>National 4/5  Practical Woodwork</vt:lpstr>
      <vt:lpstr>COURSE  CONTENT</vt:lpstr>
      <vt:lpstr>National 4 or National 5</vt:lpstr>
      <vt:lpstr>Unit 1- Flat Frame Construction</vt:lpstr>
      <vt:lpstr>Unit 2- Carcase Construction</vt:lpstr>
      <vt:lpstr>Unit 3- Machining and Finishing</vt:lpstr>
      <vt:lpstr>NATIONAL 4-  FINAL ASSESSMENT 1 COMPONENT</vt:lpstr>
    </vt:vector>
  </TitlesOfParts>
  <Company>Dumfries and Galloway Council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4/5  Practical Woodwork</dc:title>
  <dc:creator>Gemma Huntington</dc:creator>
  <cp:lastModifiedBy>Gemma Huntington</cp:lastModifiedBy>
  <cp:revision>9</cp:revision>
  <dcterms:created xsi:type="dcterms:W3CDTF">2020-12-17T09:19:43Z</dcterms:created>
  <dcterms:modified xsi:type="dcterms:W3CDTF">2021-01-05T10:43:00Z</dcterms:modified>
</cp:coreProperties>
</file>