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55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6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93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68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153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72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1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94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06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9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52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EF28CBF-DA4D-4009-87A7-E37B34A71B34}" type="datetimeFigureOut">
              <a:rPr lang="en-GB" smtClean="0"/>
              <a:t>05/01/2021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95058A9-22E9-48EC-A9DA-8C6726C2C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5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11229340" cy="3035808"/>
          </a:xfrm>
        </p:spPr>
        <p:txBody>
          <a:bodyPr/>
          <a:lstStyle/>
          <a:p>
            <a:r>
              <a:rPr lang="en-GB" sz="8000" dirty="0"/>
              <a:t>National 4/5 Graphic Communication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SUBJECT INFORMATION</a:t>
            </a:r>
          </a:p>
        </p:txBody>
      </p:sp>
    </p:spTree>
    <p:extLst>
      <p:ext uri="{BB962C8B-B14F-4D97-AF65-F5344CB8AC3E}">
        <p14:creationId xmlns:p14="http://schemas.microsoft.com/office/powerpoint/2010/main" val="76105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-64109"/>
            <a:ext cx="4797552" cy="1609344"/>
          </a:xfrm>
        </p:spPr>
        <p:txBody>
          <a:bodyPr>
            <a:normAutofit/>
          </a:bodyPr>
          <a:lstStyle/>
          <a:p>
            <a:r>
              <a:rPr lang="en-GB" sz="4800" dirty="0"/>
              <a:t>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64" y="1200518"/>
            <a:ext cx="5219700" cy="405079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course is split up into 2 Units:</a:t>
            </a:r>
          </a:p>
          <a:p>
            <a:r>
              <a:rPr lang="en-GB" dirty="0"/>
              <a:t>2D Graphic Communication </a:t>
            </a:r>
          </a:p>
          <a:p>
            <a:r>
              <a:rPr lang="en-GB" dirty="0"/>
              <a:t>3D and Pictorial Graphic Communication</a:t>
            </a:r>
          </a:p>
          <a:p>
            <a:pPr marL="0" indent="0">
              <a:buNone/>
            </a:pPr>
            <a:r>
              <a:rPr lang="en-GB" dirty="0"/>
              <a:t>Units are assessed as pass or fail by the school (following SQA external quality assurance to meet national standards). </a:t>
            </a:r>
          </a:p>
          <a:p>
            <a:endParaRPr lang="en-GB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711014-6C1A-4EA5-AAEF-DFA4BF0A2049}"/>
              </a:ext>
            </a:extLst>
          </p:cNvPr>
          <p:cNvCxnSpPr/>
          <p:nvPr/>
        </p:nvCxnSpPr>
        <p:spPr>
          <a:xfrm>
            <a:off x="5461064" y="1200518"/>
            <a:ext cx="0" cy="540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E8ED1C5-35E1-4604-BD1E-0772707FBB6C}"/>
              </a:ext>
            </a:extLst>
          </p:cNvPr>
          <p:cNvSpPr txBox="1"/>
          <p:nvPr/>
        </p:nvSpPr>
        <p:spPr>
          <a:xfrm>
            <a:off x="6730936" y="269266"/>
            <a:ext cx="41814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NATIONAL 4 or </a:t>
            </a:r>
          </a:p>
          <a:p>
            <a:pPr algn="ctr"/>
            <a:r>
              <a:rPr kumimoji="0" lang="en-GB" sz="54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NATIONAL 5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C1AF50-1696-47C5-BD97-7F9D4A154273}"/>
              </a:ext>
            </a:extLst>
          </p:cNvPr>
          <p:cNvSpPr txBox="1"/>
          <p:nvPr/>
        </p:nvSpPr>
        <p:spPr>
          <a:xfrm>
            <a:off x="5635561" y="2057983"/>
            <a:ext cx="6372225" cy="4468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National 4 and National 5 Graphic Communication Course run in the same class and is the same course.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level at which you will be presented depends on three things;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accuracy of you work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How independent you are at completing your work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level of detail you put into your work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graphics course concentrates of three main elements;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Preliminary Graphics (sketching and drawing)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Production Graphics ( Computer Aided Design)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Promotional Graphics (Desktop Publishing)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67F85B9-9BD8-43B3-AD42-02CA9C8C9840}"/>
              </a:ext>
            </a:extLst>
          </p:cNvPr>
          <p:cNvSpPr txBox="1">
            <a:spLocks/>
          </p:cNvSpPr>
          <p:nvPr/>
        </p:nvSpPr>
        <p:spPr>
          <a:xfrm>
            <a:off x="71533" y="3339941"/>
            <a:ext cx="52197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Course progression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9449D7-FAC9-4385-9333-0ADA85B08FD7}"/>
              </a:ext>
            </a:extLst>
          </p:cNvPr>
          <p:cNvSpPr txBox="1"/>
          <p:nvPr/>
        </p:nvSpPr>
        <p:spPr>
          <a:xfrm>
            <a:off x="115916" y="5048350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3ED8F4-3DF1-48D4-B003-CE798B428317}"/>
              </a:ext>
            </a:extLst>
          </p:cNvPr>
          <p:cNvSpPr txBox="1"/>
          <p:nvPr/>
        </p:nvSpPr>
        <p:spPr>
          <a:xfrm>
            <a:off x="2032061" y="5056763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CC4FAB-36AA-4DB8-8807-DE507DE33207}"/>
              </a:ext>
            </a:extLst>
          </p:cNvPr>
          <p:cNvSpPr txBox="1"/>
          <p:nvPr/>
        </p:nvSpPr>
        <p:spPr>
          <a:xfrm>
            <a:off x="4073654" y="5056763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HIGHER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829A1E2-8F95-4E19-BF63-D9451D6E72F1}"/>
              </a:ext>
            </a:extLst>
          </p:cNvPr>
          <p:cNvSpPr/>
          <p:nvPr/>
        </p:nvSpPr>
        <p:spPr>
          <a:xfrm>
            <a:off x="1695450" y="5149310"/>
            <a:ext cx="249263" cy="146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3D317A7-FD34-4108-AF66-63615678ED1C}"/>
              </a:ext>
            </a:extLst>
          </p:cNvPr>
          <p:cNvSpPr/>
          <p:nvPr/>
        </p:nvSpPr>
        <p:spPr>
          <a:xfrm>
            <a:off x="3683129" y="5159721"/>
            <a:ext cx="249263" cy="146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13C534-E657-4C6D-AEC0-FBD6D0DC9331}"/>
              </a:ext>
            </a:extLst>
          </p:cNvPr>
          <p:cNvSpPr txBox="1"/>
          <p:nvPr/>
        </p:nvSpPr>
        <p:spPr>
          <a:xfrm>
            <a:off x="111249" y="6250262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0F246E-8E23-4D7F-89CE-627E80763ADD}"/>
              </a:ext>
            </a:extLst>
          </p:cNvPr>
          <p:cNvSpPr txBox="1"/>
          <p:nvPr/>
        </p:nvSpPr>
        <p:spPr>
          <a:xfrm>
            <a:off x="2152842" y="6250262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HIGHER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0546509-6E4F-495B-8DF6-E2039B8180A1}"/>
              </a:ext>
            </a:extLst>
          </p:cNvPr>
          <p:cNvSpPr/>
          <p:nvPr/>
        </p:nvSpPr>
        <p:spPr>
          <a:xfrm>
            <a:off x="1762317" y="6353220"/>
            <a:ext cx="249263" cy="146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CC17BD-717E-4F4D-BE34-4666FEA13352}"/>
              </a:ext>
            </a:extLst>
          </p:cNvPr>
          <p:cNvSpPr/>
          <p:nvPr/>
        </p:nvSpPr>
        <p:spPr>
          <a:xfrm>
            <a:off x="111249" y="4924425"/>
            <a:ext cx="5079876" cy="61545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AC7F71-B7A0-46A2-815B-D69617382D56}"/>
              </a:ext>
            </a:extLst>
          </p:cNvPr>
          <p:cNvSpPr/>
          <p:nvPr/>
        </p:nvSpPr>
        <p:spPr>
          <a:xfrm>
            <a:off x="111249" y="6136477"/>
            <a:ext cx="3832289" cy="60751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E37E28-451E-4377-9CB5-D7CC03463AEA}"/>
              </a:ext>
            </a:extLst>
          </p:cNvPr>
          <p:cNvSpPr txBox="1"/>
          <p:nvPr/>
        </p:nvSpPr>
        <p:spPr>
          <a:xfrm>
            <a:off x="66868" y="4573387"/>
            <a:ext cx="269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THREE YEAR JOURNEY: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BF63E1-7050-4C38-A846-FA766A16145D}"/>
              </a:ext>
            </a:extLst>
          </p:cNvPr>
          <p:cNvSpPr txBox="1"/>
          <p:nvPr/>
        </p:nvSpPr>
        <p:spPr>
          <a:xfrm>
            <a:off x="31909" y="5772559"/>
            <a:ext cx="269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TWO YEAR JOURNEY:</a:t>
            </a:r>
          </a:p>
        </p:txBody>
      </p:sp>
    </p:spTree>
    <p:extLst>
      <p:ext uri="{BB962C8B-B14F-4D97-AF65-F5344CB8AC3E}">
        <p14:creationId xmlns:p14="http://schemas.microsoft.com/office/powerpoint/2010/main" val="265996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90500"/>
            <a:ext cx="10058400" cy="1618488"/>
          </a:xfrm>
        </p:spPr>
        <p:txBody>
          <a:bodyPr/>
          <a:lstStyle/>
          <a:p>
            <a:r>
              <a:rPr lang="en-GB" dirty="0"/>
              <a:t>Unit 1 – 2D graphic communication</a:t>
            </a:r>
            <a:br>
              <a:rPr lang="en-GB" dirty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18533" y="1348455"/>
            <a:ext cx="5710767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The 2D unit looks at:</a:t>
            </a:r>
          </a:p>
          <a:p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Producing and interpreting 2D sketches and drawings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get a chance to work on the drawing boards to create manual drawings but will also be introduced to a variety of sketching techniques.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Producing preliminary 2D colour designs and illustrations for single-page promotional displays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learn all about how to create effective promotional graphics such as posters and leaflets.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Creating 2D promotional graphic layouts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get a chance to learn how to use Desktop Publishing Software to create posters and leaflets.</a:t>
            </a:r>
          </a:p>
          <a:p>
            <a:pPr lvl="2"/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3A55F4-FB41-401E-8875-78D59B257BF2}"/>
              </a:ext>
            </a:extLst>
          </p:cNvPr>
          <p:cNvSpPr txBox="1"/>
          <p:nvPr/>
        </p:nvSpPr>
        <p:spPr>
          <a:xfrm>
            <a:off x="6362701" y="1200519"/>
            <a:ext cx="57107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2D Unit – Assessment</a:t>
            </a:r>
          </a:p>
          <a:p>
            <a:endParaRPr lang="en-GB" sz="2000" b="1" dirty="0"/>
          </a:p>
          <a:p>
            <a:r>
              <a:rPr lang="en-US" sz="2000" dirty="0"/>
              <a:t>The three assessment tasks will assess different elements of the course. </a:t>
            </a:r>
          </a:p>
          <a:p>
            <a:r>
              <a:rPr lang="en-US" sz="2000" dirty="0"/>
              <a:t>Each assessment task is a pass/fail.</a:t>
            </a:r>
          </a:p>
          <a:p>
            <a:endParaRPr lang="en-GB" sz="2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F556C1-8F56-42D9-AEFC-0857D3E2460B}"/>
              </a:ext>
            </a:extLst>
          </p:cNvPr>
          <p:cNvCxnSpPr/>
          <p:nvPr/>
        </p:nvCxnSpPr>
        <p:spPr>
          <a:xfrm>
            <a:off x="5829300" y="1200519"/>
            <a:ext cx="0" cy="540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8FD7DC6-68BE-45CB-9C7E-D20F051CC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8803">
            <a:off x="6271236" y="3160681"/>
            <a:ext cx="2447193" cy="19331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 descr="torch">
            <a:extLst>
              <a:ext uri="{FF2B5EF4-FFF2-40B4-BE49-F238E27FC236}">
                <a16:creationId xmlns:a16="http://schemas.microsoft.com/office/drawing/2014/main" id="{3F1BB664-FE43-4B36-81AD-89FF56B34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4271">
            <a:off x="9518243" y="3092061"/>
            <a:ext cx="1891285" cy="27976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DE82A9-FA0B-4024-A3E9-F50680019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78028">
            <a:off x="7422126" y="4984004"/>
            <a:ext cx="2946386" cy="14918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146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887" y="292100"/>
            <a:ext cx="11506200" cy="1618488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Unit 2 – 3D and Pictorial graphic Communication</a:t>
            </a:r>
            <a:br>
              <a:rPr lang="en-GB" dirty="0"/>
            </a:b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55600" y="1331522"/>
            <a:ext cx="548322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The 3D unit looks at:</a:t>
            </a:r>
          </a:p>
          <a:p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Producing and interpreting pictorial sketches, pictorial drawings and 3D models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work on the drawing boards to create manual drawings but will also be working in Inventor to create 3D models.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Producing pictorial and 3D illustrations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learn all about how to create effective 3D illustrations both on the computer and manually.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Creating pictorial or 3D promotional displays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i="1" dirty="0"/>
              <a:t>You will get a chance to learn how to use Inventor to incorporate a rendered 3D object into a promotional document.</a:t>
            </a:r>
          </a:p>
          <a:p>
            <a:pPr lvl="2"/>
            <a:endParaRPr lang="en-GB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86944-094A-4236-BA8B-B9FB9771C032}"/>
              </a:ext>
            </a:extLst>
          </p:cNvPr>
          <p:cNvSpPr txBox="1"/>
          <p:nvPr/>
        </p:nvSpPr>
        <p:spPr>
          <a:xfrm>
            <a:off x="6362701" y="1200519"/>
            <a:ext cx="57107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3D Unit – Assessment</a:t>
            </a:r>
          </a:p>
          <a:p>
            <a:endParaRPr lang="en-GB" sz="2000" b="1" dirty="0"/>
          </a:p>
          <a:p>
            <a:r>
              <a:rPr lang="en-US" sz="2000" dirty="0"/>
              <a:t>The two assessment tasks will assess different elements of the course. </a:t>
            </a:r>
          </a:p>
          <a:p>
            <a:r>
              <a:rPr lang="en-US" sz="2000" dirty="0"/>
              <a:t>Each assessment task is a pass/fail.</a:t>
            </a:r>
          </a:p>
          <a:p>
            <a:endParaRPr lang="en-GB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9D3B758-6614-4E27-845E-3DD1C8ECB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403">
            <a:off x="6723631" y="4001512"/>
            <a:ext cx="2275362" cy="25342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EEAC090-A185-441C-BB67-1107CFC9E726}"/>
              </a:ext>
            </a:extLst>
          </p:cNvPr>
          <p:cNvGrpSpPr/>
          <p:nvPr/>
        </p:nvGrpSpPr>
        <p:grpSpPr>
          <a:xfrm rot="21104409">
            <a:off x="8880965" y="3019781"/>
            <a:ext cx="2853193" cy="1957920"/>
            <a:chOff x="-774700" y="4763"/>
            <a:chExt cx="9120188" cy="6370637"/>
          </a:xfrm>
        </p:grpSpPr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4F6634DA-528B-48C4-BCF2-DAC4C6EE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65163" y="4763"/>
              <a:ext cx="7124701" cy="34178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16398707-4D3C-4B05-953E-C0077599C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74700" y="3851275"/>
              <a:ext cx="4071938" cy="2524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63D97A48-B247-44DA-BD1E-24D2A2BDCC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5913" y="3721100"/>
              <a:ext cx="4219575" cy="25003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3ADA45-EFDC-4074-8A11-A7CEC88E2944}"/>
              </a:ext>
            </a:extLst>
          </p:cNvPr>
          <p:cNvCxnSpPr/>
          <p:nvPr/>
        </p:nvCxnSpPr>
        <p:spPr>
          <a:xfrm>
            <a:off x="5829300" y="1200519"/>
            <a:ext cx="0" cy="540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34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87" y="214872"/>
            <a:ext cx="5343514" cy="1609344"/>
          </a:xfrm>
        </p:spPr>
        <p:txBody>
          <a:bodyPr>
            <a:normAutofit fontScale="90000"/>
          </a:bodyPr>
          <a:lstStyle/>
          <a:p>
            <a:r>
              <a:rPr lang="en-GB" sz="4400" dirty="0"/>
              <a:t>NATIONAL 4 – </a:t>
            </a:r>
            <a:br>
              <a:rPr lang="en-GB" sz="4400" dirty="0"/>
            </a:br>
            <a:r>
              <a:rPr lang="en-GB" sz="4400" dirty="0"/>
              <a:t>FINAL ASSESSMENT</a:t>
            </a:r>
            <a:br>
              <a:rPr lang="en-GB" sz="4400" dirty="0"/>
            </a:br>
            <a:r>
              <a:rPr lang="en-GB" sz="4400" dirty="0"/>
              <a:t>1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49" y="2228904"/>
            <a:ext cx="5343521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Added Value Unit is issued by the SQA and is completed in class. This Assignment runs through the month of March and is graded as pass/fail.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Added Value Unit (Assignment) will involve learners being given a brief to which they will respond, applying skills and knowledge gained from the Units. </a:t>
            </a:r>
            <a:endParaRPr lang="en-GB" sz="16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D290DD-061E-4911-AD17-D6A4EF030532}"/>
              </a:ext>
            </a:extLst>
          </p:cNvPr>
          <p:cNvCxnSpPr/>
          <p:nvPr/>
        </p:nvCxnSpPr>
        <p:spPr>
          <a:xfrm>
            <a:off x="5829300" y="1200519"/>
            <a:ext cx="0" cy="5409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0DAA04D-7E36-4798-9FAE-1DC538BA5A9B}"/>
              </a:ext>
            </a:extLst>
          </p:cNvPr>
          <p:cNvSpPr txBox="1">
            <a:spLocks/>
          </p:cNvSpPr>
          <p:nvPr/>
        </p:nvSpPr>
        <p:spPr>
          <a:xfrm>
            <a:off x="6096000" y="214872"/>
            <a:ext cx="5654802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NATIONAL 5 – </a:t>
            </a:r>
          </a:p>
          <a:p>
            <a:r>
              <a:rPr lang="en-GB" sz="4000" dirty="0"/>
              <a:t>FINAL ASSESSMENT</a:t>
            </a:r>
            <a:br>
              <a:rPr lang="en-GB" sz="4000" dirty="0"/>
            </a:br>
            <a:r>
              <a:rPr lang="en-GB" sz="4000" dirty="0"/>
              <a:t>2 components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DFD5C7-6229-4285-B1C8-7AF7718384A8}"/>
              </a:ext>
            </a:extLst>
          </p:cNvPr>
          <p:cNvSpPr txBox="1">
            <a:spLocks/>
          </p:cNvSpPr>
          <p:nvPr/>
        </p:nvSpPr>
        <p:spPr>
          <a:xfrm>
            <a:off x="6096000" y="2005191"/>
            <a:ext cx="5511800" cy="26620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1800" dirty="0"/>
              <a:t>Component 1 – Practical Assignment worth 36% of final grade.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dirty="0"/>
              <a:t>This Assignment is issued by the SQA and is completed in class. This Assignment is an 8 hour Assignment and runs during February and March in class. It is graded A-D by the SQA. 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dirty="0"/>
              <a:t>The final Assignment involves learners being given a brief to which they will respond, applying skills and knowledge gained from the Units. </a:t>
            </a:r>
          </a:p>
          <a:p>
            <a:pPr marL="0" indent="0">
              <a:buFont typeface="Wingdings" pitchFamily="2" charset="2"/>
              <a:buNone/>
            </a:pPr>
            <a:endParaRPr lang="en-GB" dirty="0"/>
          </a:p>
          <a:p>
            <a:pPr marL="0" indent="0">
              <a:buFont typeface="Wingdings" pitchFamily="2" charset="2"/>
              <a:buNone/>
            </a:pP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EDD364-F01B-4DD9-8998-6CD73962A163}"/>
              </a:ext>
            </a:extLst>
          </p:cNvPr>
          <p:cNvSpPr txBox="1">
            <a:spLocks/>
          </p:cNvSpPr>
          <p:nvPr/>
        </p:nvSpPr>
        <p:spPr>
          <a:xfrm>
            <a:off x="6096000" y="4781605"/>
            <a:ext cx="5511800" cy="13905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1800" dirty="0"/>
              <a:t>Component 2 – Theory exam worth 64% of the final grade. </a:t>
            </a:r>
          </a:p>
          <a:p>
            <a:pPr marL="0" indent="0">
              <a:buFont typeface="Wingdings" pitchFamily="2" charset="2"/>
              <a:buNone/>
            </a:pPr>
            <a:r>
              <a:rPr lang="en-GB" sz="1800" dirty="0"/>
              <a:t>This exam assesses all knowledge gained throughout the course and is a 2 hour assessment.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36158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42</TotalTime>
  <Words>581</Words>
  <Application>Microsoft Office PowerPoint</Application>
  <PresentationFormat>Widescreen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Rockwell</vt:lpstr>
      <vt:lpstr>Rockwell Condensed</vt:lpstr>
      <vt:lpstr>Wingdings</vt:lpstr>
      <vt:lpstr>Wood Type</vt:lpstr>
      <vt:lpstr>National 4/5 Graphic Communication</vt:lpstr>
      <vt:lpstr>Course content</vt:lpstr>
      <vt:lpstr>Unit 1 – 2D graphic communication </vt:lpstr>
      <vt:lpstr>Unit 2 – 3D and Pictorial graphic Communication </vt:lpstr>
      <vt:lpstr>NATIONAL 4 –  FINAL ASSESSMENT 1 component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4/5 Graphic Communication</dc:title>
  <dc:creator>Gemma Huntington</dc:creator>
  <cp:lastModifiedBy>Gemma Huntington</cp:lastModifiedBy>
  <cp:revision>10</cp:revision>
  <dcterms:created xsi:type="dcterms:W3CDTF">2020-12-17T10:11:20Z</dcterms:created>
  <dcterms:modified xsi:type="dcterms:W3CDTF">2021-01-05T10:27:58Z</dcterms:modified>
</cp:coreProperties>
</file>