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36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937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682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153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72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618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941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06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29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1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525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EF28CBF-DA4D-4009-87A7-E37B34A71B34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15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11229340" cy="3035808"/>
          </a:xfrm>
        </p:spPr>
        <p:txBody>
          <a:bodyPr/>
          <a:lstStyle/>
          <a:p>
            <a:r>
              <a:rPr lang="en-GB" sz="8000" dirty="0" smtClean="0"/>
              <a:t>Higher Graphic Communication</a:t>
            </a:r>
            <a:endParaRPr lang="en-GB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SUBJECT INFORMATION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76105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content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dirty="0"/>
              <a:t>The course is split up into </a:t>
            </a:r>
            <a:r>
              <a:rPr lang="en-GB" sz="3200" dirty="0" smtClean="0"/>
              <a:t>2 Units</a:t>
            </a:r>
            <a:r>
              <a:rPr lang="en-GB" sz="3200" dirty="0"/>
              <a:t>:</a:t>
            </a:r>
          </a:p>
          <a:p>
            <a:r>
              <a:rPr lang="en-GB" sz="3200" dirty="0"/>
              <a:t>2D Graphic Communication </a:t>
            </a:r>
            <a:endParaRPr lang="en-GB" sz="3200" dirty="0" smtClean="0"/>
          </a:p>
          <a:p>
            <a:r>
              <a:rPr lang="en-GB" sz="3200" dirty="0" smtClean="0"/>
              <a:t>3D </a:t>
            </a:r>
            <a:r>
              <a:rPr lang="en-GB" sz="3200" dirty="0"/>
              <a:t>and Pictorial Graphic Communication</a:t>
            </a:r>
          </a:p>
          <a:p>
            <a:pPr marL="0" indent="0">
              <a:buNone/>
            </a:pPr>
            <a:r>
              <a:rPr lang="en-GB" sz="3200" dirty="0"/>
              <a:t>Units are assessed as pass or fail by the school (following SQA external quality assurance to meet national standards).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996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609344"/>
          </a:xfrm>
        </p:spPr>
        <p:txBody>
          <a:bodyPr/>
          <a:lstStyle/>
          <a:p>
            <a:r>
              <a:rPr lang="en-GB" dirty="0" smtClean="0"/>
              <a:t>Higher graphics communication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97000"/>
            <a:ext cx="10490200" cy="546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smtClean="0"/>
              <a:t>The graphics course concentrates on three main skill and theory areas;</a:t>
            </a:r>
          </a:p>
          <a:p>
            <a:pPr marL="0" indent="0">
              <a:buNone/>
            </a:pPr>
            <a:endParaRPr lang="en-GB" sz="3200" dirty="0" smtClean="0"/>
          </a:p>
          <a:p>
            <a:r>
              <a:rPr lang="en-GB" sz="3200" dirty="0" smtClean="0"/>
              <a:t>Preliminary Graphics (Sketching and Drawing)</a:t>
            </a:r>
          </a:p>
          <a:p>
            <a:r>
              <a:rPr lang="en-GB" sz="3200" dirty="0" smtClean="0"/>
              <a:t>Production Graphics ( Computer Aided Design)</a:t>
            </a:r>
          </a:p>
          <a:p>
            <a:r>
              <a:rPr lang="en-GB" sz="3200" dirty="0" smtClean="0"/>
              <a:t>Promotional Graphics (Desktop Publishing)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30125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90500"/>
            <a:ext cx="10058400" cy="1618488"/>
          </a:xfrm>
        </p:spPr>
        <p:txBody>
          <a:bodyPr/>
          <a:lstStyle/>
          <a:p>
            <a:r>
              <a:rPr lang="en-GB" dirty="0" smtClean="0"/>
              <a:t>Unit 1 – 2D graphic communication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8148" y="999744"/>
            <a:ext cx="118618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The 2D unit looks at</a:t>
            </a:r>
          </a:p>
          <a:p>
            <a:endParaRPr lang="en-GB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Produce and interpret 2D orthographic sketches and </a:t>
            </a:r>
            <a:r>
              <a:rPr lang="en-GB" sz="2800" b="1" dirty="0" smtClean="0"/>
              <a:t>drawings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400" i="1" dirty="0" smtClean="0"/>
              <a:t>You will learn all about British Standards in Graphic Communication and how to produce orthographic sketches of every day items.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/>
              <a:t>Produce 2D computer-aided designed production </a:t>
            </a:r>
            <a:r>
              <a:rPr lang="en-GB" sz="2800" b="1" dirty="0" smtClean="0"/>
              <a:t>drawings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400" i="1" dirty="0"/>
              <a:t>You will learn how to use CAD software to create 2D drawings</a:t>
            </a:r>
            <a:r>
              <a:rPr lang="en-GB" sz="2400" i="1" dirty="0" smtClean="0"/>
              <a:t>.</a:t>
            </a:r>
            <a:endParaRPr lang="en-GB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 smtClean="0"/>
              <a:t>Produce </a:t>
            </a:r>
            <a:r>
              <a:rPr lang="en-GB" sz="2800" b="1" dirty="0"/>
              <a:t>preliminary 2D designs and illustrations for a multi-page promotional document </a:t>
            </a:r>
            <a:r>
              <a:rPr lang="en-GB" sz="2800" b="1" dirty="0" smtClean="0"/>
              <a:t>by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400" i="1" dirty="0" smtClean="0"/>
              <a:t>You will learn how to create effective promotional documents (leaflets)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 smtClean="0"/>
              <a:t>Creating </a:t>
            </a:r>
            <a:r>
              <a:rPr lang="en-GB" sz="2800" b="1" dirty="0"/>
              <a:t>multi-page 2D promotional publication and a project set of promotional publications</a:t>
            </a:r>
            <a:endParaRPr lang="en-GB" sz="2800" b="1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400" i="1" dirty="0"/>
              <a:t>You will get a chance to learn how to use Desktop Publishing Software to create posters and leaflets.</a:t>
            </a:r>
          </a:p>
          <a:p>
            <a:pPr lvl="2"/>
            <a:endParaRPr lang="en-GB" sz="2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1462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90500"/>
            <a:ext cx="10058400" cy="1609344"/>
          </a:xfrm>
        </p:spPr>
        <p:txBody>
          <a:bodyPr/>
          <a:lstStyle/>
          <a:p>
            <a:r>
              <a:rPr lang="en-GB" dirty="0" smtClean="0"/>
              <a:t>Unit 1 – 2D graphic communication</a:t>
            </a:r>
            <a:br>
              <a:rPr lang="en-GB" dirty="0" smtClean="0"/>
            </a:br>
            <a:r>
              <a:rPr lang="en-GB" dirty="0" smtClean="0"/>
              <a:t>          3 assessment tasks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7870" y="1821688"/>
            <a:ext cx="31959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three assessment tasks will assess different elements of the course.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Each assessment task is a pass/fail.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21757">
            <a:off x="3526596" y="3184279"/>
            <a:ext cx="2559921" cy="3535589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98382">
            <a:off x="8490576" y="1845358"/>
            <a:ext cx="3582713" cy="4936424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559" y="1821688"/>
            <a:ext cx="2379835" cy="3661285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40053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887" y="292100"/>
            <a:ext cx="11506200" cy="1618488"/>
          </a:xfrm>
        </p:spPr>
        <p:txBody>
          <a:bodyPr>
            <a:normAutofit fontScale="90000"/>
          </a:bodyPr>
          <a:lstStyle/>
          <a:p>
            <a:r>
              <a:rPr lang="en-GB" sz="4900" dirty="0" smtClean="0"/>
              <a:t>Unit 2 – 3D and Pictorial graphic Communication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03200" y="1101344"/>
            <a:ext cx="1120847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The 3D unit looks at:</a:t>
            </a:r>
          </a:p>
          <a:p>
            <a:endParaRPr lang="en-GB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/>
              <a:t>Producing </a:t>
            </a:r>
            <a:r>
              <a:rPr lang="en-GB" sz="2400" b="1" dirty="0"/>
              <a:t>and interpret pictorial sketches and drawings </a:t>
            </a:r>
            <a:endParaRPr lang="en-GB" sz="2400" b="1" dirty="0" smtClean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000" i="1" dirty="0"/>
              <a:t>You will learn all about British Standards in Graphic Communication and how to produce </a:t>
            </a:r>
            <a:r>
              <a:rPr lang="en-GB" sz="2000" i="1" dirty="0" smtClean="0"/>
              <a:t>3D drawings of every day objects.</a:t>
            </a:r>
            <a:endParaRPr lang="en-GB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/>
              <a:t>Producing </a:t>
            </a:r>
            <a:r>
              <a:rPr lang="en-GB" sz="2400" b="1" dirty="0"/>
              <a:t>3D computer-aided designed models and associated production drawings </a:t>
            </a:r>
            <a:endParaRPr lang="en-GB" sz="2400" b="1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000" i="1" dirty="0"/>
              <a:t>You will learn all about how to create effective 3D models and the working drawings to go with them</a:t>
            </a:r>
            <a:r>
              <a:rPr lang="en-GB" sz="2000" i="1" dirty="0" smtClean="0"/>
              <a:t>.</a:t>
            </a:r>
            <a:endParaRPr lang="en-GB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/>
              <a:t>Producing </a:t>
            </a:r>
            <a:r>
              <a:rPr lang="en-GB" sz="2400" b="1" dirty="0"/>
              <a:t>pictorial and 3D illustrations of everyday </a:t>
            </a:r>
            <a:r>
              <a:rPr lang="en-GB" sz="2400" b="1" dirty="0" smtClean="0"/>
              <a:t>objects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400" i="1" dirty="0" smtClean="0"/>
              <a:t>You will learn how to use Inventor to create realistic rendered objects.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Plan and produce promotional publications incorporating pictorial and/or 3D models </a:t>
            </a:r>
            <a:endParaRPr lang="en-GB" sz="24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i="1" dirty="0" smtClean="0"/>
              <a:t>You </a:t>
            </a:r>
            <a:r>
              <a:rPr lang="en-GB" sz="2000" i="1" dirty="0"/>
              <a:t>will get a chance to learn how </a:t>
            </a:r>
            <a:r>
              <a:rPr lang="en-GB" sz="2000" i="1" dirty="0" smtClean="0"/>
              <a:t>to use Desktop Publishing software and Inventor to incorporate a rendered 3D object into a promotional document.</a:t>
            </a:r>
            <a:endParaRPr lang="en-GB" sz="2000" i="1" dirty="0"/>
          </a:p>
          <a:p>
            <a:pPr lvl="2"/>
            <a:endParaRPr lang="en-GB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297342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0" y="190500"/>
            <a:ext cx="11468100" cy="1609344"/>
          </a:xfrm>
        </p:spPr>
        <p:txBody>
          <a:bodyPr>
            <a:normAutofit fontScale="90000"/>
          </a:bodyPr>
          <a:lstStyle/>
          <a:p>
            <a:r>
              <a:rPr lang="en-GB" sz="4900" dirty="0" smtClean="0"/>
              <a:t>Unit 2 – 3D and pictorial graphic communication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4900" dirty="0" smtClean="0"/>
              <a:t>           2 assessment tasks</a:t>
            </a:r>
            <a:endParaRPr lang="en-GB" sz="4900" dirty="0"/>
          </a:p>
        </p:txBody>
      </p:sp>
      <p:sp>
        <p:nvSpPr>
          <p:cNvPr id="6" name="TextBox 5"/>
          <p:cNvSpPr txBox="1"/>
          <p:nvPr/>
        </p:nvSpPr>
        <p:spPr>
          <a:xfrm>
            <a:off x="305916" y="2003044"/>
            <a:ext cx="397036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two assessment tasks will assess different elements of the course.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Each assessment task is a pass/fail.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50229">
            <a:off x="7907880" y="1831328"/>
            <a:ext cx="3666136" cy="4647779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4483">
            <a:off x="4263216" y="2164588"/>
            <a:ext cx="3369944" cy="4641621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5939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29032"/>
            <a:ext cx="10058400" cy="1609344"/>
          </a:xfrm>
        </p:spPr>
        <p:txBody>
          <a:bodyPr/>
          <a:lstStyle/>
          <a:p>
            <a:r>
              <a:rPr lang="en-GB" dirty="0" smtClean="0"/>
              <a:t>HIGHER– FINAL ASSESSMENT</a:t>
            </a:r>
            <a:br>
              <a:rPr lang="en-GB" dirty="0" smtClean="0"/>
            </a:br>
            <a:r>
              <a:rPr lang="en-GB" dirty="0"/>
              <a:t>	</a:t>
            </a:r>
            <a:r>
              <a:rPr lang="en-GB" dirty="0" smtClean="0"/>
              <a:t>		 - 2 components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19100" y="1992376"/>
            <a:ext cx="5511800" cy="4163495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Component 1 – Practical Assignment worth 36% of final grade.</a:t>
            </a:r>
          </a:p>
          <a:p>
            <a:pPr marL="0" indent="0">
              <a:buNone/>
            </a:pPr>
            <a:r>
              <a:rPr lang="en-GB" sz="2400" dirty="0" smtClean="0"/>
              <a:t>This Assignment is issued by the SQA and is completed in class. This Assignment is an 8 hour Assignment and runs during February and March in class. It is graded A-D by the SQA. </a:t>
            </a:r>
          </a:p>
          <a:p>
            <a:pPr marL="0" indent="0">
              <a:buNone/>
            </a:pPr>
            <a:r>
              <a:rPr lang="en-GB" sz="2400" dirty="0" smtClean="0"/>
              <a:t>The final Assignment involves learners </a:t>
            </a:r>
            <a:r>
              <a:rPr lang="en-GB" sz="2400" dirty="0"/>
              <a:t>being given a brief to which they will respond, applying skills and knowledge gained from the Units.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99200" y="1992376"/>
            <a:ext cx="5511800" cy="416349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sz="2400" dirty="0" smtClean="0"/>
              <a:t>Component 2 – Theory exam worth 64% of the final grade. </a:t>
            </a:r>
          </a:p>
          <a:p>
            <a:pPr marL="0" indent="0">
              <a:buFont typeface="Wingdings" pitchFamily="2" charset="2"/>
              <a:buNone/>
            </a:pPr>
            <a:endParaRPr lang="en-GB" sz="2400" dirty="0"/>
          </a:p>
          <a:p>
            <a:pPr marL="0" indent="0">
              <a:buFont typeface="Wingdings" pitchFamily="2" charset="2"/>
              <a:buNone/>
            </a:pPr>
            <a:r>
              <a:rPr lang="en-GB" sz="2400" dirty="0" smtClean="0"/>
              <a:t>This exam assesses all knowledge gained throughout the course and is a 2.5 hour assessment.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433118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44</TotalTime>
  <Words>500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Rockwell</vt:lpstr>
      <vt:lpstr>Rockwell Condensed</vt:lpstr>
      <vt:lpstr>Wingdings</vt:lpstr>
      <vt:lpstr>Wood Type</vt:lpstr>
      <vt:lpstr>Higher Graphic Communication</vt:lpstr>
      <vt:lpstr>Course content</vt:lpstr>
      <vt:lpstr>Higher graphics communication</vt:lpstr>
      <vt:lpstr>Unit 1 – 2D graphic communication </vt:lpstr>
      <vt:lpstr>Unit 1 – 2D graphic communication           3 assessment tasks</vt:lpstr>
      <vt:lpstr>Unit 2 – 3D and Pictorial graphic Communication </vt:lpstr>
      <vt:lpstr>Unit 2 – 3D and pictorial graphic communication            2 assessment tasks</vt:lpstr>
      <vt:lpstr>HIGHER– FINAL ASSESSMENT     - 2 components</vt:lpstr>
    </vt:vector>
  </TitlesOfParts>
  <Company>Dumfries and Galloway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4/5 Graphic Communication</dc:title>
  <dc:creator>Gemma Huntington</dc:creator>
  <cp:lastModifiedBy>Gemma Huntington</cp:lastModifiedBy>
  <cp:revision>16</cp:revision>
  <dcterms:created xsi:type="dcterms:W3CDTF">2020-12-17T10:11:20Z</dcterms:created>
  <dcterms:modified xsi:type="dcterms:W3CDTF">2020-12-17T11:25:42Z</dcterms:modified>
</cp:coreProperties>
</file>