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5"/>
  </p:notesMasterIdLst>
  <p:sldIdLst>
    <p:sldId id="353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361F"/>
    <a:srgbClr val="398A9E"/>
    <a:srgbClr val="E8C25C"/>
    <a:srgbClr val="00B09B"/>
    <a:srgbClr val="CC3399"/>
    <a:srgbClr val="2B323B"/>
    <a:srgbClr val="F0EEEF"/>
    <a:srgbClr val="0D95BC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79" d="100"/>
          <a:sy n="79" d="100"/>
        </p:scale>
        <p:origin x="1483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937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F03BF9FD-DA0F-4739-9B69-0A2D712E7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30107"/>
            <a:ext cx="8515350" cy="739056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CC3399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    </a:t>
            </a:r>
            <a:r>
              <a:rPr lang="en-US" sz="2800" dirty="0">
                <a:latin typeface="Segoe UI Black" panose="020B0A02040204020203" pitchFamily="34" charset="0"/>
                <a:ea typeface="Segoe UI Black" panose="020B0A02040204020203" pitchFamily="34" charset="0"/>
              </a:rPr>
              <a:t>Progression in Craft, Design and Graphics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C2EA65C-CA1F-40C5-83BE-64F3E9AB33AA}"/>
              </a:ext>
            </a:extLst>
          </p:cNvPr>
          <p:cNvGrpSpPr/>
          <p:nvPr/>
        </p:nvGrpSpPr>
        <p:grpSpPr>
          <a:xfrm>
            <a:off x="1353494" y="1844683"/>
            <a:ext cx="6956510" cy="3382986"/>
            <a:chOff x="2249359" y="2305589"/>
            <a:chExt cx="7728733" cy="283464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25DB897-F32F-412D-A261-6EC186631061}"/>
                </a:ext>
              </a:extLst>
            </p:cNvPr>
            <p:cNvGrpSpPr/>
            <p:nvPr/>
          </p:nvGrpSpPr>
          <p:grpSpPr>
            <a:xfrm>
              <a:off x="2249359" y="2305589"/>
              <a:ext cx="7728733" cy="2834645"/>
              <a:chOff x="1475820" y="2305589"/>
              <a:chExt cx="7728733" cy="2834645"/>
            </a:xfrm>
          </p:grpSpPr>
          <p:sp>
            <p:nvSpPr>
              <p:cNvPr id="7" name="Arc 6">
                <a:extLst>
                  <a:ext uri="{FF2B5EF4-FFF2-40B4-BE49-F238E27FC236}">
                    <a16:creationId xmlns:a16="http://schemas.microsoft.com/office/drawing/2014/main" id="{BA91558A-868E-4BAB-A985-3853974396E1}"/>
                  </a:ext>
                </a:extLst>
              </p:cNvPr>
              <p:cNvSpPr/>
              <p:nvPr/>
            </p:nvSpPr>
            <p:spPr>
              <a:xfrm>
                <a:off x="6186325" y="2305594"/>
                <a:ext cx="1417320" cy="1417320"/>
              </a:xfrm>
              <a:prstGeom prst="arc">
                <a:avLst>
                  <a:gd name="adj1" fmla="val 16211550"/>
                  <a:gd name="adj2" fmla="val 5391112"/>
                </a:avLst>
              </a:prstGeom>
              <a:ln w="635000"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8" name="Arc 37">
                <a:extLst>
                  <a:ext uri="{FF2B5EF4-FFF2-40B4-BE49-F238E27FC236}">
                    <a16:creationId xmlns:a16="http://schemas.microsoft.com/office/drawing/2014/main" id="{4E7EC504-D364-49F4-9BCD-39BD9340E988}"/>
                  </a:ext>
                </a:extLst>
              </p:cNvPr>
              <p:cNvSpPr/>
              <p:nvPr/>
            </p:nvSpPr>
            <p:spPr>
              <a:xfrm rot="10800000">
                <a:off x="3011873" y="3722914"/>
                <a:ext cx="1417320" cy="1417320"/>
              </a:xfrm>
              <a:prstGeom prst="arc">
                <a:avLst>
                  <a:gd name="adj1" fmla="val 16211550"/>
                  <a:gd name="adj2" fmla="val 5391112"/>
                </a:avLst>
              </a:prstGeom>
              <a:ln w="635000"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ECB72E78-9188-4053-B2B2-F2FB7A71931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85084" y="3722912"/>
                <a:ext cx="3245350" cy="4"/>
              </a:xfrm>
              <a:prstGeom prst="line">
                <a:avLst/>
              </a:prstGeom>
              <a:ln w="635000"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94E57699-59F1-4F0D-827E-E23691CF6BD8}"/>
                  </a:ext>
                </a:extLst>
              </p:cNvPr>
              <p:cNvCxnSpPr>
                <a:cxnSpLocks/>
                <a:stCxn id="38" idx="0"/>
              </p:cNvCxnSpPr>
              <p:nvPr/>
            </p:nvCxnSpPr>
            <p:spPr>
              <a:xfrm>
                <a:off x="3718153" y="5140230"/>
                <a:ext cx="5486400" cy="0"/>
              </a:xfrm>
              <a:prstGeom prst="line">
                <a:avLst/>
              </a:prstGeom>
              <a:ln w="635000" cap="rnd"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570A1428-84CC-41EE-A06C-C0EFD78BCB89}"/>
                  </a:ext>
                </a:extLst>
              </p:cNvPr>
              <p:cNvCxnSpPr/>
              <p:nvPr/>
            </p:nvCxnSpPr>
            <p:spPr>
              <a:xfrm>
                <a:off x="1475820" y="2305589"/>
                <a:ext cx="5486400" cy="4"/>
              </a:xfrm>
              <a:prstGeom prst="line">
                <a:avLst/>
              </a:prstGeom>
              <a:ln w="635000" cap="rnd"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9F295EA6-9373-4E6A-971B-1D1A52E16064}"/>
                </a:ext>
              </a:extLst>
            </p:cNvPr>
            <p:cNvGrpSpPr/>
            <p:nvPr/>
          </p:nvGrpSpPr>
          <p:grpSpPr>
            <a:xfrm>
              <a:off x="2249359" y="2305589"/>
              <a:ext cx="7646957" cy="2834645"/>
              <a:chOff x="1475820" y="2305589"/>
              <a:chExt cx="7646957" cy="2834645"/>
            </a:xfrm>
          </p:grpSpPr>
          <p:sp>
            <p:nvSpPr>
              <p:cNvPr id="28" name="Arc 27">
                <a:extLst>
                  <a:ext uri="{FF2B5EF4-FFF2-40B4-BE49-F238E27FC236}">
                    <a16:creationId xmlns:a16="http://schemas.microsoft.com/office/drawing/2014/main" id="{F2E49456-4956-4891-9EE2-EE4551A71AFA}"/>
                  </a:ext>
                </a:extLst>
              </p:cNvPr>
              <p:cNvSpPr/>
              <p:nvPr/>
            </p:nvSpPr>
            <p:spPr>
              <a:xfrm>
                <a:off x="6186325" y="2305594"/>
                <a:ext cx="1417320" cy="1417320"/>
              </a:xfrm>
              <a:prstGeom prst="arc">
                <a:avLst>
                  <a:gd name="adj1" fmla="val 16211550"/>
                  <a:gd name="adj2" fmla="val 5391112"/>
                </a:avLst>
              </a:prstGeom>
              <a:ln w="47625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9" name="Arc 28">
                <a:extLst>
                  <a:ext uri="{FF2B5EF4-FFF2-40B4-BE49-F238E27FC236}">
                    <a16:creationId xmlns:a16="http://schemas.microsoft.com/office/drawing/2014/main" id="{CCD3104B-4EC0-4732-976B-E61B97F1EEDD}"/>
                  </a:ext>
                </a:extLst>
              </p:cNvPr>
              <p:cNvSpPr/>
              <p:nvPr/>
            </p:nvSpPr>
            <p:spPr>
              <a:xfrm rot="10800000">
                <a:off x="2930098" y="3722914"/>
                <a:ext cx="1417320" cy="1417320"/>
              </a:xfrm>
              <a:prstGeom prst="arc">
                <a:avLst>
                  <a:gd name="adj1" fmla="val 16211550"/>
                  <a:gd name="adj2" fmla="val 5391112"/>
                </a:avLst>
              </a:prstGeom>
              <a:ln w="47625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C2655F35-FEEA-48D3-8653-958B1F07682E}"/>
                  </a:ext>
                </a:extLst>
              </p:cNvPr>
              <p:cNvCxnSpPr>
                <a:cxnSpLocks/>
                <a:endCxn id="28" idx="2"/>
              </p:cNvCxnSpPr>
              <p:nvPr/>
            </p:nvCxnSpPr>
            <p:spPr>
              <a:xfrm flipV="1">
                <a:off x="3685084" y="3722912"/>
                <a:ext cx="3211733" cy="7"/>
              </a:xfrm>
              <a:prstGeom prst="line">
                <a:avLst/>
              </a:prstGeom>
              <a:ln w="47625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D66702A1-B247-4A57-80A9-A8B943239AC6}"/>
                  </a:ext>
                </a:extLst>
              </p:cNvPr>
              <p:cNvCxnSpPr>
                <a:cxnSpLocks/>
                <a:stCxn id="38" idx="0"/>
              </p:cNvCxnSpPr>
              <p:nvPr/>
            </p:nvCxnSpPr>
            <p:spPr>
              <a:xfrm>
                <a:off x="3718153" y="5140230"/>
                <a:ext cx="5404624" cy="0"/>
              </a:xfrm>
              <a:prstGeom prst="line">
                <a:avLst/>
              </a:prstGeom>
              <a:ln w="47625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E513FD9F-1DD5-41DA-8405-8E73E998EF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5820" y="2305589"/>
                <a:ext cx="5306914" cy="0"/>
              </a:xfrm>
              <a:prstGeom prst="line">
                <a:avLst/>
              </a:prstGeom>
              <a:ln w="47625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9410F4CE-3E97-4570-A807-A514472A5A4E}"/>
              </a:ext>
            </a:extLst>
          </p:cNvPr>
          <p:cNvSpPr/>
          <p:nvPr/>
        </p:nvSpPr>
        <p:spPr>
          <a:xfrm>
            <a:off x="5127575" y="1470994"/>
            <a:ext cx="763571" cy="76357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 w="28575">
            <a:solidFill>
              <a:srgbClr val="DF361F"/>
            </a:solidFill>
          </a:ln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>
                <a:solidFill>
                  <a:srgbClr val="DF361F"/>
                </a:solidFill>
              </a:rPr>
              <a:t>S2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ED586BA-7236-43AA-85C0-6522BD4A1424}"/>
              </a:ext>
            </a:extLst>
          </p:cNvPr>
          <p:cNvSpPr/>
          <p:nvPr/>
        </p:nvSpPr>
        <p:spPr>
          <a:xfrm>
            <a:off x="5616807" y="3595546"/>
            <a:ext cx="763571" cy="76357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 w="28575">
            <a:solidFill>
              <a:srgbClr val="DF361F"/>
            </a:solidFill>
          </a:ln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>
                <a:solidFill>
                  <a:srgbClr val="C00000"/>
                </a:solidFill>
              </a:rPr>
              <a:t>S3 GC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C944C50-800D-4ED3-A095-E15D9F1253BE}"/>
              </a:ext>
            </a:extLst>
          </p:cNvPr>
          <p:cNvSpPr/>
          <p:nvPr/>
        </p:nvSpPr>
        <p:spPr>
          <a:xfrm>
            <a:off x="5601328" y="2723519"/>
            <a:ext cx="763571" cy="76357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 w="28575">
            <a:solidFill>
              <a:srgbClr val="DF361F"/>
            </a:solidFill>
          </a:ln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>
                <a:solidFill>
                  <a:srgbClr val="DF361F"/>
                </a:solidFill>
              </a:rPr>
              <a:t>S3 PCS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3C6E333-DC08-412B-85B1-0B37F47ED578}"/>
              </a:ext>
            </a:extLst>
          </p:cNvPr>
          <p:cNvSpPr/>
          <p:nvPr/>
        </p:nvSpPr>
        <p:spPr>
          <a:xfrm>
            <a:off x="3460584" y="4421609"/>
            <a:ext cx="869811" cy="76357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 w="28575">
            <a:solidFill>
              <a:srgbClr val="DF361F"/>
            </a:solidFill>
          </a:ln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>
                <a:solidFill>
                  <a:srgbClr val="DF361F"/>
                </a:solidFill>
              </a:rPr>
              <a:t>N4/5</a:t>
            </a:r>
          </a:p>
          <a:p>
            <a:pPr algn="ctr"/>
            <a:r>
              <a:rPr lang="en-US" sz="1600" b="1" dirty="0">
                <a:solidFill>
                  <a:srgbClr val="DF361F"/>
                </a:solidFill>
              </a:rPr>
              <a:t>PWW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E512246-2643-4F76-B534-1711CA5DDB29}"/>
              </a:ext>
            </a:extLst>
          </p:cNvPr>
          <p:cNvSpPr/>
          <p:nvPr/>
        </p:nvSpPr>
        <p:spPr>
          <a:xfrm>
            <a:off x="6605679" y="4863902"/>
            <a:ext cx="991691" cy="76357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 w="38100">
            <a:solidFill>
              <a:srgbClr val="DF361F"/>
            </a:solidFill>
          </a:ln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 err="1">
                <a:solidFill>
                  <a:srgbClr val="DF361F"/>
                </a:solidFill>
              </a:rPr>
              <a:t>HigherGC</a:t>
            </a:r>
            <a:endParaRPr lang="en-US" sz="1600" b="1" dirty="0">
              <a:solidFill>
                <a:srgbClr val="DF361F"/>
              </a:solidFill>
            </a:endParaRPr>
          </a:p>
        </p:txBody>
      </p:sp>
      <p:sp>
        <p:nvSpPr>
          <p:cNvPr id="89" name="Arc 88">
            <a:extLst>
              <a:ext uri="{FF2B5EF4-FFF2-40B4-BE49-F238E27FC236}">
                <a16:creationId xmlns:a16="http://schemas.microsoft.com/office/drawing/2014/main" id="{9ED5088A-9F28-4B05-8020-8D5FE0968BD2}"/>
              </a:ext>
            </a:extLst>
          </p:cNvPr>
          <p:cNvSpPr/>
          <p:nvPr/>
        </p:nvSpPr>
        <p:spPr>
          <a:xfrm rot="10800000">
            <a:off x="3191406" y="3945668"/>
            <a:ext cx="442438" cy="838179"/>
          </a:xfrm>
          <a:prstGeom prst="arc">
            <a:avLst>
              <a:gd name="adj1" fmla="val 16211550"/>
              <a:gd name="adj2" fmla="val 5391112"/>
            </a:avLst>
          </a:prstGeom>
          <a:ln w="22225">
            <a:solidFill>
              <a:srgbClr val="00B09B"/>
            </a:solidFill>
            <a:prstDash val="sysDash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0" name="Arc 89">
            <a:extLst>
              <a:ext uri="{FF2B5EF4-FFF2-40B4-BE49-F238E27FC236}">
                <a16:creationId xmlns:a16="http://schemas.microsoft.com/office/drawing/2014/main" id="{4E010217-4374-4F88-89CA-F8F336E6FB11}"/>
              </a:ext>
            </a:extLst>
          </p:cNvPr>
          <p:cNvSpPr/>
          <p:nvPr/>
        </p:nvSpPr>
        <p:spPr>
          <a:xfrm>
            <a:off x="5959794" y="2289871"/>
            <a:ext cx="465999" cy="767976"/>
          </a:xfrm>
          <a:prstGeom prst="arc">
            <a:avLst>
              <a:gd name="adj1" fmla="val 15955398"/>
              <a:gd name="adj2" fmla="val 5391112"/>
            </a:avLst>
          </a:prstGeom>
          <a:ln w="22225">
            <a:solidFill>
              <a:srgbClr val="00B09B"/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AC8433A8-79C4-45BA-A932-25675C38CA10}"/>
              </a:ext>
            </a:extLst>
          </p:cNvPr>
          <p:cNvCxnSpPr/>
          <p:nvPr/>
        </p:nvCxnSpPr>
        <p:spPr>
          <a:xfrm>
            <a:off x="3342017" y="2297056"/>
            <a:ext cx="1190951" cy="0"/>
          </a:xfrm>
          <a:prstGeom prst="straightConnector1">
            <a:avLst/>
          </a:prstGeom>
          <a:ln w="22225">
            <a:solidFill>
              <a:srgbClr val="00B09B"/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FF782D6B-B11D-4440-8E80-207C3E434648}"/>
              </a:ext>
            </a:extLst>
          </p:cNvPr>
          <p:cNvCxnSpPr/>
          <p:nvPr/>
        </p:nvCxnSpPr>
        <p:spPr>
          <a:xfrm>
            <a:off x="5380182" y="5660865"/>
            <a:ext cx="1190951" cy="0"/>
          </a:xfrm>
          <a:prstGeom prst="straightConnector1">
            <a:avLst/>
          </a:prstGeom>
          <a:ln w="22225">
            <a:solidFill>
              <a:srgbClr val="00B09B"/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B6377E5F-7FCE-4BD5-BF88-2A5DB306AA11}"/>
              </a:ext>
            </a:extLst>
          </p:cNvPr>
          <p:cNvCxnSpPr/>
          <p:nvPr/>
        </p:nvCxnSpPr>
        <p:spPr>
          <a:xfrm>
            <a:off x="1190008" y="2297035"/>
            <a:ext cx="1190951" cy="0"/>
          </a:xfrm>
          <a:prstGeom prst="straightConnector1">
            <a:avLst/>
          </a:prstGeom>
          <a:ln w="22225">
            <a:solidFill>
              <a:srgbClr val="00B09B"/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Graphic 41" descr="Signpost">
            <a:extLst>
              <a:ext uri="{FF2B5EF4-FFF2-40B4-BE49-F238E27FC236}">
                <a16:creationId xmlns:a16="http://schemas.microsoft.com/office/drawing/2014/main" id="{092E43F9-F2BC-4C2B-A6DD-131C1FF44B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17076" y="3038486"/>
            <a:ext cx="303892" cy="303892"/>
          </a:xfrm>
          <a:prstGeom prst="rect">
            <a:avLst/>
          </a:prstGeom>
        </p:spPr>
      </p:pic>
      <p:pic>
        <p:nvPicPr>
          <p:cNvPr id="114" name="Graphic 113" descr="Head with gears">
            <a:extLst>
              <a:ext uri="{FF2B5EF4-FFF2-40B4-BE49-F238E27FC236}">
                <a16:creationId xmlns:a16="http://schemas.microsoft.com/office/drawing/2014/main" id="{727B278F-47BE-40E4-8152-8795266E0F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5666055"/>
            <a:ext cx="400110" cy="400110"/>
          </a:xfrm>
          <a:prstGeom prst="rect">
            <a:avLst/>
          </a:prstGeom>
        </p:spPr>
      </p:pic>
      <p:grpSp>
        <p:nvGrpSpPr>
          <p:cNvPr id="124" name="Group 123">
            <a:extLst>
              <a:ext uri="{FF2B5EF4-FFF2-40B4-BE49-F238E27FC236}">
                <a16:creationId xmlns:a16="http://schemas.microsoft.com/office/drawing/2014/main" id="{48280102-2F7A-4B3C-B04A-FB8157DC0533}"/>
              </a:ext>
            </a:extLst>
          </p:cNvPr>
          <p:cNvGrpSpPr/>
          <p:nvPr/>
        </p:nvGrpSpPr>
        <p:grpSpPr>
          <a:xfrm>
            <a:off x="7249741" y="2072247"/>
            <a:ext cx="1689838" cy="820477"/>
            <a:chOff x="249702" y="4959324"/>
            <a:chExt cx="2202816" cy="820477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4A493221-5636-45B1-ACF0-3C41B36D4002}"/>
                </a:ext>
              </a:extLst>
            </p:cNvPr>
            <p:cNvSpPr txBox="1"/>
            <p:nvPr/>
          </p:nvSpPr>
          <p:spPr>
            <a:xfrm>
              <a:off x="249702" y="4959324"/>
              <a:ext cx="2202816" cy="27699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200" b="1" u="sng" noProof="1"/>
                <a:t>S2 Units of Work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DF711671-E30F-46C7-986A-FE9F83B1714F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b="1" noProof="1"/>
                <a:t>Isometric Sketching</a:t>
              </a:r>
            </a:p>
            <a:p>
              <a:r>
                <a:rPr lang="en-US" sz="900" b="1" noProof="1"/>
                <a:t>Design &amp; Make – Towers of Hanoi</a:t>
              </a:r>
            </a:p>
            <a:p>
              <a:r>
                <a:rPr lang="en-US" sz="900" b="1" noProof="1"/>
                <a:t>3D modelling</a:t>
              </a:r>
            </a:p>
            <a:p>
              <a:r>
                <a:rPr lang="en-US" sz="900" b="1" noProof="1"/>
                <a:t>Desktop Publishing</a:t>
              </a:r>
            </a:p>
          </p:txBody>
        </p:sp>
      </p:grpSp>
      <p:sp>
        <p:nvSpPr>
          <p:cNvPr id="136" name="TextBox 135">
            <a:extLst>
              <a:ext uri="{FF2B5EF4-FFF2-40B4-BE49-F238E27FC236}">
                <a16:creationId xmlns:a16="http://schemas.microsoft.com/office/drawing/2014/main" id="{B47D1625-2A13-4C5F-88D5-858497B32263}"/>
              </a:ext>
            </a:extLst>
          </p:cNvPr>
          <p:cNvSpPr txBox="1"/>
          <p:nvPr/>
        </p:nvSpPr>
        <p:spPr>
          <a:xfrm>
            <a:off x="453162" y="2921196"/>
            <a:ext cx="215504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b="1" noProof="1"/>
              <a:t>CREATING</a:t>
            </a:r>
          </a:p>
          <a:p>
            <a:r>
              <a:rPr lang="en-US" sz="900" b="1" noProof="1"/>
              <a:t>Pupils will have the opportunities to design physical models, CAD models and advertisement documents</a:t>
            </a: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F5E89C69-938A-4359-A9F2-6542877C2808}"/>
              </a:ext>
            </a:extLst>
          </p:cNvPr>
          <p:cNvSpPr/>
          <p:nvPr/>
        </p:nvSpPr>
        <p:spPr>
          <a:xfrm>
            <a:off x="964834" y="1487155"/>
            <a:ext cx="763571" cy="724138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 w="28575">
            <a:solidFill>
              <a:srgbClr val="DF361F"/>
            </a:solidFill>
          </a:ln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>
                <a:solidFill>
                  <a:srgbClr val="DF361F"/>
                </a:solidFill>
              </a:rPr>
              <a:t>S1</a:t>
            </a:r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A6810B2A-0C47-46AB-A1E6-AD5BDE6576B2}"/>
              </a:ext>
            </a:extLst>
          </p:cNvPr>
          <p:cNvGrpSpPr/>
          <p:nvPr/>
        </p:nvGrpSpPr>
        <p:grpSpPr>
          <a:xfrm>
            <a:off x="746008" y="861061"/>
            <a:ext cx="2403169" cy="483813"/>
            <a:chOff x="249702" y="4880489"/>
            <a:chExt cx="2202816" cy="483813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8C4B7D37-F00D-476D-8437-630204D215E7}"/>
                </a:ext>
              </a:extLst>
            </p:cNvPr>
            <p:cNvSpPr txBox="1"/>
            <p:nvPr/>
          </p:nvSpPr>
          <p:spPr>
            <a:xfrm>
              <a:off x="249702" y="4880489"/>
              <a:ext cx="2202816" cy="27699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endParaRPr lang="en-US" sz="1200" b="1" noProof="1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0368A237-A618-4963-BF38-06C539763524}"/>
                </a:ext>
              </a:extLst>
            </p:cNvPr>
            <p:cNvSpPr txBox="1"/>
            <p:nvPr/>
          </p:nvSpPr>
          <p:spPr>
            <a:xfrm>
              <a:off x="255549" y="5133470"/>
              <a:ext cx="2196969" cy="2308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endParaRPr lang="en-US" sz="900" b="1" noProof="1"/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E008867E-FD39-4DAF-B53F-608961A35EA6}"/>
              </a:ext>
            </a:extLst>
          </p:cNvPr>
          <p:cNvGrpSpPr/>
          <p:nvPr/>
        </p:nvGrpSpPr>
        <p:grpSpPr>
          <a:xfrm>
            <a:off x="146034" y="2374311"/>
            <a:ext cx="2234925" cy="544871"/>
            <a:chOff x="-68898" y="4957931"/>
            <a:chExt cx="3497706" cy="544871"/>
          </a:xfrm>
        </p:grpSpPr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A79BABF0-E0DC-4C49-90E6-DAAF62D5BA32}"/>
                </a:ext>
              </a:extLst>
            </p:cNvPr>
            <p:cNvSpPr txBox="1"/>
            <p:nvPr/>
          </p:nvSpPr>
          <p:spPr>
            <a:xfrm>
              <a:off x="-68898" y="4957931"/>
              <a:ext cx="3290984" cy="27699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200" b="1" u="sng" noProof="1"/>
                <a:t>HIGHER ORDER THINKING SKILLS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94FE1585-2FB3-4045-A8C1-9EA77DB6DE76}"/>
                </a:ext>
              </a:extLst>
            </p:cNvPr>
            <p:cNvSpPr txBox="1"/>
            <p:nvPr/>
          </p:nvSpPr>
          <p:spPr>
            <a:xfrm>
              <a:off x="-36801" y="5133470"/>
              <a:ext cx="3465609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b="1" noProof="1"/>
                <a:t>These skills will be developed thoughout all the Technical Education courses:</a:t>
              </a:r>
            </a:p>
          </p:txBody>
        </p:sp>
      </p:grpSp>
      <p:sp>
        <p:nvSpPr>
          <p:cNvPr id="153" name="Oval 152">
            <a:extLst>
              <a:ext uri="{FF2B5EF4-FFF2-40B4-BE49-F238E27FC236}">
                <a16:creationId xmlns:a16="http://schemas.microsoft.com/office/drawing/2014/main" id="{30FFFFFB-0F4A-4B9C-86BC-547C4CB5C474}"/>
              </a:ext>
            </a:extLst>
          </p:cNvPr>
          <p:cNvSpPr/>
          <p:nvPr/>
        </p:nvSpPr>
        <p:spPr>
          <a:xfrm>
            <a:off x="6360709" y="3186060"/>
            <a:ext cx="892065" cy="533957"/>
          </a:xfrm>
          <a:prstGeom prst="ellipse">
            <a:avLst/>
          </a:prstGeom>
          <a:solidFill>
            <a:srgbClr val="398A9E"/>
          </a:solidFill>
          <a:ln w="28575">
            <a:solidFill>
              <a:schemeClr val="bg1"/>
            </a:solidFill>
          </a:ln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S2 Choices</a:t>
            </a:r>
            <a:endParaRPr lang="en-US" sz="1400" b="1" dirty="0">
              <a:solidFill>
                <a:schemeClr val="tx1"/>
              </a:solidFill>
            </a:endParaRPr>
          </a:p>
        </p:txBody>
      </p:sp>
      <p:pic>
        <p:nvPicPr>
          <p:cNvPr id="165" name="Graphic 164" descr="Head with gears">
            <a:extLst>
              <a:ext uri="{FF2B5EF4-FFF2-40B4-BE49-F238E27FC236}">
                <a16:creationId xmlns:a16="http://schemas.microsoft.com/office/drawing/2014/main" id="{D6141243-A4FB-4A48-85DF-32160F0BE3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08512" y="5619448"/>
            <a:ext cx="400110" cy="400110"/>
          </a:xfrm>
          <a:prstGeom prst="rect">
            <a:avLst/>
          </a:prstGeom>
        </p:spPr>
      </p:pic>
      <p:sp>
        <p:nvSpPr>
          <p:cNvPr id="177" name="TextBox 176">
            <a:extLst>
              <a:ext uri="{FF2B5EF4-FFF2-40B4-BE49-F238E27FC236}">
                <a16:creationId xmlns:a16="http://schemas.microsoft.com/office/drawing/2014/main" id="{AA47D6DB-4724-4647-9B4F-A153A5412525}"/>
              </a:ext>
            </a:extLst>
          </p:cNvPr>
          <p:cNvSpPr txBox="1"/>
          <p:nvPr/>
        </p:nvSpPr>
        <p:spPr>
          <a:xfrm>
            <a:off x="6136138" y="5819503"/>
            <a:ext cx="2803441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b="1" u="sng" noProof="1"/>
              <a:t>PROGRESSION</a:t>
            </a:r>
          </a:p>
          <a:p>
            <a:r>
              <a:rPr lang="en-US" sz="900" b="1" noProof="1"/>
              <a:t>Pupil will leave with an indepth knowledge of different elements of Technical Education which will allow them to progress onto careers such as: Engineering, Graphic Design, Construction, Animation, Architecture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51185C6B-F098-41F9-8A8D-931E0333F2DA}"/>
              </a:ext>
            </a:extLst>
          </p:cNvPr>
          <p:cNvGrpSpPr/>
          <p:nvPr/>
        </p:nvGrpSpPr>
        <p:grpSpPr>
          <a:xfrm>
            <a:off x="2295359" y="779991"/>
            <a:ext cx="2336951" cy="808063"/>
            <a:chOff x="228196" y="4989981"/>
            <a:chExt cx="2203097" cy="808063"/>
          </a:xfrm>
        </p:grpSpPr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18083ABF-3376-4857-A0FD-084EE4A71547}"/>
                </a:ext>
              </a:extLst>
            </p:cNvPr>
            <p:cNvSpPr txBox="1"/>
            <p:nvPr/>
          </p:nvSpPr>
          <p:spPr>
            <a:xfrm>
              <a:off x="228477" y="4989981"/>
              <a:ext cx="2202816" cy="27699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200" b="1" u="sng" noProof="1"/>
                <a:t>S1 Units of Work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2D5DE0D9-CE5F-4552-B439-6A5FDD47AD94}"/>
                </a:ext>
              </a:extLst>
            </p:cNvPr>
            <p:cNvSpPr txBox="1"/>
            <p:nvPr/>
          </p:nvSpPr>
          <p:spPr>
            <a:xfrm>
              <a:off x="228196" y="5151713"/>
              <a:ext cx="219696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b="1" noProof="1"/>
                <a:t>One Point Perspective Sketching</a:t>
              </a:r>
            </a:p>
            <a:p>
              <a:pPr algn="ctr"/>
              <a:r>
                <a:rPr lang="en-US" sz="900" b="1" noProof="1"/>
                <a:t>Design &amp; Make – Acrylic Key fob</a:t>
              </a:r>
            </a:p>
            <a:p>
              <a:pPr algn="ctr"/>
              <a:r>
                <a:rPr lang="en-US" sz="900" b="1" noProof="1"/>
                <a:t>Computer Aided Design</a:t>
              </a:r>
            </a:p>
            <a:p>
              <a:pPr algn="ctr"/>
              <a:r>
                <a:rPr lang="en-US" sz="900" b="1" noProof="1"/>
                <a:t>Design &amp; Make – Wooden Tech Stand</a:t>
              </a:r>
            </a:p>
          </p:txBody>
        </p:sp>
      </p:grpSp>
      <p:pic>
        <p:nvPicPr>
          <p:cNvPr id="1032" name="Graphic 1031" descr="Flag">
            <a:extLst>
              <a:ext uri="{FF2B5EF4-FFF2-40B4-BE49-F238E27FC236}">
                <a16:creationId xmlns:a16="http://schemas.microsoft.com/office/drawing/2014/main" id="{4304BCDB-C95A-4676-BB9A-7452BA76A3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93325" y="4566352"/>
            <a:ext cx="661312" cy="661312"/>
          </a:xfrm>
          <a:prstGeom prst="rect">
            <a:avLst/>
          </a:prstGeom>
        </p:spPr>
      </p:pic>
      <p:sp>
        <p:nvSpPr>
          <p:cNvPr id="131" name="Oval 130">
            <a:extLst>
              <a:ext uri="{FF2B5EF4-FFF2-40B4-BE49-F238E27FC236}">
                <a16:creationId xmlns:a16="http://schemas.microsoft.com/office/drawing/2014/main" id="{7C4D7849-0979-49BF-9C46-89D95FA22A6A}"/>
              </a:ext>
            </a:extLst>
          </p:cNvPr>
          <p:cNvSpPr/>
          <p:nvPr/>
        </p:nvSpPr>
        <p:spPr>
          <a:xfrm>
            <a:off x="3502586" y="5279079"/>
            <a:ext cx="869811" cy="76357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 w="28575">
            <a:solidFill>
              <a:srgbClr val="DF361F"/>
            </a:solidFill>
          </a:ln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>
                <a:solidFill>
                  <a:srgbClr val="DF361F"/>
                </a:solidFill>
              </a:rPr>
              <a:t>N4/5</a:t>
            </a:r>
          </a:p>
          <a:p>
            <a:pPr algn="ctr"/>
            <a:r>
              <a:rPr lang="en-US" sz="1600" b="1" dirty="0">
                <a:solidFill>
                  <a:srgbClr val="DF361F"/>
                </a:solidFill>
              </a:rPr>
              <a:t>GC</a:t>
            </a: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8B2D060A-AED7-48BE-B65C-3CB7ABF6A376}"/>
              </a:ext>
            </a:extLst>
          </p:cNvPr>
          <p:cNvGrpSpPr/>
          <p:nvPr/>
        </p:nvGrpSpPr>
        <p:grpSpPr>
          <a:xfrm>
            <a:off x="3850578" y="2603992"/>
            <a:ext cx="1689838" cy="683168"/>
            <a:chOff x="135578" y="4987496"/>
            <a:chExt cx="2202816" cy="683168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FA085F83-4CB3-4962-8260-4A4F0EA85299}"/>
                </a:ext>
              </a:extLst>
            </p:cNvPr>
            <p:cNvSpPr txBox="1"/>
            <p:nvPr/>
          </p:nvSpPr>
          <p:spPr>
            <a:xfrm>
              <a:off x="135578" y="4987496"/>
              <a:ext cx="2202816" cy="27699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200" b="1" u="sng" noProof="1"/>
                <a:t>S3 PCS Units of Work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251933E2-B1DF-414E-BE3F-423EDF41FD47}"/>
                </a:ext>
              </a:extLst>
            </p:cNvPr>
            <p:cNvSpPr txBox="1"/>
            <p:nvPr/>
          </p:nvSpPr>
          <p:spPr>
            <a:xfrm>
              <a:off x="141424" y="5162833"/>
              <a:ext cx="2196961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b="1" noProof="1"/>
                <a:t>Flat Frame Construction</a:t>
              </a:r>
            </a:p>
            <a:p>
              <a:pPr algn="r"/>
              <a:r>
                <a:rPr lang="en-US" sz="900" b="1" noProof="1"/>
                <a:t>Carcase Construction</a:t>
              </a:r>
            </a:p>
            <a:p>
              <a:pPr algn="r"/>
              <a:r>
                <a:rPr lang="en-US" sz="900" b="1" noProof="1"/>
                <a:t>Theory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6AE95385-451F-40AC-A2A5-305AC5C2202C}"/>
              </a:ext>
            </a:extLst>
          </p:cNvPr>
          <p:cNvGrpSpPr/>
          <p:nvPr/>
        </p:nvGrpSpPr>
        <p:grpSpPr>
          <a:xfrm>
            <a:off x="3603199" y="3814576"/>
            <a:ext cx="1970523" cy="548825"/>
            <a:chOff x="2795429" y="5918518"/>
            <a:chExt cx="2568708" cy="548825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1D920610-C76F-46E1-B880-F696B52C6184}"/>
                </a:ext>
              </a:extLst>
            </p:cNvPr>
            <p:cNvSpPr txBox="1"/>
            <p:nvPr/>
          </p:nvSpPr>
          <p:spPr>
            <a:xfrm>
              <a:off x="2795429" y="5918518"/>
              <a:ext cx="2568708" cy="27699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200" b="1" u="sng" noProof="1"/>
                <a:t>S3 Graphic Communication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FCACCCC1-E1A9-42C6-906D-C7039A41C761}"/>
                </a:ext>
              </a:extLst>
            </p:cNvPr>
            <p:cNvSpPr txBox="1"/>
            <p:nvPr/>
          </p:nvSpPr>
          <p:spPr>
            <a:xfrm>
              <a:off x="2806383" y="6098011"/>
              <a:ext cx="2557753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b="1" noProof="1"/>
                <a:t>Manual Graphics</a:t>
              </a:r>
            </a:p>
            <a:p>
              <a:pPr algn="r"/>
              <a:r>
                <a:rPr lang="en-US" sz="900" b="1" noProof="1"/>
                <a:t>Computer Aided Graphics</a:t>
              </a:r>
            </a:p>
          </p:txBody>
        </p:sp>
      </p:grpSp>
      <p:sp>
        <p:nvSpPr>
          <p:cNvPr id="167" name="TextBox 166">
            <a:extLst>
              <a:ext uri="{FF2B5EF4-FFF2-40B4-BE49-F238E27FC236}">
                <a16:creationId xmlns:a16="http://schemas.microsoft.com/office/drawing/2014/main" id="{202356A4-5835-4689-8925-330278B33C75}"/>
              </a:ext>
            </a:extLst>
          </p:cNvPr>
          <p:cNvSpPr txBox="1"/>
          <p:nvPr/>
        </p:nvSpPr>
        <p:spPr>
          <a:xfrm>
            <a:off x="439067" y="3594140"/>
            <a:ext cx="1711919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b="1" noProof="1"/>
              <a:t>EVALUATING</a:t>
            </a:r>
          </a:p>
          <a:p>
            <a:r>
              <a:rPr lang="en-US" sz="900" b="1" noProof="1"/>
              <a:t>Pupils will have the opportunities to evaluate their own work and others work.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5CAFEA51-3446-4FC7-AA66-7A342C179EB7}"/>
              </a:ext>
            </a:extLst>
          </p:cNvPr>
          <p:cNvSpPr txBox="1"/>
          <p:nvPr/>
        </p:nvSpPr>
        <p:spPr>
          <a:xfrm>
            <a:off x="453162" y="4267028"/>
            <a:ext cx="1711919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b="1" noProof="1"/>
              <a:t>ANALYSING</a:t>
            </a:r>
          </a:p>
          <a:p>
            <a:r>
              <a:rPr lang="en-US" sz="900" b="1" noProof="1"/>
              <a:t>Pupils will have the opportunities to look at information and pick out the relevant information.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77F62303-A708-4B32-BBD7-F99FA24642AB}"/>
              </a:ext>
            </a:extLst>
          </p:cNvPr>
          <p:cNvSpPr txBox="1"/>
          <p:nvPr/>
        </p:nvSpPr>
        <p:spPr>
          <a:xfrm>
            <a:off x="429024" y="4946185"/>
            <a:ext cx="1897589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b="1" noProof="1"/>
              <a:t>APPLYING</a:t>
            </a:r>
          </a:p>
          <a:p>
            <a:r>
              <a:rPr lang="en-US" sz="900" b="1" noProof="1"/>
              <a:t>Pupils will be able to use their skills and knowleg independenly to solve different problems.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AE845CC2-3A5F-40BF-8869-BB37663719FE}"/>
              </a:ext>
            </a:extLst>
          </p:cNvPr>
          <p:cNvSpPr txBox="1"/>
          <p:nvPr/>
        </p:nvSpPr>
        <p:spPr>
          <a:xfrm>
            <a:off x="432835" y="5613070"/>
            <a:ext cx="1711919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b="1" noProof="1"/>
              <a:t>UNDERSTANDING</a:t>
            </a:r>
          </a:p>
          <a:p>
            <a:r>
              <a:rPr lang="en-US" sz="900" b="1" noProof="1"/>
              <a:t>Pupils will be able to use their understanding to explain concepts in technical education.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0AF830CB-079B-40B4-A423-38D9F74AC835}"/>
              </a:ext>
            </a:extLst>
          </p:cNvPr>
          <p:cNvSpPr txBox="1"/>
          <p:nvPr/>
        </p:nvSpPr>
        <p:spPr>
          <a:xfrm>
            <a:off x="400110" y="6278861"/>
            <a:ext cx="1711919" cy="5078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b="1" noProof="1"/>
              <a:t>REMEMBERING</a:t>
            </a:r>
          </a:p>
          <a:p>
            <a:r>
              <a:rPr lang="en-US" sz="900" b="1" noProof="1"/>
              <a:t>Pupils will be able to list and explain terminology.</a:t>
            </a:r>
          </a:p>
        </p:txBody>
      </p:sp>
      <p:pic>
        <p:nvPicPr>
          <p:cNvPr id="23" name="Graphic 22" descr="Puzzle with solid fill">
            <a:extLst>
              <a:ext uri="{FF2B5EF4-FFF2-40B4-BE49-F238E27FC236}">
                <a16:creationId xmlns:a16="http://schemas.microsoft.com/office/drawing/2014/main" id="{4EA502EA-02A4-489B-BAAA-43CC334132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023" y="2998710"/>
            <a:ext cx="400111" cy="400111"/>
          </a:xfrm>
          <a:prstGeom prst="rect">
            <a:avLst/>
          </a:prstGeom>
        </p:spPr>
      </p:pic>
      <p:pic>
        <p:nvPicPr>
          <p:cNvPr id="47" name="Graphic 46" descr="Lightbulb with solid fill">
            <a:extLst>
              <a:ext uri="{FF2B5EF4-FFF2-40B4-BE49-F238E27FC236}">
                <a16:creationId xmlns:a16="http://schemas.microsoft.com/office/drawing/2014/main" id="{E80C9464-61BA-406C-9A47-62B6E2B1E76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33925" y="6264494"/>
            <a:ext cx="400110" cy="400110"/>
          </a:xfrm>
          <a:prstGeom prst="rect">
            <a:avLst/>
          </a:prstGeom>
        </p:spPr>
      </p:pic>
      <p:pic>
        <p:nvPicPr>
          <p:cNvPr id="53" name="Graphic 52" descr="Research with solid fill">
            <a:extLst>
              <a:ext uri="{FF2B5EF4-FFF2-40B4-BE49-F238E27FC236}">
                <a16:creationId xmlns:a16="http://schemas.microsoft.com/office/drawing/2014/main" id="{5D4CDF86-5E1C-4E41-8718-75880C32F1C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1567" y="4322726"/>
            <a:ext cx="443720" cy="443720"/>
          </a:xfrm>
          <a:prstGeom prst="rect">
            <a:avLst/>
          </a:prstGeom>
        </p:spPr>
      </p:pic>
      <p:pic>
        <p:nvPicPr>
          <p:cNvPr id="57" name="Graphic 56" descr="Thought bubble outline">
            <a:extLst>
              <a:ext uri="{FF2B5EF4-FFF2-40B4-BE49-F238E27FC236}">
                <a16:creationId xmlns:a16="http://schemas.microsoft.com/office/drawing/2014/main" id="{AC919354-29C7-4C7D-B87E-CED4838D584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8913" y="3652506"/>
            <a:ext cx="400111" cy="400111"/>
          </a:xfrm>
          <a:prstGeom prst="rect">
            <a:avLst/>
          </a:prstGeom>
        </p:spPr>
      </p:pic>
      <p:pic>
        <p:nvPicPr>
          <p:cNvPr id="59" name="Graphic 58" descr="Building Brick Wall outline">
            <a:extLst>
              <a:ext uri="{FF2B5EF4-FFF2-40B4-BE49-F238E27FC236}">
                <a16:creationId xmlns:a16="http://schemas.microsoft.com/office/drawing/2014/main" id="{5E89A2D3-01DE-4BA3-9CAF-5EBF160064E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8913" y="5002956"/>
            <a:ext cx="364447" cy="36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223743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10812</TotalTime>
  <Words>226</Words>
  <Application>Microsoft Office PowerPoint</Application>
  <PresentationFormat>On-screen Show (4:3)</PresentationFormat>
  <Paragraphs>45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Open Sans</vt:lpstr>
      <vt:lpstr>Segoe UI Black</vt:lpstr>
      <vt:lpstr>Template PresentationGo</vt:lpstr>
      <vt:lpstr>Template PresentationGo Dark</vt:lpstr>
      <vt:lpstr>Custom Design</vt:lpstr>
      <vt:lpstr>     Progression in Craft, Design and 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Road Map Timeline</dc:title>
  <dc:creator>PresentationGO.com</dc:creator>
  <dc:description>© Copyright PresentationGO.com</dc:description>
  <cp:lastModifiedBy>Gemma Huntington</cp:lastModifiedBy>
  <cp:revision>21</cp:revision>
  <dcterms:created xsi:type="dcterms:W3CDTF">2014-11-26T05:14:11Z</dcterms:created>
  <dcterms:modified xsi:type="dcterms:W3CDTF">2022-02-15T13:14:33Z</dcterms:modified>
  <cp:category>Charts &amp; Diagrams</cp:category>
</cp:coreProperties>
</file>