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7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9E6C603-5ECA-44C3-8AB4-12D4265408AF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4239624-DEA9-42A9-840B-08E04B7BE35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Psychology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Command Words</a:t>
            </a:r>
          </a:p>
        </p:txBody>
      </p:sp>
    </p:spTree>
    <p:extLst>
      <p:ext uri="{BB962C8B-B14F-4D97-AF65-F5344CB8AC3E}">
        <p14:creationId xmlns:p14="http://schemas.microsoft.com/office/powerpoint/2010/main" val="1567713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Analsye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Examine in detail in order to give a detailed account of the main feature of a concept, topic or issue including the relationship between the features; identify and compare strengths and weaknesses of the features.</a:t>
            </a:r>
          </a:p>
          <a:p>
            <a:r>
              <a:rPr lang="en-GB" dirty="0"/>
              <a:t>Explain why item is better or worse in comparison </a:t>
            </a:r>
          </a:p>
          <a:p>
            <a:r>
              <a:rPr lang="en-GB" dirty="0"/>
              <a:t>Discuss similarities and differences with different items </a:t>
            </a:r>
          </a:p>
          <a:p>
            <a:r>
              <a:rPr lang="en-GB" dirty="0"/>
              <a:t>What are the implications?</a:t>
            </a:r>
          </a:p>
        </p:txBody>
      </p:sp>
    </p:spTree>
    <p:extLst>
      <p:ext uri="{BB962C8B-B14F-4D97-AF65-F5344CB8AC3E}">
        <p14:creationId xmlns:p14="http://schemas.microsoft.com/office/powerpoint/2010/main" val="85976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Make clear and appropriate use of detailed knowledge and understanding in order to make a considered judgement and demonstrate clear understanding of the concept, topic or issue.</a:t>
            </a:r>
          </a:p>
        </p:txBody>
      </p:sp>
    </p:spTree>
    <p:extLst>
      <p:ext uri="{BB962C8B-B14F-4D97-AF65-F5344CB8AC3E}">
        <p14:creationId xmlns:p14="http://schemas.microsoft.com/office/powerpoint/2010/main" val="1820649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describe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straightforward but clear and detailed account of the main features of the concept, topic or issue.</a:t>
            </a:r>
          </a:p>
        </p:txBody>
      </p:sp>
    </p:spTree>
    <p:extLst>
      <p:ext uri="{BB962C8B-B14F-4D97-AF65-F5344CB8AC3E}">
        <p14:creationId xmlns:p14="http://schemas.microsoft.com/office/powerpoint/2010/main" val="2932371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evaluate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Examine in detail in order to judge the value, quality and importance of an item in comparison with another.  Identify strengths, weaknesses, similarities and differences and form a conclusion.</a:t>
            </a:r>
          </a:p>
        </p:txBody>
      </p:sp>
    </p:spTree>
    <p:extLst>
      <p:ext uri="{BB962C8B-B14F-4D97-AF65-F5344CB8AC3E}">
        <p14:creationId xmlns:p14="http://schemas.microsoft.com/office/powerpoint/2010/main" val="1991728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Demonstrate detailed knowledge and understanding of the concept in the response using appropriate psychological terminology.  Examples may be helpful to explain points.</a:t>
            </a:r>
          </a:p>
        </p:txBody>
      </p:sp>
    </p:spTree>
    <p:extLst>
      <p:ext uri="{BB962C8B-B14F-4D97-AF65-F5344CB8AC3E}">
        <p14:creationId xmlns:p14="http://schemas.microsoft.com/office/powerpoint/2010/main" val="19500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justify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Give a reasoned and clear account, supported by evidence, of why a particular choice was made.</a:t>
            </a:r>
          </a:p>
        </p:txBody>
      </p:sp>
    </p:spTree>
    <p:extLst>
      <p:ext uri="{BB962C8B-B14F-4D97-AF65-F5344CB8AC3E}">
        <p14:creationId xmlns:p14="http://schemas.microsoft.com/office/powerpoint/2010/main" val="3701369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792088"/>
          </a:xfrm>
        </p:spPr>
        <p:txBody>
          <a:bodyPr/>
          <a:lstStyle/>
          <a:p>
            <a:r>
              <a:rPr lang="en-GB" dirty="0"/>
              <a:t>Evaluate point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7239000" cy="4754928"/>
          </a:xfrm>
        </p:spPr>
        <p:txBody>
          <a:bodyPr>
            <a:normAutofit/>
          </a:bodyPr>
          <a:lstStyle/>
          <a:p>
            <a:r>
              <a:rPr lang="en-GB" dirty="0"/>
              <a:t>All participants were male Americans, so the result is not accurate to everyone. </a:t>
            </a:r>
          </a:p>
        </p:txBody>
      </p:sp>
    </p:spTree>
    <p:extLst>
      <p:ext uri="{BB962C8B-B14F-4D97-AF65-F5344CB8AC3E}">
        <p14:creationId xmlns:p14="http://schemas.microsoft.com/office/powerpoint/2010/main" val="3347698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7239000" cy="6192688"/>
          </a:xfrm>
        </p:spPr>
        <p:txBody>
          <a:bodyPr>
            <a:normAutofit/>
          </a:bodyPr>
          <a:lstStyle/>
          <a:p>
            <a:r>
              <a:rPr lang="en-GB" dirty="0"/>
              <a:t>One weakness of Asch’s (1951) study was that it only measured the conformity rate of males.</a:t>
            </a:r>
          </a:p>
          <a:p>
            <a:r>
              <a:rPr lang="en-GB" dirty="0"/>
              <a:t>This meant that the results could not be generalised to the whole population as female conformity levels were not investigated. </a:t>
            </a:r>
          </a:p>
          <a:p>
            <a:r>
              <a:rPr lang="en-GB" dirty="0"/>
              <a:t>However, female conformity was explored in Mori and Arai’s 2010 replication of Asch’s study and found that females did conform to a similar extent to what Asch had found of men in his original study. </a:t>
            </a:r>
          </a:p>
          <a:p>
            <a:r>
              <a:rPr lang="en-GB" dirty="0"/>
              <a:t>Therefore Asch’s study may have benefitted from both male and female participants.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0734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Explain point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Those with high self-esteem are less likely to conform than those with low self-esteem.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535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One individual factor that influences conformity is personality.</a:t>
            </a:r>
          </a:p>
          <a:p>
            <a:r>
              <a:rPr lang="en-GB" dirty="0"/>
              <a:t> Santee and Maslach (1982) found that individuals with high self-esteem are less likely to conform than people with low self esteem. </a:t>
            </a:r>
          </a:p>
          <a:p>
            <a:r>
              <a:rPr lang="en-GB" dirty="0"/>
              <a:t>This suggests that people with high self-esteem feel less worried about the risk of ridicule from others if they decide not to conform as they are confident in both themselves and their answer. </a:t>
            </a:r>
          </a:p>
          <a:p>
            <a:r>
              <a:rPr lang="en-GB" dirty="0"/>
              <a:t>However, those with low self-esteem may feel pressure to conform as they lack confidence in themselves and don’t want to have to defend answering differently than the group. </a:t>
            </a:r>
          </a:p>
        </p:txBody>
      </p:sp>
    </p:spTree>
    <p:extLst>
      <p:ext uri="{BB962C8B-B14F-4D97-AF65-F5344CB8AC3E}">
        <p14:creationId xmlns:p14="http://schemas.microsoft.com/office/powerpoint/2010/main" val="3988602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Describe point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Asch conducted a study on lines. The results were…</a:t>
            </a:r>
          </a:p>
        </p:txBody>
      </p:sp>
    </p:spTree>
    <p:extLst>
      <p:ext uri="{BB962C8B-B14F-4D97-AF65-F5344CB8AC3E}">
        <p14:creationId xmlns:p14="http://schemas.microsoft.com/office/powerpoint/2010/main" val="1579951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7992888" cy="674136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Asch (1951) conducted a lab experiment in which the aim was to determine whether participants would conform to an unambiguous task (where the true answer could clearly be seen).</a:t>
            </a:r>
          </a:p>
          <a:p>
            <a:r>
              <a:rPr lang="en-GB" dirty="0"/>
              <a:t>The participants were 50 white, male, Americans. </a:t>
            </a:r>
          </a:p>
          <a:p>
            <a:r>
              <a:rPr lang="en-GB" dirty="0"/>
              <a:t>Participants were placed in a group with 7 other people. However, unknown to the one true participant, all 7 others were confederates (actors) who had been told to give specific wrong answers during 12 of 18 trials.</a:t>
            </a:r>
          </a:p>
          <a:p>
            <a:r>
              <a:rPr lang="en-GB" dirty="0"/>
              <a:t>The participant was asked to determine which line of 3 was the same length as one singular line – an easy and clear question. </a:t>
            </a:r>
          </a:p>
          <a:p>
            <a:r>
              <a:rPr lang="en-GB" dirty="0"/>
              <a:t>However, the participant was placed second to last or last in the group and heard all of the confederates answer wrongly. </a:t>
            </a:r>
          </a:p>
          <a:p>
            <a:r>
              <a:rPr lang="en-GB" dirty="0"/>
              <a:t>For many participants this brought confusion and they may have conformed as they did not understand how they could be right. </a:t>
            </a:r>
          </a:p>
          <a:p>
            <a:r>
              <a:rPr lang="en-GB" dirty="0"/>
              <a:t>For others, they knew they were right but gave the wrong answer to avoid judgement from the group.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1421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7239000" cy="655272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Asch (1951) conducted a </a:t>
            </a:r>
            <a:r>
              <a:rPr lang="en-GB" dirty="0">
                <a:solidFill>
                  <a:srgbClr val="FF0000"/>
                </a:solidFill>
              </a:rPr>
              <a:t>lab experiment </a:t>
            </a:r>
            <a:r>
              <a:rPr lang="en-GB" dirty="0"/>
              <a:t>in which the </a:t>
            </a:r>
            <a:r>
              <a:rPr lang="en-GB" dirty="0">
                <a:solidFill>
                  <a:srgbClr val="FF0000"/>
                </a:solidFill>
              </a:rPr>
              <a:t>aim</a:t>
            </a:r>
            <a:r>
              <a:rPr lang="en-GB" dirty="0"/>
              <a:t> was to determine whether participants would conform to an </a:t>
            </a:r>
            <a:r>
              <a:rPr lang="en-GB" dirty="0">
                <a:solidFill>
                  <a:srgbClr val="FF0000"/>
                </a:solidFill>
              </a:rPr>
              <a:t>unambiguous task </a:t>
            </a:r>
            <a:r>
              <a:rPr lang="en-GB" dirty="0"/>
              <a:t>(where the true answer could clearly be seen).</a:t>
            </a:r>
          </a:p>
          <a:p>
            <a:r>
              <a:rPr lang="en-GB" dirty="0"/>
              <a:t>The participants were </a:t>
            </a:r>
            <a:r>
              <a:rPr lang="en-GB" dirty="0">
                <a:solidFill>
                  <a:srgbClr val="FF0000"/>
                </a:solidFill>
              </a:rPr>
              <a:t>50 white, male, Americans</a:t>
            </a:r>
            <a:r>
              <a:rPr lang="en-GB" dirty="0"/>
              <a:t>. </a:t>
            </a:r>
          </a:p>
          <a:p>
            <a:r>
              <a:rPr lang="en-GB" dirty="0"/>
              <a:t>Participants were placed in a group with </a:t>
            </a:r>
            <a:r>
              <a:rPr lang="en-GB" dirty="0">
                <a:solidFill>
                  <a:srgbClr val="FF0000"/>
                </a:solidFill>
              </a:rPr>
              <a:t>7</a:t>
            </a:r>
            <a:r>
              <a:rPr lang="en-GB" dirty="0"/>
              <a:t> other people. However, unknown to the </a:t>
            </a:r>
            <a:r>
              <a:rPr lang="en-GB" dirty="0">
                <a:solidFill>
                  <a:srgbClr val="FF0000"/>
                </a:solidFill>
              </a:rPr>
              <a:t>one true participant</a:t>
            </a:r>
            <a:r>
              <a:rPr lang="en-GB" dirty="0"/>
              <a:t>, all 7 others were </a:t>
            </a:r>
            <a:r>
              <a:rPr lang="en-GB" dirty="0">
                <a:solidFill>
                  <a:srgbClr val="FF0000"/>
                </a:solidFill>
              </a:rPr>
              <a:t>confederates</a:t>
            </a:r>
            <a:r>
              <a:rPr lang="en-GB" dirty="0"/>
              <a:t> (actors) who had been told to give specific wrong answers during </a:t>
            </a:r>
            <a:r>
              <a:rPr lang="en-GB" dirty="0">
                <a:solidFill>
                  <a:srgbClr val="FF0000"/>
                </a:solidFill>
              </a:rPr>
              <a:t>12 of 18 </a:t>
            </a:r>
            <a:r>
              <a:rPr lang="en-GB" dirty="0"/>
              <a:t>trials.</a:t>
            </a:r>
          </a:p>
          <a:p>
            <a:r>
              <a:rPr lang="en-GB" dirty="0"/>
              <a:t>The participant was </a:t>
            </a:r>
            <a:r>
              <a:rPr lang="en-GB" dirty="0">
                <a:solidFill>
                  <a:srgbClr val="FF0000"/>
                </a:solidFill>
              </a:rPr>
              <a:t>asked</a:t>
            </a:r>
            <a:r>
              <a:rPr lang="en-GB" dirty="0"/>
              <a:t> to determine which line of 3 was the same length as one singular line – an easy and clear question. </a:t>
            </a:r>
          </a:p>
          <a:p>
            <a:r>
              <a:rPr lang="en-GB" dirty="0"/>
              <a:t>However, the participant was placed </a:t>
            </a:r>
            <a:r>
              <a:rPr lang="en-GB" dirty="0">
                <a:solidFill>
                  <a:srgbClr val="FF0000"/>
                </a:solidFill>
              </a:rPr>
              <a:t>second to last or last </a:t>
            </a:r>
            <a:r>
              <a:rPr lang="en-GB" dirty="0"/>
              <a:t>in the group and heard all of the confederates answer wrongly. </a:t>
            </a:r>
          </a:p>
          <a:p>
            <a:r>
              <a:rPr lang="en-GB" dirty="0"/>
              <a:t>For many participants this brought confusion and </a:t>
            </a:r>
            <a:r>
              <a:rPr lang="en-GB" dirty="0">
                <a:solidFill>
                  <a:srgbClr val="FF0000"/>
                </a:solidFill>
              </a:rPr>
              <a:t>they may have </a:t>
            </a:r>
            <a:r>
              <a:rPr lang="en-GB" dirty="0"/>
              <a:t>conformed as they did not understand how they could be right. </a:t>
            </a:r>
          </a:p>
          <a:p>
            <a:r>
              <a:rPr lang="en-GB" dirty="0">
                <a:solidFill>
                  <a:srgbClr val="FF0000"/>
                </a:solidFill>
              </a:rPr>
              <a:t>For others, </a:t>
            </a:r>
            <a:r>
              <a:rPr lang="en-GB" dirty="0"/>
              <a:t>they knew they were right but gave the wrong answer to avoid judgement from the group.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9767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312</TotalTime>
  <Words>784</Words>
  <Application>Microsoft Office PowerPoint</Application>
  <PresentationFormat>On-screen Show (4:3)</PresentationFormat>
  <Paragraphs>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Trebuchet MS</vt:lpstr>
      <vt:lpstr>Wingdings</vt:lpstr>
      <vt:lpstr>Wingdings 2</vt:lpstr>
      <vt:lpstr>Opulent</vt:lpstr>
      <vt:lpstr>Higher Psychology</vt:lpstr>
      <vt:lpstr>Analsye</vt:lpstr>
      <vt:lpstr>Apply</vt:lpstr>
      <vt:lpstr>describe</vt:lpstr>
      <vt:lpstr>evaluate</vt:lpstr>
      <vt:lpstr>explain</vt:lpstr>
      <vt:lpstr>justify</vt:lpstr>
      <vt:lpstr>Evaluate point example</vt:lpstr>
      <vt:lpstr>PowerPoint Presentation</vt:lpstr>
      <vt:lpstr>Explain point example</vt:lpstr>
      <vt:lpstr>PowerPoint Presentation</vt:lpstr>
      <vt:lpstr>Describe point example</vt:lpstr>
      <vt:lpstr>PowerPoint Presentation</vt:lpstr>
      <vt:lpstr>PowerPoint Presentation</vt:lpstr>
    </vt:vector>
  </TitlesOfParts>
  <Company>East Ayrshire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Higher Psychology</dc:title>
  <dc:creator>Paula Fisher</dc:creator>
  <cp:lastModifiedBy>Ailsa Little</cp:lastModifiedBy>
  <cp:revision>13</cp:revision>
  <dcterms:created xsi:type="dcterms:W3CDTF">2016-06-07T09:10:01Z</dcterms:created>
  <dcterms:modified xsi:type="dcterms:W3CDTF">2020-05-06T20:26:30Z</dcterms:modified>
</cp:coreProperties>
</file>