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8" r:id="rId3"/>
    <p:sldId id="272" r:id="rId4"/>
    <p:sldId id="266" r:id="rId5"/>
    <p:sldId id="280" r:id="rId6"/>
    <p:sldId id="276" r:id="rId7"/>
    <p:sldId id="279" r:id="rId8"/>
    <p:sldId id="277" r:id="rId9"/>
    <p:sldId id="278" r:id="rId10"/>
    <p:sldId id="281"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AFFCCC-7A4B-4D97-A48E-F773E74CC04C}" v="2" dt="2022-10-09T19:03:52.1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135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in Cox" userId="daf28df6062e9453" providerId="LiveId" clId="{11AFFCCC-7A4B-4D97-A48E-F773E74CC04C}"/>
    <pc:docChg chg="addSld modSld">
      <pc:chgData name="Colin Cox" userId="daf28df6062e9453" providerId="LiveId" clId="{11AFFCCC-7A4B-4D97-A48E-F773E74CC04C}" dt="2022-10-09T19:06:54.138" v="42" actId="14100"/>
      <pc:docMkLst>
        <pc:docMk/>
      </pc:docMkLst>
      <pc:sldChg chg="addSp delSp modSp new mod">
        <pc:chgData name="Colin Cox" userId="daf28df6062e9453" providerId="LiveId" clId="{11AFFCCC-7A4B-4D97-A48E-F773E74CC04C}" dt="2022-10-09T19:06:54.138" v="42" actId="14100"/>
        <pc:sldMkLst>
          <pc:docMk/>
          <pc:sldMk cId="1187780435" sldId="281"/>
        </pc:sldMkLst>
        <pc:spChg chg="mod">
          <ac:chgData name="Colin Cox" userId="daf28df6062e9453" providerId="LiveId" clId="{11AFFCCC-7A4B-4D97-A48E-F773E74CC04C}" dt="2022-10-09T19:03:13.597" v="29" actId="113"/>
          <ac:spMkLst>
            <pc:docMk/>
            <pc:sldMk cId="1187780435" sldId="281"/>
            <ac:spMk id="2" creationId="{4AFAF654-EE96-141D-3454-6CBC576727C3}"/>
          </ac:spMkLst>
        </pc:spChg>
        <pc:spChg chg="del">
          <ac:chgData name="Colin Cox" userId="daf28df6062e9453" providerId="LiveId" clId="{11AFFCCC-7A4B-4D97-A48E-F773E74CC04C}" dt="2022-10-09T19:02:25.886" v="20"/>
          <ac:spMkLst>
            <pc:docMk/>
            <pc:sldMk cId="1187780435" sldId="281"/>
            <ac:spMk id="3" creationId="{1EEA075D-E56F-5889-887A-C7BFD6CC9336}"/>
          </ac:spMkLst>
        </pc:spChg>
        <pc:graphicFrameChg chg="add mod modGraphic">
          <ac:chgData name="Colin Cox" userId="daf28df6062e9453" providerId="LiveId" clId="{11AFFCCC-7A4B-4D97-A48E-F773E74CC04C}" dt="2022-10-09T19:06:54.138" v="42" actId="14100"/>
          <ac:graphicFrameMkLst>
            <pc:docMk/>
            <pc:sldMk cId="1187780435" sldId="281"/>
            <ac:graphicFrameMk id="4" creationId="{81004742-96AC-47DF-6D0D-63A2945854D0}"/>
          </ac:graphicFrameMkLst>
        </pc:graphicFrameChg>
        <pc:picChg chg="add mod">
          <ac:chgData name="Colin Cox" userId="daf28df6062e9453" providerId="LiveId" clId="{11AFFCCC-7A4B-4D97-A48E-F773E74CC04C}" dt="2022-10-09T19:03:52.106" v="30"/>
          <ac:picMkLst>
            <pc:docMk/>
            <pc:sldMk cId="1187780435" sldId="281"/>
            <ac:picMk id="5" creationId="{14E791B8-CB2D-BDCC-C999-B702BBBBF7DD}"/>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615B36-94B0-4A8B-A244-2F17FA95D30F}" type="datetimeFigureOut">
              <a:rPr lang="en-GB" smtClean="0"/>
              <a:pPr/>
              <a:t>10/10/2022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BD8127-790D-4B5B-B129-6DB9C00602ED}" type="slidenum">
              <a:rPr lang="en-GB" smtClean="0"/>
              <a:pPr/>
              <a:t>‹#›</a:t>
            </a:fld>
            <a:endParaRPr lang="en-GB"/>
          </a:p>
        </p:txBody>
      </p:sp>
    </p:spTree>
    <p:extLst>
      <p:ext uri="{BB962C8B-B14F-4D97-AF65-F5344CB8AC3E}">
        <p14:creationId xmlns:p14="http://schemas.microsoft.com/office/powerpoint/2010/main" val="1198091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EB35D13-3090-4486-BEFA-6CBB8EA21BC0}" type="slidenum">
              <a:rPr lang="en-GB" altLang="en-US" smtClean="0">
                <a:latin typeface="Arial" charset="0"/>
              </a:rPr>
              <a:pPr eaLnBrk="1" hangingPunct="1">
                <a:spcBef>
                  <a:spcPct val="0"/>
                </a:spcBef>
              </a:pPr>
              <a:t>2</a:t>
            </a:fld>
            <a:endParaRPr lang="en-GB" alt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3EA423B-5381-422E-95D2-1616B2D6F1E9}" type="datetimeFigureOut">
              <a:rPr lang="en-GB" smtClean="0"/>
              <a:pPr/>
              <a:t>10/10/2022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8A606F-37E2-4580-A6FC-A07A7A6C984D}"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EA423B-5381-422E-95D2-1616B2D6F1E9}" type="datetimeFigureOut">
              <a:rPr lang="en-GB" smtClean="0"/>
              <a:pPr/>
              <a:t>10/10/2022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8A606F-37E2-4580-A6FC-A07A7A6C984D}"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PowerPoint_Slide.sld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068960"/>
            <a:ext cx="7772400" cy="1470025"/>
          </a:xfrm>
        </p:spPr>
        <p:txBody>
          <a:bodyPr>
            <a:normAutofit fontScale="90000"/>
          </a:bodyPr>
          <a:lstStyle/>
          <a:p>
            <a:r>
              <a:rPr lang="en-GB" sz="5400" b="1" dirty="0"/>
              <a:t>2021/22 Report to Annual General Meeting</a:t>
            </a:r>
          </a:p>
        </p:txBody>
      </p:sp>
      <p:sp>
        <p:nvSpPr>
          <p:cNvPr id="3" name="Subtitle 2"/>
          <p:cNvSpPr>
            <a:spLocks noGrp="1"/>
          </p:cNvSpPr>
          <p:nvPr>
            <p:ph type="subTitle" idx="1"/>
          </p:nvPr>
        </p:nvSpPr>
        <p:spPr>
          <a:xfrm>
            <a:off x="1371600" y="4725144"/>
            <a:ext cx="6400800" cy="913656"/>
          </a:xfrm>
        </p:spPr>
        <p:txBody>
          <a:bodyPr/>
          <a:lstStyle/>
          <a:p>
            <a:r>
              <a:rPr lang="en-GB" dirty="0">
                <a:solidFill>
                  <a:schemeClr val="tx1"/>
                </a:solidFill>
              </a:rPr>
              <a:t>10 October 2022</a:t>
            </a:r>
          </a:p>
        </p:txBody>
      </p:sp>
      <p:grpSp>
        <p:nvGrpSpPr>
          <p:cNvPr id="7" name="Group 6"/>
          <p:cNvGrpSpPr/>
          <p:nvPr/>
        </p:nvGrpSpPr>
        <p:grpSpPr>
          <a:xfrm>
            <a:off x="0" y="0"/>
            <a:ext cx="9258290" cy="2304256"/>
            <a:chOff x="0" y="0"/>
            <a:chExt cx="9258290" cy="2304256"/>
          </a:xfrm>
        </p:grpSpPr>
        <p:pic>
          <p:nvPicPr>
            <p:cNvPr id="1026" name="Picture 2" descr="Langholm Academy"/>
            <p:cNvPicPr>
              <a:picLocks noChangeAspect="1" noChangeArrowheads="1"/>
            </p:cNvPicPr>
            <p:nvPr/>
          </p:nvPicPr>
          <p:blipFill>
            <a:blip r:embed="rId2" cstate="print"/>
            <a:srcRect/>
            <a:stretch>
              <a:fillRect/>
            </a:stretch>
          </p:blipFill>
          <p:spPr bwMode="auto">
            <a:xfrm>
              <a:off x="3096000" y="0"/>
              <a:ext cx="3071998" cy="2304000"/>
            </a:xfrm>
            <a:prstGeom prst="rect">
              <a:avLst/>
            </a:prstGeom>
            <a:noFill/>
          </p:spPr>
        </p:pic>
        <p:pic>
          <p:nvPicPr>
            <p:cNvPr id="1028" name="Picture 4" descr="langholm primary"/>
            <p:cNvPicPr>
              <a:picLocks noChangeAspect="1" noChangeArrowheads="1"/>
            </p:cNvPicPr>
            <p:nvPr/>
          </p:nvPicPr>
          <p:blipFill>
            <a:blip r:embed="rId3" cstate="print"/>
            <a:srcRect/>
            <a:stretch>
              <a:fillRect/>
            </a:stretch>
          </p:blipFill>
          <p:spPr bwMode="auto">
            <a:xfrm>
              <a:off x="0" y="0"/>
              <a:ext cx="3102460" cy="2304256"/>
            </a:xfrm>
            <a:prstGeom prst="rect">
              <a:avLst/>
            </a:prstGeom>
            <a:noFill/>
          </p:spPr>
        </p:pic>
        <p:pic>
          <p:nvPicPr>
            <p:cNvPr id="1030" name="Picture 6" descr="canonbie primary"/>
            <p:cNvPicPr>
              <a:picLocks noChangeAspect="1" noChangeArrowheads="1"/>
            </p:cNvPicPr>
            <p:nvPr/>
          </p:nvPicPr>
          <p:blipFill>
            <a:blip r:embed="rId4" cstate="print"/>
            <a:srcRect/>
            <a:stretch>
              <a:fillRect/>
            </a:stretch>
          </p:blipFill>
          <p:spPr bwMode="auto">
            <a:xfrm>
              <a:off x="6156175" y="0"/>
              <a:ext cx="3102115" cy="2304000"/>
            </a:xfrm>
            <a:prstGeom prst="rect">
              <a:avLst/>
            </a:prstGeom>
            <a:noFill/>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normAutofit fontScale="90000"/>
          </a:bodyPr>
          <a:lstStyle/>
          <a:p>
            <a:r>
              <a:rPr lang="en-GB" altLang="en-US" b="1" dirty="0"/>
              <a:t>Parent Council arrangements</a:t>
            </a:r>
            <a:r>
              <a:rPr lang="en-GB" altLang="en-US" dirty="0"/>
              <a:t/>
            </a:r>
            <a:br>
              <a:rPr lang="en-GB" altLang="en-US" dirty="0"/>
            </a:br>
            <a:endParaRPr lang="en-GB" altLang="en-US" dirty="0"/>
          </a:p>
        </p:txBody>
      </p:sp>
      <p:pic>
        <p:nvPicPr>
          <p:cNvPr id="307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576680"/>
            <a:ext cx="9144001" cy="328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179512" y="1412777"/>
            <a:ext cx="8686800" cy="2016224"/>
          </a:xfrm>
        </p:spPr>
        <p:txBody>
          <a:bodyPr>
            <a:normAutofit fontScale="92500"/>
          </a:bodyPr>
          <a:lstStyle/>
          <a:p>
            <a:r>
              <a:rPr lang="en-GB" dirty="0"/>
              <a:t>One Cluster PC that covers Langholm Primary and Academy (through-school) and cluster-wide issues</a:t>
            </a:r>
          </a:p>
          <a:p>
            <a:r>
              <a:rPr lang="en-GB" dirty="0"/>
              <a:t>Separate PC for </a:t>
            </a:r>
            <a:r>
              <a:rPr lang="en-GB" dirty="0" err="1"/>
              <a:t>Canonbie</a:t>
            </a:r>
            <a:r>
              <a:rPr lang="en-GB" dirty="0"/>
              <a:t> Primary as this is a separate school within the cluster</a:t>
            </a:r>
          </a:p>
        </p:txBody>
      </p:sp>
    </p:spTree>
    <p:extLst>
      <p:ext uri="{BB962C8B-B14F-4D97-AF65-F5344CB8AC3E}">
        <p14:creationId xmlns:p14="http://schemas.microsoft.com/office/powerpoint/2010/main" val="306484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025" name="Object 1"/>
          <p:cNvGraphicFramePr>
            <a:graphicFrameLocks noChangeAspect="1"/>
          </p:cNvGraphicFramePr>
          <p:nvPr/>
        </p:nvGraphicFramePr>
        <p:xfrm>
          <a:off x="0" y="192827"/>
          <a:ext cx="8892480" cy="6665173"/>
        </p:xfrm>
        <a:graphic>
          <a:graphicData uri="http://schemas.openxmlformats.org/presentationml/2006/ole">
            <mc:AlternateContent xmlns:mc="http://schemas.openxmlformats.org/markup-compatibility/2006">
              <mc:Choice xmlns:v="urn:schemas-microsoft-com:vml" Requires="v">
                <p:oleObj spid="_x0000_s1026" name="Slide" r:id="rId3" imgW="4569445" imgH="3426611" progId="PowerPoint.Slide.12">
                  <p:embed/>
                </p:oleObj>
              </mc:Choice>
              <mc:Fallback>
                <p:oleObj name="Slide" r:id="rId3" imgW="4569445" imgH="3426611" progId="PowerPoint.Slide.12">
                  <p:embed/>
                  <p:pic>
                    <p:nvPicPr>
                      <p:cNvPr id="10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2827"/>
                        <a:ext cx="8892480" cy="666517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229600" cy="836712"/>
          </a:xfrm>
        </p:spPr>
        <p:txBody>
          <a:bodyPr/>
          <a:lstStyle/>
          <a:p>
            <a:r>
              <a:rPr lang="en-GB" b="1" dirty="0"/>
              <a:t>Role of Parent Council</a:t>
            </a:r>
          </a:p>
        </p:txBody>
      </p:sp>
      <p:sp>
        <p:nvSpPr>
          <p:cNvPr id="3" name="Content Placeholder 2"/>
          <p:cNvSpPr>
            <a:spLocks noGrp="1"/>
          </p:cNvSpPr>
          <p:nvPr>
            <p:ph idx="1"/>
          </p:nvPr>
        </p:nvSpPr>
        <p:spPr>
          <a:xfrm>
            <a:off x="323528" y="764704"/>
            <a:ext cx="8712968" cy="4392488"/>
          </a:xfrm>
        </p:spPr>
        <p:txBody>
          <a:bodyPr>
            <a:noAutofit/>
          </a:bodyPr>
          <a:lstStyle/>
          <a:p>
            <a:pPr lvl="0"/>
            <a:r>
              <a:rPr lang="en-GB" sz="1800" dirty="0"/>
              <a:t>Improve links between all parents and the school by reporting regularly to parents about the work of the Parent Council;</a:t>
            </a:r>
          </a:p>
          <a:p>
            <a:pPr lvl="0"/>
            <a:r>
              <a:rPr lang="en-GB" sz="1800" dirty="0"/>
              <a:t>Discuss any issue that is of interest to parents, making sure that parents get the information they need in an accessible way and that the school staff gets feedback on parents’ views;</a:t>
            </a:r>
          </a:p>
          <a:p>
            <a:pPr lvl="0"/>
            <a:r>
              <a:rPr lang="en-GB" sz="1800" dirty="0"/>
              <a:t>Provide feedback on school policies on issues of interest to parents;</a:t>
            </a:r>
          </a:p>
          <a:p>
            <a:pPr lvl="0"/>
            <a:r>
              <a:rPr lang="en-GB" sz="1800" dirty="0"/>
              <a:t>Work jointly with the school to set up extra-curricular activities and after-school clubs;</a:t>
            </a:r>
          </a:p>
          <a:p>
            <a:pPr lvl="0"/>
            <a:r>
              <a:rPr lang="en-GB" sz="1800" dirty="0"/>
              <a:t>Identify skills and knowledge among parents that can help the schools to perform their role;</a:t>
            </a:r>
          </a:p>
          <a:p>
            <a:pPr lvl="0"/>
            <a:r>
              <a:rPr lang="en-GB" sz="1800" dirty="0"/>
              <a:t>Represent parents’ views to the education authority and others on those issues that are of concern to parents, pupils and staff;</a:t>
            </a:r>
          </a:p>
          <a:p>
            <a:pPr lvl="0"/>
            <a:r>
              <a:rPr lang="en-GB" sz="1800" dirty="0"/>
              <a:t>Support the school and the fundraising group with preparing and submitting grant applications.</a:t>
            </a:r>
          </a:p>
          <a:p>
            <a:pPr lvl="0"/>
            <a:r>
              <a:rPr lang="en-GB" sz="1800" dirty="0"/>
              <a:t>Be involved in the recruitment of new head teachers and other senior staff as appropriate.</a:t>
            </a:r>
          </a:p>
        </p:txBody>
      </p:sp>
      <p:pic>
        <p:nvPicPr>
          <p:cNvPr id="4" name="Picture 2">
            <a:extLst>
              <a:ext uri="{FF2B5EF4-FFF2-40B4-BE49-F238E27FC236}">
                <a16:creationId xmlns:a16="http://schemas.microsoft.com/office/drawing/2014/main" id="{D5B22112-8F24-45AF-9877-CDEF67A40F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880"/>
          <a:stretch/>
        </p:blipFill>
        <p:spPr bwMode="auto">
          <a:xfrm>
            <a:off x="-1" y="5335907"/>
            <a:ext cx="9144001" cy="158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 caveat…</a:t>
            </a:r>
          </a:p>
        </p:txBody>
      </p:sp>
      <p:sp>
        <p:nvSpPr>
          <p:cNvPr id="5" name="Content Placeholder 4">
            <a:extLst>
              <a:ext uri="{FF2B5EF4-FFF2-40B4-BE49-F238E27FC236}">
                <a16:creationId xmlns:a16="http://schemas.microsoft.com/office/drawing/2014/main" id="{2571ABDA-E02C-4F89-92F9-E326EAAF8A5E}"/>
              </a:ext>
            </a:extLst>
          </p:cNvPr>
          <p:cNvSpPr>
            <a:spLocks noGrp="1"/>
          </p:cNvSpPr>
          <p:nvPr>
            <p:ph idx="1"/>
          </p:nvPr>
        </p:nvSpPr>
        <p:spPr>
          <a:xfrm>
            <a:off x="4355976" y="1417638"/>
            <a:ext cx="4330824" cy="3783551"/>
          </a:xfrm>
        </p:spPr>
        <p:txBody>
          <a:bodyPr/>
          <a:lstStyle/>
          <a:p>
            <a:r>
              <a:rPr lang="en-GB" dirty="0"/>
              <a:t>Covid has yet again impacted on activity, with less face to face interaction possible and a degree of disengagement ongoing</a:t>
            </a:r>
          </a:p>
        </p:txBody>
      </p:sp>
      <p:pic>
        <p:nvPicPr>
          <p:cNvPr id="4" name="Picture 2">
            <a:extLst>
              <a:ext uri="{FF2B5EF4-FFF2-40B4-BE49-F238E27FC236}">
                <a16:creationId xmlns:a16="http://schemas.microsoft.com/office/drawing/2014/main" id="{D5B22112-8F24-45AF-9877-CDEF67A40F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880"/>
          <a:stretch/>
        </p:blipFill>
        <p:spPr bwMode="auto">
          <a:xfrm>
            <a:off x="-1" y="5335907"/>
            <a:ext cx="9144001" cy="158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See the source image">
            <a:extLst>
              <a:ext uri="{FF2B5EF4-FFF2-40B4-BE49-F238E27FC236}">
                <a16:creationId xmlns:a16="http://schemas.microsoft.com/office/drawing/2014/main" id="{D7AA5AD7-FC7D-4742-964C-276104FCEA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919" y="1417638"/>
            <a:ext cx="3780048" cy="3783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308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Key areas of focus in 21/22</a:t>
            </a:r>
          </a:p>
        </p:txBody>
      </p:sp>
      <p:sp>
        <p:nvSpPr>
          <p:cNvPr id="3" name="Content Placeholder 2"/>
          <p:cNvSpPr>
            <a:spLocks noGrp="1"/>
          </p:cNvSpPr>
          <p:nvPr>
            <p:ph idx="1"/>
          </p:nvPr>
        </p:nvSpPr>
        <p:spPr>
          <a:xfrm>
            <a:off x="457200" y="1600201"/>
            <a:ext cx="8229600" cy="3701008"/>
          </a:xfrm>
        </p:spPr>
        <p:txBody>
          <a:bodyPr>
            <a:normAutofit/>
          </a:bodyPr>
          <a:lstStyle/>
          <a:p>
            <a:r>
              <a:rPr lang="en-GB" dirty="0"/>
              <a:t>October 21: Quality standards, school improvement plan, primary assessment and attainment</a:t>
            </a:r>
          </a:p>
          <a:p>
            <a:r>
              <a:rPr lang="en-GB" dirty="0"/>
              <a:t>December 21: Communications with Parent Forum</a:t>
            </a:r>
          </a:p>
        </p:txBody>
      </p:sp>
      <p:pic>
        <p:nvPicPr>
          <p:cNvPr id="4" name="Picture 2">
            <a:extLst>
              <a:ext uri="{FF2B5EF4-FFF2-40B4-BE49-F238E27FC236}">
                <a16:creationId xmlns:a16="http://schemas.microsoft.com/office/drawing/2014/main" id="{C7C4E744-D9BC-4571-8F1C-1B4C657040E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880"/>
          <a:stretch/>
        </p:blipFill>
        <p:spPr bwMode="auto">
          <a:xfrm>
            <a:off x="-1" y="5335907"/>
            <a:ext cx="9144001" cy="158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2E3E63-4279-42F5-997E-0CF083E198AC}"/>
              </a:ext>
            </a:extLst>
          </p:cNvPr>
          <p:cNvSpPr>
            <a:spLocks noGrp="1"/>
          </p:cNvSpPr>
          <p:nvPr>
            <p:ph idx="1"/>
          </p:nvPr>
        </p:nvSpPr>
        <p:spPr>
          <a:xfrm>
            <a:off x="457200" y="332656"/>
            <a:ext cx="8229600" cy="5003251"/>
          </a:xfrm>
        </p:spPr>
        <p:txBody>
          <a:bodyPr>
            <a:normAutofit/>
          </a:bodyPr>
          <a:lstStyle/>
          <a:p>
            <a:r>
              <a:rPr lang="en-GB" dirty="0"/>
              <a:t>March 22: IT infrastructure – session with Digital Schools Manager</a:t>
            </a:r>
          </a:p>
          <a:p>
            <a:r>
              <a:rPr lang="en-GB" dirty="0"/>
              <a:t>June 2022 – School Improvement Plan, SQA assessment framework, transition, policy matters raised by parents (including mobile phone policy, cover teachers, buddy scheme)</a:t>
            </a:r>
          </a:p>
        </p:txBody>
      </p:sp>
      <p:pic>
        <p:nvPicPr>
          <p:cNvPr id="4" name="Picture 2">
            <a:extLst>
              <a:ext uri="{FF2B5EF4-FFF2-40B4-BE49-F238E27FC236}">
                <a16:creationId xmlns:a16="http://schemas.microsoft.com/office/drawing/2014/main" id="{82BCB99C-4F64-46AC-BC3F-D5561EDACED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880"/>
          <a:stretch/>
        </p:blipFill>
        <p:spPr bwMode="auto">
          <a:xfrm>
            <a:off x="-1" y="5335907"/>
            <a:ext cx="9144001" cy="158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7950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Challenges</a:t>
            </a:r>
          </a:p>
        </p:txBody>
      </p:sp>
      <p:sp>
        <p:nvSpPr>
          <p:cNvPr id="3" name="Content Placeholder 2"/>
          <p:cNvSpPr>
            <a:spLocks noGrp="1"/>
          </p:cNvSpPr>
          <p:nvPr>
            <p:ph idx="1"/>
          </p:nvPr>
        </p:nvSpPr>
        <p:spPr>
          <a:xfrm>
            <a:off x="457200" y="1600200"/>
            <a:ext cx="8229600" cy="3735707"/>
          </a:xfrm>
        </p:spPr>
        <p:txBody>
          <a:bodyPr>
            <a:normAutofit fontScale="77500" lnSpcReduction="20000"/>
          </a:bodyPr>
          <a:lstStyle/>
          <a:p>
            <a:r>
              <a:rPr lang="en-GB" dirty="0"/>
              <a:t>Covid-19 has continued to challenge the ability of the Parent Council to act beyond meetings. In all honesty we as a parent body haven’t done that much in the last year</a:t>
            </a:r>
          </a:p>
          <a:p>
            <a:r>
              <a:rPr lang="en-GB" dirty="0"/>
              <a:t>There remains a relatively small number of regular attendees at the Parent Council meetings. We still need to find ways of encouraging wider participation, including in leading specific pieces of work on behalf of the PC.</a:t>
            </a:r>
          </a:p>
          <a:p>
            <a:r>
              <a:rPr lang="en-GB" dirty="0"/>
              <a:t>It remains challenging to make progress on a wide range of issues in the short and infrequent meetings that we generally have.</a:t>
            </a:r>
          </a:p>
        </p:txBody>
      </p:sp>
      <p:pic>
        <p:nvPicPr>
          <p:cNvPr id="4" name="Picture 2">
            <a:extLst>
              <a:ext uri="{FF2B5EF4-FFF2-40B4-BE49-F238E27FC236}">
                <a16:creationId xmlns:a16="http://schemas.microsoft.com/office/drawing/2014/main" id="{86BA998F-3B25-47C8-A70E-C09FE8A1F54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880"/>
          <a:stretch/>
        </p:blipFill>
        <p:spPr bwMode="auto">
          <a:xfrm>
            <a:off x="-1" y="5335907"/>
            <a:ext cx="9144001" cy="158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Office Holders 2021/22</a:t>
            </a:r>
          </a:p>
        </p:txBody>
      </p:sp>
      <p:sp>
        <p:nvSpPr>
          <p:cNvPr id="3" name="Content Placeholder 2"/>
          <p:cNvSpPr>
            <a:spLocks noGrp="1"/>
          </p:cNvSpPr>
          <p:nvPr>
            <p:ph idx="1"/>
          </p:nvPr>
        </p:nvSpPr>
        <p:spPr>
          <a:xfrm>
            <a:off x="457200" y="1600201"/>
            <a:ext cx="8229600" cy="3629000"/>
          </a:xfrm>
        </p:spPr>
        <p:txBody>
          <a:bodyPr>
            <a:normAutofit/>
          </a:bodyPr>
          <a:lstStyle/>
          <a:p>
            <a:r>
              <a:rPr lang="en-GB" dirty="0"/>
              <a:t>Chair: Colin Cox</a:t>
            </a:r>
          </a:p>
          <a:p>
            <a:r>
              <a:rPr lang="en-GB" dirty="0"/>
              <a:t>Vice Chair: Harry Stephens</a:t>
            </a:r>
          </a:p>
          <a:p>
            <a:r>
              <a:rPr lang="en-GB" dirty="0"/>
              <a:t>Secretary: ad hoc</a:t>
            </a:r>
          </a:p>
          <a:p>
            <a:r>
              <a:rPr lang="en-GB" dirty="0"/>
              <a:t>Treasurer: Tracy Little</a:t>
            </a:r>
          </a:p>
          <a:p>
            <a:pPr>
              <a:buNone/>
            </a:pPr>
            <a:endParaRPr lang="en-GB" dirty="0"/>
          </a:p>
        </p:txBody>
      </p:sp>
      <p:pic>
        <p:nvPicPr>
          <p:cNvPr id="4" name="Picture 2">
            <a:extLst>
              <a:ext uri="{FF2B5EF4-FFF2-40B4-BE49-F238E27FC236}">
                <a16:creationId xmlns:a16="http://schemas.microsoft.com/office/drawing/2014/main" id="{BF01F9D9-5291-41D7-AED2-CBEAD9F1371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880"/>
          <a:stretch/>
        </p:blipFill>
        <p:spPr bwMode="auto">
          <a:xfrm>
            <a:off x="-1" y="5335907"/>
            <a:ext cx="9144001" cy="158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AF654-EE96-141D-3454-6CBC576727C3}"/>
              </a:ext>
            </a:extLst>
          </p:cNvPr>
          <p:cNvSpPr>
            <a:spLocks noGrp="1"/>
          </p:cNvSpPr>
          <p:nvPr>
            <p:ph type="title"/>
          </p:nvPr>
        </p:nvSpPr>
        <p:spPr/>
        <p:txBody>
          <a:bodyPr/>
          <a:lstStyle/>
          <a:p>
            <a:r>
              <a:rPr lang="en-GB" b="1" dirty="0"/>
              <a:t>Annual Accounts</a:t>
            </a:r>
          </a:p>
        </p:txBody>
      </p:sp>
      <p:graphicFrame>
        <p:nvGraphicFramePr>
          <p:cNvPr id="4" name="Content Placeholder 3">
            <a:extLst>
              <a:ext uri="{FF2B5EF4-FFF2-40B4-BE49-F238E27FC236}">
                <a16:creationId xmlns:a16="http://schemas.microsoft.com/office/drawing/2014/main" id="{81004742-96AC-47DF-6D0D-63A2945854D0}"/>
              </a:ext>
            </a:extLst>
          </p:cNvPr>
          <p:cNvGraphicFramePr>
            <a:graphicFrameLocks noGrp="1"/>
          </p:cNvGraphicFramePr>
          <p:nvPr>
            <p:ph idx="1"/>
            <p:extLst>
              <p:ext uri="{D42A27DB-BD31-4B8C-83A1-F6EECF244321}">
                <p14:modId xmlns:p14="http://schemas.microsoft.com/office/powerpoint/2010/main" val="1343910280"/>
              </p:ext>
            </p:extLst>
          </p:nvPr>
        </p:nvGraphicFramePr>
        <p:xfrm>
          <a:off x="611560" y="1556792"/>
          <a:ext cx="8075239" cy="3410756"/>
        </p:xfrm>
        <a:graphic>
          <a:graphicData uri="http://schemas.openxmlformats.org/drawingml/2006/table">
            <a:tbl>
              <a:tblPr/>
              <a:tblGrid>
                <a:gridCol w="3159875">
                  <a:extLst>
                    <a:ext uri="{9D8B030D-6E8A-4147-A177-3AD203B41FA5}">
                      <a16:colId xmlns:a16="http://schemas.microsoft.com/office/drawing/2014/main" val="3402934280"/>
                    </a:ext>
                  </a:extLst>
                </a:gridCol>
                <a:gridCol w="1706874">
                  <a:extLst>
                    <a:ext uri="{9D8B030D-6E8A-4147-A177-3AD203B41FA5}">
                      <a16:colId xmlns:a16="http://schemas.microsoft.com/office/drawing/2014/main" val="4077883094"/>
                    </a:ext>
                  </a:extLst>
                </a:gridCol>
                <a:gridCol w="1085701">
                  <a:extLst>
                    <a:ext uri="{9D8B030D-6E8A-4147-A177-3AD203B41FA5}">
                      <a16:colId xmlns:a16="http://schemas.microsoft.com/office/drawing/2014/main" val="1235644898"/>
                    </a:ext>
                  </a:extLst>
                </a:gridCol>
                <a:gridCol w="1037088">
                  <a:extLst>
                    <a:ext uri="{9D8B030D-6E8A-4147-A177-3AD203B41FA5}">
                      <a16:colId xmlns:a16="http://schemas.microsoft.com/office/drawing/2014/main" val="2631655294"/>
                    </a:ext>
                  </a:extLst>
                </a:gridCol>
                <a:gridCol w="1085701">
                  <a:extLst>
                    <a:ext uri="{9D8B030D-6E8A-4147-A177-3AD203B41FA5}">
                      <a16:colId xmlns:a16="http://schemas.microsoft.com/office/drawing/2014/main" val="3732832301"/>
                    </a:ext>
                  </a:extLst>
                </a:gridCol>
              </a:tblGrid>
              <a:tr h="236557">
                <a:tc>
                  <a:txBody>
                    <a:bodyPr/>
                    <a:lstStyle/>
                    <a:p>
                      <a:pPr algn="l" fontAlgn="b"/>
                      <a:r>
                        <a:rPr lang="en-GB" sz="1600" b="0" i="0" u="none" strike="noStrike" dirty="0">
                          <a:solidFill>
                            <a:srgbClr val="000000"/>
                          </a:solidFill>
                          <a:effectLst/>
                          <a:latin typeface="Calibri" panose="020F0502020204030204" pitchFamily="34" charset="0"/>
                        </a:rPr>
                        <a:t>Balance b/</a:t>
                      </a:r>
                      <a:r>
                        <a:rPr lang="en-GB" sz="1600" b="0" i="0" u="none" strike="noStrike" dirty="0" err="1">
                          <a:solidFill>
                            <a:srgbClr val="000000"/>
                          </a:solidFill>
                          <a:effectLst/>
                          <a:latin typeface="Calibri" panose="020F0502020204030204" pitchFamily="34" charset="0"/>
                        </a:rPr>
                        <a:t>fwd</a:t>
                      </a:r>
                      <a:endParaRPr lang="en-GB"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396.36 </a:t>
                      </a: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91694507"/>
                  </a:ext>
                </a:extLst>
              </a:tr>
              <a:tr h="236557">
                <a:tc>
                  <a:txBody>
                    <a:bodyPr/>
                    <a:lstStyle/>
                    <a:p>
                      <a:pPr algn="l" fontAlgn="b"/>
                      <a:endParaRPr lang="en-GB"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065824250"/>
                  </a:ext>
                </a:extLst>
              </a:tr>
              <a:tr h="345959">
                <a:tc>
                  <a:txBody>
                    <a:bodyPr/>
                    <a:lstStyle/>
                    <a:p>
                      <a:pPr algn="l" fontAlgn="b"/>
                      <a:r>
                        <a:rPr lang="en-GB" sz="1600" b="0" i="0" u="none" strike="noStrike">
                          <a:solidFill>
                            <a:srgbClr val="000000"/>
                          </a:solidFill>
                          <a:effectLst/>
                          <a:latin typeface="Calibri" panose="020F0502020204030204" pitchFamily="34" charset="0"/>
                        </a:rPr>
                        <a:t>Interest</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panose="020F0502020204030204" pitchFamily="34" charset="0"/>
                        </a:rPr>
                        <a:t>29/06/2021</a:t>
                      </a: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0.06 </a:t>
                      </a: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568934209"/>
                  </a:ext>
                </a:extLst>
              </a:tr>
              <a:tr h="345959">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panose="020F0502020204030204" pitchFamily="34" charset="0"/>
                        </a:rPr>
                        <a:t>29/09/2021</a:t>
                      </a: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0.05 </a:t>
                      </a:r>
                    </a:p>
                  </a:txBody>
                  <a:tcPr marL="9525" marR="9525" marT="9525" marB="0" anchor="b">
                    <a:lnL>
                      <a:noFill/>
                    </a:lnL>
                    <a:lnR>
                      <a:noFill/>
                    </a:lnR>
                    <a:lnT>
                      <a:noFill/>
                    </a:lnT>
                    <a:lnB>
                      <a:noFill/>
                    </a:lnB>
                  </a:tcPr>
                </a:tc>
                <a:tc>
                  <a:txBody>
                    <a:bodyPr/>
                    <a:lstStyle/>
                    <a:p>
                      <a:pPr algn="l" fontAlgn="b"/>
                      <a:endParaRPr lang="en-GB" sz="16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67455172"/>
                  </a:ext>
                </a:extLst>
              </a:tr>
              <a:tr h="345959">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panose="020F0502020204030204" pitchFamily="34" charset="0"/>
                        </a:rPr>
                        <a:t>30/12/2022</a:t>
                      </a: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0.05 </a:t>
                      </a: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112883713"/>
                  </a:ext>
                </a:extLst>
              </a:tr>
              <a:tr h="345959">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panose="020F0502020204030204" pitchFamily="34" charset="0"/>
                        </a:rPr>
                        <a:t>31/03/2022</a:t>
                      </a: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0.07 </a:t>
                      </a: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825356037"/>
                  </a:ext>
                </a:extLst>
              </a:tr>
              <a:tr h="236557">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421814338"/>
                  </a:ext>
                </a:extLst>
              </a:tr>
              <a:tr h="236557">
                <a:tc>
                  <a:txBody>
                    <a:bodyPr/>
                    <a:lstStyle/>
                    <a:p>
                      <a:pPr algn="l" fontAlgn="b"/>
                      <a:r>
                        <a:rPr lang="en-GB" sz="1600" b="0" i="0" u="none" strike="noStrike">
                          <a:solidFill>
                            <a:srgbClr val="000000"/>
                          </a:solidFill>
                          <a:effectLst/>
                          <a:latin typeface="Calibri" panose="020F0502020204030204" pitchFamily="34" charset="0"/>
                        </a:rPr>
                        <a:t>Dumfries &amp; Galloway</a:t>
                      </a:r>
                    </a:p>
                  </a:txBody>
                  <a:tcPr marL="9525" marR="9525" marT="9525" marB="0" anchor="b">
                    <a:lnL>
                      <a:noFill/>
                    </a:lnL>
                    <a:lnR>
                      <a:noFill/>
                    </a:lnR>
                    <a:lnT>
                      <a:noFill/>
                    </a:lnT>
                    <a:lnB>
                      <a:noFill/>
                    </a:lnB>
                  </a:tcPr>
                </a:tc>
                <a:tc>
                  <a:txBody>
                    <a:bodyPr/>
                    <a:lstStyle/>
                    <a:p>
                      <a:pPr algn="r" fontAlgn="b"/>
                      <a:r>
                        <a:rPr lang="en-GB" sz="1600" b="0" i="0" u="none" strike="noStrike">
                          <a:solidFill>
                            <a:srgbClr val="000000"/>
                          </a:solidFill>
                          <a:effectLst/>
                          <a:latin typeface="Calibri" panose="020F0502020204030204" pitchFamily="34" charset="0"/>
                        </a:rPr>
                        <a:t>06/12/2021</a:t>
                      </a: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176.40 </a:t>
                      </a: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543500008"/>
                  </a:ext>
                </a:extLst>
              </a:tr>
              <a:tr h="236557">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820812942"/>
                  </a:ext>
                </a:extLst>
              </a:tr>
              <a:tr h="236557">
                <a:tc>
                  <a:txBody>
                    <a:bodyPr/>
                    <a:lstStyle/>
                    <a:p>
                      <a:pPr algn="l" fontAlgn="b"/>
                      <a:r>
                        <a:rPr lang="en-GB" sz="1600" b="0" i="0" u="none" strike="noStrike">
                          <a:solidFill>
                            <a:srgbClr val="000000"/>
                          </a:solidFill>
                          <a:effectLst/>
                          <a:latin typeface="Calibri" panose="020F0502020204030204" pitchFamily="34" charset="0"/>
                        </a:rPr>
                        <a:t>Balance c/fwd</a:t>
                      </a: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GB" sz="1600" b="0" i="0" u="none" strike="noStrike" dirty="0">
                          <a:solidFill>
                            <a:srgbClr val="000000"/>
                          </a:solidFill>
                          <a:effectLst/>
                          <a:latin typeface="Calibri" panose="020F0502020204030204" pitchFamily="34" charset="0"/>
                        </a:rPr>
                        <a:t>      572.99 </a:t>
                      </a:r>
                    </a:p>
                  </a:txBody>
                  <a:tcPr marL="9525" marR="9525" marT="9525" marB="0" anchor="b">
                    <a:lnL>
                      <a:noFill/>
                    </a:lnL>
                    <a:lnR>
                      <a:noFill/>
                    </a:lnR>
                    <a:lnT>
                      <a:noFill/>
                    </a:lnT>
                    <a:lnB>
                      <a:noFill/>
                    </a:lnB>
                  </a:tcPr>
                </a:tc>
                <a:extLst>
                  <a:ext uri="{0D108BD9-81ED-4DB2-BD59-A6C34878D82A}">
                    <a16:rowId xmlns:a16="http://schemas.microsoft.com/office/drawing/2014/main" val="1647161163"/>
                  </a:ext>
                </a:extLst>
              </a:tr>
              <a:tr h="236557">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GB" sz="16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4134843"/>
                  </a:ext>
                </a:extLst>
              </a:tr>
              <a:tr h="236557">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GB" sz="1600" b="0" i="0" u="none" strike="noStrike">
                          <a:solidFill>
                            <a:srgbClr val="000000"/>
                          </a:solidFill>
                          <a:effectLst/>
                          <a:latin typeface="Calibri" panose="020F0502020204030204" pitchFamily="34" charset="0"/>
                        </a:rPr>
                        <a:t>      572.99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GB" sz="16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r>
                        <a:rPr lang="en-GB" sz="1600" b="0" i="0" u="none" strike="noStrike" dirty="0">
                          <a:solidFill>
                            <a:srgbClr val="000000"/>
                          </a:solidFill>
                          <a:effectLst/>
                          <a:latin typeface="Calibri" panose="020F0502020204030204" pitchFamily="34" charset="0"/>
                        </a:rPr>
                        <a:t>      572.99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4856219"/>
                  </a:ext>
                </a:extLst>
              </a:tr>
            </a:tbl>
          </a:graphicData>
        </a:graphic>
      </p:graphicFrame>
      <p:pic>
        <p:nvPicPr>
          <p:cNvPr id="5" name="Picture 2">
            <a:extLst>
              <a:ext uri="{FF2B5EF4-FFF2-40B4-BE49-F238E27FC236}">
                <a16:creationId xmlns:a16="http://schemas.microsoft.com/office/drawing/2014/main" id="{14E791B8-CB2D-BDCC-C999-B702BBBBF7D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880"/>
          <a:stretch/>
        </p:blipFill>
        <p:spPr bwMode="auto">
          <a:xfrm>
            <a:off x="-1" y="5335907"/>
            <a:ext cx="9144001" cy="158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780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18335</TotalTime>
  <Words>443</Words>
  <Application>Microsoft Office PowerPoint</Application>
  <PresentationFormat>On-screen Show (4:3)</PresentationFormat>
  <Paragraphs>52</Paragraphs>
  <Slides>10</Slides>
  <Notes>1</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4" baseType="lpstr">
      <vt:lpstr>Arial</vt:lpstr>
      <vt:lpstr>Calibri</vt:lpstr>
      <vt:lpstr>Office Theme</vt:lpstr>
      <vt:lpstr>Slide</vt:lpstr>
      <vt:lpstr>2021/22 Report to Annual General Meeting</vt:lpstr>
      <vt:lpstr>Parent Council arrangements </vt:lpstr>
      <vt:lpstr>PowerPoint Presentation</vt:lpstr>
      <vt:lpstr>Role of Parent Council</vt:lpstr>
      <vt:lpstr>A caveat…</vt:lpstr>
      <vt:lpstr>Key areas of focus in 21/22</vt:lpstr>
      <vt:lpstr>PowerPoint Presentation</vt:lpstr>
      <vt:lpstr>Challenges</vt:lpstr>
      <vt:lpstr>Office Holders 2021/22</vt:lpstr>
      <vt:lpstr>Annual Accounts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Forum Meeting</dc:title>
  <dc:creator>Colin</dc:creator>
  <cp:lastModifiedBy>Lauren Mclean</cp:lastModifiedBy>
  <cp:revision>47</cp:revision>
  <dcterms:created xsi:type="dcterms:W3CDTF">2017-11-10T22:25:11Z</dcterms:created>
  <dcterms:modified xsi:type="dcterms:W3CDTF">2022-10-10T10:36:58Z</dcterms:modified>
</cp:coreProperties>
</file>