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21383625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56" userDrawn="1">
          <p15:clr>
            <a:srgbClr val="A4A3A4"/>
          </p15:clr>
        </p15:guide>
        <p15:guide id="2" pos="9535" userDrawn="1">
          <p15:clr>
            <a:srgbClr val="A4A3A4"/>
          </p15:clr>
        </p15:guide>
        <p15:guide id="3" pos="14321" userDrawn="1">
          <p15:clr>
            <a:srgbClr val="A4A3A4"/>
          </p15:clr>
        </p15:guide>
        <p15:guide id="4" pos="4773" userDrawn="1">
          <p15:clr>
            <a:srgbClr val="A4A3A4"/>
          </p15:clr>
        </p15:guide>
        <p15:guide id="5" orient="horz" pos="10114" userDrawn="1">
          <p15:clr>
            <a:srgbClr val="A4A3A4"/>
          </p15:clr>
        </p15:guide>
        <p15:guide id="6" orient="horz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4063"/>
    <a:srgbClr val="F7BCB7"/>
    <a:srgbClr val="D75835"/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1AC73C-A70C-6DD3-D56A-5E551B8EB112}" v="18" dt="2021-09-16T09:11:30.523"/>
    <p1510:client id="{E145A1B3-A51C-44C6-A957-EDCA2EE3D48E}" v="14" dt="2021-09-15T08:47:31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1530" y="234"/>
      </p:cViewPr>
      <p:guideLst>
        <p:guide orient="horz" pos="3356"/>
        <p:guide pos="9535"/>
        <p:guide pos="14321"/>
        <p:guide pos="4773"/>
        <p:guide orient="horz" pos="10114"/>
        <p:guide orient="horz"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3499590"/>
            <a:ext cx="25733931" cy="7444669"/>
          </a:xfrm>
        </p:spPr>
        <p:txBody>
          <a:bodyPr anchor="b"/>
          <a:lstStyle>
            <a:lvl1pPr algn="ctr">
              <a:defRPr sz="1870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5"/>
            <a:ext cx="22706410" cy="5162758"/>
          </a:xfrm>
        </p:spPr>
        <p:txBody>
          <a:bodyPr/>
          <a:lstStyle>
            <a:lvl1pPr marL="0" indent="0" algn="ctr">
              <a:buNone/>
              <a:defRPr sz="7483"/>
            </a:lvl1pPr>
            <a:lvl2pPr marL="1425595" indent="0" algn="ctr">
              <a:buNone/>
              <a:defRPr sz="6236"/>
            </a:lvl2pPr>
            <a:lvl3pPr marL="2851191" indent="0" algn="ctr">
              <a:buNone/>
              <a:defRPr sz="5613"/>
            </a:lvl3pPr>
            <a:lvl4pPr marL="4276786" indent="0" algn="ctr">
              <a:buNone/>
              <a:defRPr sz="4989"/>
            </a:lvl4pPr>
            <a:lvl5pPr marL="5702381" indent="0" algn="ctr">
              <a:buNone/>
              <a:defRPr sz="4989"/>
            </a:lvl5pPr>
            <a:lvl6pPr marL="7127977" indent="0" algn="ctr">
              <a:buNone/>
              <a:defRPr sz="4989"/>
            </a:lvl6pPr>
            <a:lvl7pPr marL="8553572" indent="0" algn="ctr">
              <a:buNone/>
              <a:defRPr sz="4989"/>
            </a:lvl7pPr>
            <a:lvl8pPr marL="9979167" indent="0" algn="ctr">
              <a:buNone/>
              <a:defRPr sz="4989"/>
            </a:lvl8pPr>
            <a:lvl9pPr marL="11404763" indent="0" algn="ctr">
              <a:buNone/>
              <a:defRPr sz="498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164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242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5331063"/>
            <a:ext cx="26112371" cy="8894992"/>
          </a:xfrm>
        </p:spPr>
        <p:txBody>
          <a:bodyPr anchor="b"/>
          <a:lstStyle>
            <a:lvl1pPr>
              <a:defRPr sz="1870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14310205"/>
            <a:ext cx="26112371" cy="4677666"/>
          </a:xfrm>
        </p:spPr>
        <p:txBody>
          <a:bodyPr/>
          <a:lstStyle>
            <a:lvl1pPr marL="0" indent="0">
              <a:buNone/>
              <a:defRPr sz="7483">
                <a:solidFill>
                  <a:schemeClr val="tx1"/>
                </a:solidFill>
              </a:defRPr>
            </a:lvl1pPr>
            <a:lvl2pPr marL="1425595" indent="0">
              <a:buNone/>
              <a:defRPr sz="6236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511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692400"/>
            <a:ext cx="12866966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692400"/>
            <a:ext cx="12866966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40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38485"/>
            <a:ext cx="26112371" cy="4133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5241960"/>
            <a:ext cx="12807832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7810963"/>
            <a:ext cx="12807832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5241960"/>
            <a:ext cx="12870909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7810963"/>
            <a:ext cx="12870909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25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109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71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078850"/>
            <a:ext cx="15326827" cy="15196234"/>
          </a:xfrm>
        </p:spPr>
        <p:txBody>
          <a:bodyPr/>
          <a:lstStyle>
            <a:lvl1pPr>
              <a:defRPr sz="9978"/>
            </a:lvl1pPr>
            <a:lvl2pPr>
              <a:defRPr sz="8731"/>
            </a:lvl2pPr>
            <a:lvl3pPr>
              <a:defRPr sz="7483"/>
            </a:lvl3pPr>
            <a:lvl4pPr>
              <a:defRPr sz="6236"/>
            </a:lvl4pPr>
            <a:lvl5pPr>
              <a:defRPr sz="6236"/>
            </a:lvl5pPr>
            <a:lvl6pPr>
              <a:defRPr sz="6236"/>
            </a:lvl6pPr>
            <a:lvl7pPr>
              <a:defRPr sz="6236"/>
            </a:lvl7pPr>
            <a:lvl8pPr>
              <a:defRPr sz="6236"/>
            </a:lvl8pPr>
            <a:lvl9pPr>
              <a:defRPr sz="623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910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3078850"/>
            <a:ext cx="15326827" cy="15196234"/>
          </a:xfrm>
        </p:spPr>
        <p:txBody>
          <a:bodyPr anchor="t"/>
          <a:lstStyle>
            <a:lvl1pPr marL="0" indent="0">
              <a:buNone/>
              <a:defRPr sz="9978"/>
            </a:lvl1pPr>
            <a:lvl2pPr marL="1425595" indent="0">
              <a:buNone/>
              <a:defRPr sz="8731"/>
            </a:lvl2pPr>
            <a:lvl3pPr marL="2851191" indent="0">
              <a:buNone/>
              <a:defRPr sz="7483"/>
            </a:lvl3pPr>
            <a:lvl4pPr marL="4276786" indent="0">
              <a:buNone/>
              <a:defRPr sz="6236"/>
            </a:lvl4pPr>
            <a:lvl5pPr marL="5702381" indent="0">
              <a:buNone/>
              <a:defRPr sz="6236"/>
            </a:lvl5pPr>
            <a:lvl6pPr marL="7127977" indent="0">
              <a:buNone/>
              <a:defRPr sz="6236"/>
            </a:lvl6pPr>
            <a:lvl7pPr marL="8553572" indent="0">
              <a:buNone/>
              <a:defRPr sz="6236"/>
            </a:lvl7pPr>
            <a:lvl8pPr marL="9979167" indent="0">
              <a:buNone/>
              <a:defRPr sz="6236"/>
            </a:lvl8pPr>
            <a:lvl9pPr marL="11404763" indent="0">
              <a:buNone/>
              <a:defRPr sz="6236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98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214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1138480"/>
            <a:ext cx="6528093" cy="181216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1138480"/>
            <a:ext cx="19205838" cy="181216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235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38485"/>
            <a:ext cx="26112371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692400"/>
            <a:ext cx="26112371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81572-6276-42A9-90AB-DCB3BE13E085}" type="datetimeFigureOut">
              <a:rPr lang="en-GB" smtClean="0"/>
              <a:t>12/08/2024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57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8A4FB-5CED-4FFF-998A-1B807490E01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0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51191" rtl="0" eaLnBrk="1" latinLnBrk="0" hangingPunct="1">
        <a:lnSpc>
          <a:spcPct val="90000"/>
        </a:lnSpc>
        <a:spcBef>
          <a:spcPct val="0"/>
        </a:spcBef>
        <a:buNone/>
        <a:defRPr sz="13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98" indent="-712798" algn="l" defTabSz="2851191" rtl="0" eaLnBrk="1" latinLnBrk="0" hangingPunct="1">
        <a:lnSpc>
          <a:spcPct val="90000"/>
        </a:lnSpc>
        <a:spcBef>
          <a:spcPts val="3118"/>
        </a:spcBef>
        <a:buFont typeface="Arial" panose="020B0604020202020204" pitchFamily="34" charset="0"/>
        <a:buChar char="•"/>
        <a:defRPr sz="8731" kern="1200">
          <a:solidFill>
            <a:schemeClr val="tx1"/>
          </a:solidFill>
          <a:latin typeface="+mn-lt"/>
          <a:ea typeface="+mn-ea"/>
          <a:cs typeface="+mn-cs"/>
        </a:defRPr>
      </a:lvl1pPr>
      <a:lvl2pPr marL="2138393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7483" kern="1200">
          <a:solidFill>
            <a:schemeClr val="tx1"/>
          </a:solidFill>
          <a:latin typeface="+mn-lt"/>
          <a:ea typeface="+mn-ea"/>
          <a:cs typeface="+mn-cs"/>
        </a:defRPr>
      </a:lvl2pPr>
      <a:lvl3pPr marL="3563988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98958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6415179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84077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637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1965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56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gw17reynoldsclaire@ea.dungal.sch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AC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rt 8">
            <a:extLst>
              <a:ext uri="{FF2B5EF4-FFF2-40B4-BE49-F238E27FC236}">
                <a16:creationId xmlns:a16="http://schemas.microsoft.com/office/drawing/2014/main" id="{1410986D-2D22-434A-BE0E-4AB5B6D3E01D}"/>
              </a:ext>
            </a:extLst>
          </p:cNvPr>
          <p:cNvSpPr/>
          <p:nvPr/>
        </p:nvSpPr>
        <p:spPr>
          <a:xfrm>
            <a:off x="10972801" y="7940841"/>
            <a:ext cx="9144000" cy="8758990"/>
          </a:xfrm>
          <a:prstGeom prst="heart">
            <a:avLst/>
          </a:prstGeom>
          <a:solidFill>
            <a:schemeClr val="accent6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C0FB5552-CDAF-42DF-B4F2-6FB9B95232C5}"/>
              </a:ext>
            </a:extLst>
          </p:cNvPr>
          <p:cNvSpPr/>
          <p:nvPr/>
        </p:nvSpPr>
        <p:spPr>
          <a:xfrm>
            <a:off x="11694694" y="9547804"/>
            <a:ext cx="7570414" cy="5708238"/>
          </a:xfrm>
          <a:prstGeom prst="heart">
            <a:avLst/>
          </a:prstGeom>
          <a:solidFill>
            <a:srgbClr val="F7BCB7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BF5C62F9-AD07-4C6D-84A3-A1FF669D123F}"/>
              </a:ext>
            </a:extLst>
          </p:cNvPr>
          <p:cNvSpPr/>
          <p:nvPr/>
        </p:nvSpPr>
        <p:spPr>
          <a:xfrm>
            <a:off x="12801600" y="10640548"/>
            <a:ext cx="5309937" cy="4422990"/>
          </a:xfrm>
          <a:prstGeom prst="heart">
            <a:avLst/>
          </a:prstGeom>
          <a:solidFill>
            <a:srgbClr val="D44063">
              <a:alpha val="2470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1D34CEBC-69C8-473F-80C8-0FE04BE3BFD1}"/>
              </a:ext>
            </a:extLst>
          </p:cNvPr>
          <p:cNvSpPr/>
          <p:nvPr/>
        </p:nvSpPr>
        <p:spPr>
          <a:xfrm>
            <a:off x="13571621" y="12120542"/>
            <a:ext cx="3669806" cy="3231754"/>
          </a:xfrm>
          <a:prstGeom prst="heart">
            <a:avLst/>
          </a:prstGeom>
          <a:solidFill>
            <a:srgbClr val="D75835">
              <a:alpha val="24706"/>
            </a:srgb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B9D10B-52AD-4E69-913E-F5172BD62027}"/>
              </a:ext>
            </a:extLst>
          </p:cNvPr>
          <p:cNvSpPr txBox="1"/>
          <p:nvPr/>
        </p:nvSpPr>
        <p:spPr>
          <a:xfrm>
            <a:off x="4207854" y="710004"/>
            <a:ext cx="21747471" cy="2400657"/>
          </a:xfrm>
          <a:prstGeom prst="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5000" b="1" dirty="0">
                <a:latin typeface="Arial" panose="020B0604020202020204" pitchFamily="34" charset="0"/>
                <a:cs typeface="Arial" panose="020B0604020202020204" pitchFamily="34" charset="0"/>
              </a:rPr>
              <a:t>Canonbie Nursery </a:t>
            </a:r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26F7AFCB-5601-416E-80B1-908DDD7B0824}"/>
              </a:ext>
            </a:extLst>
          </p:cNvPr>
          <p:cNvSpPr/>
          <p:nvPr/>
        </p:nvSpPr>
        <p:spPr>
          <a:xfrm>
            <a:off x="14293517" y="13243487"/>
            <a:ext cx="2171002" cy="2060683"/>
          </a:xfrm>
          <a:prstGeom prst="heart">
            <a:avLst/>
          </a:prstGeom>
          <a:solidFill>
            <a:srgbClr val="F7BCB7">
              <a:alpha val="2470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3CC342-7F23-4A19-A55E-55D997493A5F}"/>
              </a:ext>
            </a:extLst>
          </p:cNvPr>
          <p:cNvSpPr txBox="1"/>
          <p:nvPr/>
        </p:nvSpPr>
        <p:spPr>
          <a:xfrm>
            <a:off x="792332" y="3909599"/>
            <a:ext cx="10445939" cy="34163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>
              <a:tabLst>
                <a:tab pos="8627745" algn="l"/>
              </a:tabLst>
            </a:pPr>
            <a:r>
              <a:rPr lang="en-US" sz="5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Our First Priority:</a:t>
            </a:r>
          </a:p>
          <a:p>
            <a:pPr algn="ctr">
              <a:tabLst>
                <a:tab pos="8627745" algn="l"/>
              </a:tabLst>
            </a:pPr>
            <a:r>
              <a:rPr lang="en-US" sz="5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5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improve Literacy and Numeracy outcomes for young people in Canonbie Nursery</a:t>
            </a:r>
            <a:endParaRPr lang="en-GB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1DAF47-BC58-49C8-A22F-2DB6761382C4}"/>
              </a:ext>
            </a:extLst>
          </p:cNvPr>
          <p:cNvSpPr txBox="1"/>
          <p:nvPr/>
        </p:nvSpPr>
        <p:spPr>
          <a:xfrm>
            <a:off x="19667944" y="3843796"/>
            <a:ext cx="10253122" cy="34163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>
              <a:tabLst>
                <a:tab pos="8627745" algn="l"/>
              </a:tabLst>
            </a:pPr>
            <a:r>
              <a:rPr lang="en-US" sz="5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Our Second Priority:</a:t>
            </a:r>
          </a:p>
          <a:p>
            <a:pPr algn="ctr">
              <a:tabLst>
                <a:tab pos="8627745" algn="l"/>
              </a:tabLst>
            </a:pPr>
            <a:r>
              <a:rPr lang="en-US" sz="5400" b="1" dirty="0">
                <a:latin typeface="Arial" panose="020B0604020202020204" pitchFamily="34" charset="0"/>
                <a:ea typeface="Times New Roman" panose="02020603050405020304" pitchFamily="18" charset="0"/>
              </a:rPr>
              <a:t>To improve Children’s wellbeing &amp; confidence whilst embedding children’s rights</a:t>
            </a:r>
            <a:endParaRPr lang="en-GB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DB9252-3503-483E-AF62-BD4BCAD691D6}"/>
              </a:ext>
            </a:extLst>
          </p:cNvPr>
          <p:cNvSpPr txBox="1"/>
          <p:nvPr/>
        </p:nvSpPr>
        <p:spPr>
          <a:xfrm>
            <a:off x="591303" y="7684233"/>
            <a:ext cx="10574002" cy="5139869"/>
          </a:xfrm>
          <a:prstGeom prst="rect">
            <a:avLst/>
          </a:prstGeom>
          <a:solidFill>
            <a:schemeClr val="bg2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What we want to achieve </a:t>
            </a:r>
            <a:r>
              <a:rPr lang="en-GB" sz="4400">
                <a:latin typeface="Arial" panose="020B0604020202020204" pitchFamily="34" charset="0"/>
                <a:cs typeface="Arial" panose="020B0604020202020204" pitchFamily="34" charset="0"/>
              </a:rPr>
              <a:t>this year</a:t>
            </a:r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ea typeface="Times New Roman" panose="02020603050405020304" pitchFamily="18" charset="0"/>
              </a:rPr>
              <a:t>Children will reach predicted level of achievement in Literacy and Numeracy before P1.</a:t>
            </a:r>
          </a:p>
          <a:p>
            <a:pPr>
              <a:spcAft>
                <a:spcPts val="0"/>
              </a:spcAft>
            </a:pPr>
            <a:endParaRPr lang="en-GB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indent="-571500" fontAlgn="base" hangingPunct="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627745" algn="l"/>
              </a:tabLst>
            </a:pPr>
            <a:r>
              <a:rPr lang="en-US" sz="3200" dirty="0">
                <a:latin typeface="Arial" panose="020B0604020202020204" pitchFamily="34" charset="0"/>
                <a:ea typeface="Times New Roman" panose="02020603050405020304" pitchFamily="18" charset="0"/>
              </a:rPr>
              <a:t>Parents will be supported to promote and celebrate children’s learning</a:t>
            </a:r>
            <a:endParaRPr lang="en-GB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 hangingPunct="0">
              <a:spcAft>
                <a:spcPts val="0"/>
              </a:spcAft>
              <a:tabLst>
                <a:tab pos="8627745" algn="l"/>
              </a:tabLst>
            </a:pPr>
            <a:r>
              <a:rPr lang="en-US" sz="3200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ea typeface="Times New Roman" panose="02020603050405020304" pitchFamily="18" charset="0"/>
              </a:rPr>
              <a:t>Parents will be more aware of expected levels of achievement.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9F4079-2102-4954-A1E1-CDFA30518101}"/>
              </a:ext>
            </a:extLst>
          </p:cNvPr>
          <p:cNvSpPr txBox="1"/>
          <p:nvPr/>
        </p:nvSpPr>
        <p:spPr>
          <a:xfrm>
            <a:off x="673291" y="13255616"/>
            <a:ext cx="10516077" cy="58785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How we are going to achieve it</a:t>
            </a:r>
          </a:p>
          <a:p>
            <a:pPr algn="ctr"/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Creating a language and numeracy rich environment.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Consult national and local  guidance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Visit other settings to observe good practice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Staff training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Track and monitor learning using online learning journals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language rich activities such as Froebelian rhyme time and Bookbug session throughout the curriculum and wider community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Suggest  learning strategies to families via Learning journals and stay and play sessions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Embed developing number knowledge into practice and the environment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 a celebration wall to celebrate children’s achievements both within Nursery and at home.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C0099C-9468-4B14-A2FC-6F54E9E21FB7}"/>
              </a:ext>
            </a:extLst>
          </p:cNvPr>
          <p:cNvSpPr txBox="1"/>
          <p:nvPr/>
        </p:nvSpPr>
        <p:spPr>
          <a:xfrm>
            <a:off x="19803978" y="7624204"/>
            <a:ext cx="10113995" cy="52014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What we want to achieve this year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Within the setting there will be a shared understanding of wellbeing and children’s rights.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Children will be encouraged to explore their thoughts, feelings, attitudes, values and beliefs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Children’s safety and emotional security and wellbeing is supported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as there is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adequate space for rest and sleep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Children are fully involved in the planning and preparation of mealtimes.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BB7CAF-7CFB-4AD6-A278-4A81E2A6C941}"/>
              </a:ext>
            </a:extLst>
          </p:cNvPr>
          <p:cNvSpPr txBox="1"/>
          <p:nvPr/>
        </p:nvSpPr>
        <p:spPr>
          <a:xfrm>
            <a:off x="19779916" y="13322141"/>
            <a:ext cx="10150516" cy="62478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How we are going to achieve it</a:t>
            </a:r>
          </a:p>
          <a:p>
            <a:pPr algn="ctr"/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Children’s rights will be fully considered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when planning learning.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Staff training on nurturing approaches and Rights Respecting Schools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Introduce a suitable program of learning to explore feelings at early level</a:t>
            </a: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 an emotional check in for children</a:t>
            </a: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8627745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Purchase resources which promote diversity and equality</a:t>
            </a: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8627745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 a children’s charter for nursery</a:t>
            </a: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8627745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will develop an area of nursery more suitable to rest and sleep</a:t>
            </a:r>
            <a:endParaRPr lang="en-GB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8627745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Staff will consider Healthy Eating Policies and initiatives for example setting the table, Marvelous mealtimes and Froebelian approaches to mealtimes. </a:t>
            </a:r>
            <a:endParaRPr lang="en-GB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8627745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nursery improvements will be well documented and shared with Parents by developing a wall display.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67404D0A-69A7-450F-8FF3-5CC6E234A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86" y="710004"/>
            <a:ext cx="2864491" cy="28644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032572-3584-4E37-BADA-9891FC9F0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5502" y="709127"/>
            <a:ext cx="2865368" cy="286536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105051F-C1E2-4EE1-833A-C70D709DEA10}"/>
              </a:ext>
            </a:extLst>
          </p:cNvPr>
          <p:cNvSpPr txBox="1"/>
          <p:nvPr/>
        </p:nvSpPr>
        <p:spPr>
          <a:xfrm>
            <a:off x="11646568" y="18906859"/>
            <a:ext cx="7652085" cy="23083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If you have any questions about our Setting Improvement Plan or want to know more you can:</a:t>
            </a:r>
          </a:p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Ask us at the gate </a:t>
            </a:r>
          </a:p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Message us on Learning Journals or</a:t>
            </a:r>
          </a:p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Phone 013873 71336</a:t>
            </a:r>
          </a:p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Email –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gw17reynoldsclaire@ea.dungal.sch.uk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21E3FB-76B0-4C53-ADA8-F8729DBE06F6}"/>
              </a:ext>
            </a:extLst>
          </p:cNvPr>
          <p:cNvSpPr txBox="1"/>
          <p:nvPr/>
        </p:nvSpPr>
        <p:spPr>
          <a:xfrm>
            <a:off x="1611373" y="20115610"/>
            <a:ext cx="873881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Prepared and Shared: Term 1 2024-25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87EA13-13F1-4800-9B79-2188A8B00122}"/>
              </a:ext>
            </a:extLst>
          </p:cNvPr>
          <p:cNvSpPr txBox="1"/>
          <p:nvPr/>
        </p:nvSpPr>
        <p:spPr>
          <a:xfrm>
            <a:off x="12088749" y="3631119"/>
            <a:ext cx="6943653" cy="2585323"/>
          </a:xfrm>
          <a:prstGeom prst="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Canonbie Nursery Improvement Plan 2024-25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21E3FB-76B0-4C53-ADA8-F8729DBE06F6}"/>
              </a:ext>
            </a:extLst>
          </p:cNvPr>
          <p:cNvSpPr txBox="1"/>
          <p:nvPr/>
        </p:nvSpPr>
        <p:spPr>
          <a:xfrm>
            <a:off x="20645327" y="20160419"/>
            <a:ext cx="873881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www.froebeltrust.org.uk</a:t>
            </a:r>
          </a:p>
        </p:txBody>
      </p:sp>
    </p:spTree>
    <p:extLst>
      <p:ext uri="{BB962C8B-B14F-4D97-AF65-F5344CB8AC3E}">
        <p14:creationId xmlns:p14="http://schemas.microsoft.com/office/powerpoint/2010/main" val="200426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4232</TotalTime>
  <Words>409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Smith</dc:creator>
  <cp:lastModifiedBy>Mark R</cp:lastModifiedBy>
  <cp:revision>64</cp:revision>
  <cp:lastPrinted>2024-08-12T12:52:42Z</cp:lastPrinted>
  <dcterms:created xsi:type="dcterms:W3CDTF">2021-07-21T08:14:07Z</dcterms:created>
  <dcterms:modified xsi:type="dcterms:W3CDTF">2024-08-12T12:54:21Z</dcterms:modified>
</cp:coreProperties>
</file>